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comments/modernComment_102_B8669004.xml" ContentType="application/vnd.ms-powerpoint.comments+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8" r:id="rId5"/>
  </p:sldIdLst>
  <p:sldSz cx="10515600" cy="27432000"/>
  <p:notesSz cx="4787900" cy="20104100"/>
  <p:defaultTextStyle>
    <a:defPPr>
      <a:defRPr kern="0"/>
    </a:defPPr>
  </p:defaultTextStyle>
  <p:extLst>
    <p:ext uri="{EFAFB233-063F-42B5-8137-9DF3F51BA10A}">
      <p15:sldGuideLst xmlns:p15="http://schemas.microsoft.com/office/powerpoint/2012/main">
        <p15:guide id="1" orient="horz" pos="384" userDrawn="1">
          <p15:clr>
            <a:srgbClr val="A4A3A4"/>
          </p15:clr>
        </p15:guide>
        <p15:guide id="2" pos="3312" userDrawn="1">
          <p15:clr>
            <a:srgbClr val="A4A3A4"/>
          </p15:clr>
        </p15:guide>
        <p15:guide id="3" pos="384" userDrawn="1">
          <p15:clr>
            <a:srgbClr val="A4A3A4"/>
          </p15:clr>
        </p15:guide>
        <p15:guide id="4" pos="6240" userDrawn="1">
          <p15:clr>
            <a:srgbClr val="A4A3A4"/>
          </p15:clr>
        </p15:guide>
        <p15:guide id="5" pos="2790" userDrawn="1">
          <p15:clr>
            <a:srgbClr val="A4A3A4"/>
          </p15:clr>
        </p15:guide>
        <p15:guide id="6" pos="3836" userDrawn="1">
          <p15:clr>
            <a:srgbClr val="A4A3A4"/>
          </p15:clr>
        </p15:guide>
        <p15:guide id="7" pos="911"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F9A986F-5DF9-B3A8-5740-66E193B68AF3}" name="Matt Justice" initials="MJ" userId="S::majustic@microsoft.com::0af2517b-e5b6-4f5d-a016-24a8bc2f88c2"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77CE"/>
    <a:srgbClr val="000000"/>
    <a:srgbClr val="75757A"/>
    <a:srgbClr val="FF00FF"/>
    <a:srgbClr val="00C85A"/>
    <a:srgbClr val="00823B"/>
    <a:srgbClr val="7F7F7F"/>
    <a:srgbClr val="00B451"/>
    <a:srgbClr val="69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5DBAB7E-F4F7-8346-AFF4-B70A7245B380}" v="83" dt="2024-02-27T08:20:44.996"/>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94"/>
  </p:normalViewPr>
  <p:slideViewPr>
    <p:cSldViewPr snapToGrid="0">
      <p:cViewPr>
        <p:scale>
          <a:sx n="66" d="100"/>
          <a:sy n="66" d="100"/>
        </p:scale>
        <p:origin x="2016" y="-5864"/>
      </p:cViewPr>
      <p:guideLst>
        <p:guide orient="horz" pos="384"/>
        <p:guide pos="3312"/>
        <p:guide pos="384"/>
        <p:guide pos="6240"/>
        <p:guide pos="2790"/>
        <p:guide pos="3836"/>
        <p:guide pos="911"/>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12" Type="http://schemas.microsoft.com/office/2018/10/relationships/authors" Target="author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11" Type="http://schemas.microsoft.com/office/2015/10/relationships/revisionInfo" Target="revisionInfo.xml"/><Relationship Id="rId5" Type="http://schemas.openxmlformats.org/officeDocument/2006/relationships/slide" Target="slides/slide1.xml"/><Relationship Id="rId10"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rulev, Milena (Petrova)" userId="440ae848-7e83-4dd6-8b49-d6a60c3a3cd8" providerId="ADAL" clId="{35DBAB7E-F4F7-8346-AFF4-B70A7245B380}"/>
    <pc:docChg chg="custSel modSld">
      <pc:chgData name="Hrulev, Milena (Petrova)" userId="440ae848-7e83-4dd6-8b49-d6a60c3a3cd8" providerId="ADAL" clId="{35DBAB7E-F4F7-8346-AFF4-B70A7245B380}" dt="2024-02-27T08:20:49.028" v="3" actId="478"/>
      <pc:docMkLst>
        <pc:docMk/>
      </pc:docMkLst>
      <pc:sldChg chg="addSp delSp modSp mod">
        <pc:chgData name="Hrulev, Milena (Petrova)" userId="440ae848-7e83-4dd6-8b49-d6a60c3a3cd8" providerId="ADAL" clId="{35DBAB7E-F4F7-8346-AFF4-B70A7245B380}" dt="2024-02-27T08:20:49.028" v="3" actId="478"/>
        <pc:sldMkLst>
          <pc:docMk/>
          <pc:sldMk cId="3093729284" sldId="258"/>
        </pc:sldMkLst>
        <pc:spChg chg="mod">
          <ac:chgData name="Hrulev, Milena (Petrova)" userId="440ae848-7e83-4dd6-8b49-d6a60c3a3cd8" providerId="ADAL" clId="{35DBAB7E-F4F7-8346-AFF4-B70A7245B380}" dt="2024-02-27T08:20:43.006" v="0" actId="478"/>
          <ac:spMkLst>
            <pc:docMk/>
            <pc:sldMk cId="3093729284" sldId="258"/>
            <ac:spMk id="64" creationId="{B37AD11F-F7EA-9164-4E8A-C759DAC6165A}"/>
          </ac:spMkLst>
        </pc:spChg>
        <pc:spChg chg="mod">
          <ac:chgData name="Hrulev, Milena (Petrova)" userId="440ae848-7e83-4dd6-8b49-d6a60c3a3cd8" providerId="ADAL" clId="{35DBAB7E-F4F7-8346-AFF4-B70A7245B380}" dt="2024-02-27T08:20:43.006" v="0" actId="478"/>
          <ac:spMkLst>
            <pc:docMk/>
            <pc:sldMk cId="3093729284" sldId="258"/>
            <ac:spMk id="70" creationId="{8F0DD73A-174E-D224-1719-255D0A4ABFC7}"/>
          </ac:spMkLst>
        </pc:spChg>
        <pc:spChg chg="del mod">
          <ac:chgData name="Hrulev, Milena (Petrova)" userId="440ae848-7e83-4dd6-8b49-d6a60c3a3cd8" providerId="ADAL" clId="{35DBAB7E-F4F7-8346-AFF4-B70A7245B380}" dt="2024-02-27T08:20:49.028" v="3" actId="478"/>
          <ac:spMkLst>
            <pc:docMk/>
            <pc:sldMk cId="3093729284" sldId="258"/>
            <ac:spMk id="72" creationId="{CE79FDD0-ECCC-6C35-3E9D-C4180C20134E}"/>
          </ac:spMkLst>
        </pc:spChg>
        <pc:spChg chg="mod">
          <ac:chgData name="Hrulev, Milena (Petrova)" userId="440ae848-7e83-4dd6-8b49-d6a60c3a3cd8" providerId="ADAL" clId="{35DBAB7E-F4F7-8346-AFF4-B70A7245B380}" dt="2024-02-27T08:20:43.006" v="0" actId="478"/>
          <ac:spMkLst>
            <pc:docMk/>
            <pc:sldMk cId="3093729284" sldId="258"/>
            <ac:spMk id="74" creationId="{9EEB1C8E-0243-5FEC-932B-DF974F516445}"/>
          </ac:spMkLst>
        </pc:spChg>
        <pc:spChg chg="mod">
          <ac:chgData name="Hrulev, Milena (Petrova)" userId="440ae848-7e83-4dd6-8b49-d6a60c3a3cd8" providerId="ADAL" clId="{35DBAB7E-F4F7-8346-AFF4-B70A7245B380}" dt="2024-02-27T08:20:43.006" v="0" actId="478"/>
          <ac:spMkLst>
            <pc:docMk/>
            <pc:sldMk cId="3093729284" sldId="258"/>
            <ac:spMk id="76" creationId="{7055199D-5E34-2EB2-B666-F62DD3A24935}"/>
          </ac:spMkLst>
        </pc:spChg>
        <pc:grpChg chg="add del mod">
          <ac:chgData name="Hrulev, Milena (Petrova)" userId="440ae848-7e83-4dd6-8b49-d6a60c3a3cd8" providerId="ADAL" clId="{35DBAB7E-F4F7-8346-AFF4-B70A7245B380}" dt="2024-02-27T08:20:44.996" v="2" actId="478"/>
          <ac:grpSpMkLst>
            <pc:docMk/>
            <pc:sldMk cId="3093729284" sldId="258"/>
            <ac:grpSpMk id="63" creationId="{A617C7B7-D946-F6B2-60AA-B3AF84ADEA05}"/>
          </ac:grpSpMkLst>
        </pc:grpChg>
        <pc:grpChg chg="mod">
          <ac:chgData name="Hrulev, Milena (Petrova)" userId="440ae848-7e83-4dd6-8b49-d6a60c3a3cd8" providerId="ADAL" clId="{35DBAB7E-F4F7-8346-AFF4-B70A7245B380}" dt="2024-02-27T08:20:43.006" v="0" actId="478"/>
          <ac:grpSpMkLst>
            <pc:docMk/>
            <pc:sldMk cId="3093729284" sldId="258"/>
            <ac:grpSpMk id="65" creationId="{353CDF5A-5B6F-DE71-81E7-B20B002DD9FE}"/>
          </ac:grpSpMkLst>
        </pc:grpChg>
        <pc:grpChg chg="mod">
          <ac:chgData name="Hrulev, Milena (Petrova)" userId="440ae848-7e83-4dd6-8b49-d6a60c3a3cd8" providerId="ADAL" clId="{35DBAB7E-F4F7-8346-AFF4-B70A7245B380}" dt="2024-02-27T08:20:43.006" v="0" actId="478"/>
          <ac:grpSpMkLst>
            <pc:docMk/>
            <pc:sldMk cId="3093729284" sldId="258"/>
            <ac:grpSpMk id="67" creationId="{E0B22D4B-2297-4EF6-FD76-AFE34EBDF9AB}"/>
          </ac:grpSpMkLst>
        </pc:grpChg>
        <pc:grpChg chg="del mod">
          <ac:chgData name="Hrulev, Milena (Petrova)" userId="440ae848-7e83-4dd6-8b49-d6a60c3a3cd8" providerId="ADAL" clId="{35DBAB7E-F4F7-8346-AFF4-B70A7245B380}" dt="2024-02-27T08:20:43.006" v="0" actId="478"/>
          <ac:grpSpMkLst>
            <pc:docMk/>
            <pc:sldMk cId="3093729284" sldId="258"/>
            <ac:grpSpMk id="68" creationId="{CA0525D3-CDEE-9A8B-EFEF-0B3F9CB1C619}"/>
          </ac:grpSpMkLst>
        </pc:grpChg>
        <pc:grpChg chg="mod">
          <ac:chgData name="Hrulev, Milena (Petrova)" userId="440ae848-7e83-4dd6-8b49-d6a60c3a3cd8" providerId="ADAL" clId="{35DBAB7E-F4F7-8346-AFF4-B70A7245B380}" dt="2024-02-27T08:20:43.006" v="0" actId="478"/>
          <ac:grpSpMkLst>
            <pc:docMk/>
            <pc:sldMk cId="3093729284" sldId="258"/>
            <ac:grpSpMk id="69" creationId="{DF9B6318-B17C-009C-174E-ED4042F20BAA}"/>
          </ac:grpSpMkLst>
        </pc:grpChg>
        <pc:grpChg chg="mod">
          <ac:chgData name="Hrulev, Milena (Petrova)" userId="440ae848-7e83-4dd6-8b49-d6a60c3a3cd8" providerId="ADAL" clId="{35DBAB7E-F4F7-8346-AFF4-B70A7245B380}" dt="2024-02-27T08:20:43.006" v="0" actId="478"/>
          <ac:grpSpMkLst>
            <pc:docMk/>
            <pc:sldMk cId="3093729284" sldId="258"/>
            <ac:grpSpMk id="81" creationId="{36E2A9D0-B26F-52F1-7BF7-BA2F8A8A3005}"/>
          </ac:grpSpMkLst>
        </pc:grpChg>
        <pc:picChg chg="mod">
          <ac:chgData name="Hrulev, Milena (Petrova)" userId="440ae848-7e83-4dd6-8b49-d6a60c3a3cd8" providerId="ADAL" clId="{35DBAB7E-F4F7-8346-AFF4-B70A7245B380}" dt="2024-02-27T08:20:43.006" v="0" actId="478"/>
          <ac:picMkLst>
            <pc:docMk/>
            <pc:sldMk cId="3093729284" sldId="258"/>
            <ac:picMk id="71" creationId="{AF5DCB9A-DBD0-5F38-E389-746AEF4D4988}"/>
          </ac:picMkLst>
        </pc:picChg>
        <pc:picChg chg="del">
          <ac:chgData name="Hrulev, Milena (Petrova)" userId="440ae848-7e83-4dd6-8b49-d6a60c3a3cd8" providerId="ADAL" clId="{35DBAB7E-F4F7-8346-AFF4-B70A7245B380}" dt="2024-02-27T08:20:43.006" v="0" actId="478"/>
          <ac:picMkLst>
            <pc:docMk/>
            <pc:sldMk cId="3093729284" sldId="258"/>
            <ac:picMk id="73" creationId="{24DE26B0-41FE-D555-2940-B8577363BF47}"/>
          </ac:picMkLst>
        </pc:picChg>
        <pc:picChg chg="mod">
          <ac:chgData name="Hrulev, Milena (Petrova)" userId="440ae848-7e83-4dd6-8b49-d6a60c3a3cd8" providerId="ADAL" clId="{35DBAB7E-F4F7-8346-AFF4-B70A7245B380}" dt="2024-02-27T08:20:43.006" v="0" actId="478"/>
          <ac:picMkLst>
            <pc:docMk/>
            <pc:sldMk cId="3093729284" sldId="258"/>
            <ac:picMk id="75" creationId="{303661F6-E6A7-1D63-7475-1097883316C9}"/>
          </ac:picMkLst>
        </pc:picChg>
        <pc:picChg chg="mod">
          <ac:chgData name="Hrulev, Milena (Petrova)" userId="440ae848-7e83-4dd6-8b49-d6a60c3a3cd8" providerId="ADAL" clId="{35DBAB7E-F4F7-8346-AFF4-B70A7245B380}" dt="2024-02-27T08:20:43.006" v="0" actId="478"/>
          <ac:picMkLst>
            <pc:docMk/>
            <pc:sldMk cId="3093729284" sldId="258"/>
            <ac:picMk id="77" creationId="{BAB01877-1FAB-5B0C-41EA-303293D863AE}"/>
          </ac:picMkLst>
        </pc:picChg>
        <pc:picChg chg="mod">
          <ac:chgData name="Hrulev, Milena (Petrova)" userId="440ae848-7e83-4dd6-8b49-d6a60c3a3cd8" providerId="ADAL" clId="{35DBAB7E-F4F7-8346-AFF4-B70A7245B380}" dt="2024-02-27T08:20:43.006" v="0" actId="478"/>
          <ac:picMkLst>
            <pc:docMk/>
            <pc:sldMk cId="3093729284" sldId="258"/>
            <ac:picMk id="78" creationId="{B433FE76-2E28-6767-2631-E0F36C8A30A1}"/>
          </ac:picMkLst>
        </pc:picChg>
        <pc:picChg chg="mod">
          <ac:chgData name="Hrulev, Milena (Petrova)" userId="440ae848-7e83-4dd6-8b49-d6a60c3a3cd8" providerId="ADAL" clId="{35DBAB7E-F4F7-8346-AFF4-B70A7245B380}" dt="2024-02-27T08:20:43.006" v="0" actId="478"/>
          <ac:picMkLst>
            <pc:docMk/>
            <pc:sldMk cId="3093729284" sldId="258"/>
            <ac:picMk id="79" creationId="{E4DAB288-16BE-FCF0-47AC-F47F13117270}"/>
          </ac:picMkLst>
        </pc:picChg>
        <pc:picChg chg="mod">
          <ac:chgData name="Hrulev, Milena (Petrova)" userId="440ae848-7e83-4dd6-8b49-d6a60c3a3cd8" providerId="ADAL" clId="{35DBAB7E-F4F7-8346-AFF4-B70A7245B380}" dt="2024-02-27T08:20:43.006" v="0" actId="478"/>
          <ac:picMkLst>
            <pc:docMk/>
            <pc:sldMk cId="3093729284" sldId="258"/>
            <ac:picMk id="80" creationId="{8E81C2B8-0672-BDAB-6E51-544D3E246766}"/>
          </ac:picMkLst>
        </pc:picChg>
        <pc:picChg chg="mod">
          <ac:chgData name="Hrulev, Milena (Petrova)" userId="440ae848-7e83-4dd6-8b49-d6a60c3a3cd8" providerId="ADAL" clId="{35DBAB7E-F4F7-8346-AFF4-B70A7245B380}" dt="2024-02-27T08:20:43.006" v="0" actId="478"/>
          <ac:picMkLst>
            <pc:docMk/>
            <pc:sldMk cId="3093729284" sldId="258"/>
            <ac:picMk id="82" creationId="{50B3483D-4665-15C7-3F21-34F81D4CDF83}"/>
          </ac:picMkLst>
        </pc:picChg>
        <pc:picChg chg="mod">
          <ac:chgData name="Hrulev, Milena (Petrova)" userId="440ae848-7e83-4dd6-8b49-d6a60c3a3cd8" providerId="ADAL" clId="{35DBAB7E-F4F7-8346-AFF4-B70A7245B380}" dt="2024-02-27T08:20:43.006" v="0" actId="478"/>
          <ac:picMkLst>
            <pc:docMk/>
            <pc:sldMk cId="3093729284" sldId="258"/>
            <ac:picMk id="83" creationId="{F6EDFD75-CB74-7679-10B8-2255B02D9EA9}"/>
          </ac:picMkLst>
        </pc:picChg>
        <pc:picChg chg="mod">
          <ac:chgData name="Hrulev, Milena (Petrova)" userId="440ae848-7e83-4dd6-8b49-d6a60c3a3cd8" providerId="ADAL" clId="{35DBAB7E-F4F7-8346-AFF4-B70A7245B380}" dt="2024-02-27T08:20:43.006" v="0" actId="478"/>
          <ac:picMkLst>
            <pc:docMk/>
            <pc:sldMk cId="3093729284" sldId="258"/>
            <ac:picMk id="84" creationId="{456E63CC-51E6-CCEF-952E-4D15C4B5F931}"/>
          </ac:picMkLst>
        </pc:picChg>
        <pc:picChg chg="mod">
          <ac:chgData name="Hrulev, Milena (Petrova)" userId="440ae848-7e83-4dd6-8b49-d6a60c3a3cd8" providerId="ADAL" clId="{35DBAB7E-F4F7-8346-AFF4-B70A7245B380}" dt="2024-02-27T08:20:43.006" v="0" actId="478"/>
          <ac:picMkLst>
            <pc:docMk/>
            <pc:sldMk cId="3093729284" sldId="258"/>
            <ac:picMk id="85" creationId="{0D1D69A0-9632-E0B6-BB7B-ED9C9B609F26}"/>
          </ac:picMkLst>
        </pc:picChg>
        <pc:picChg chg="mod">
          <ac:chgData name="Hrulev, Milena (Petrova)" userId="440ae848-7e83-4dd6-8b49-d6a60c3a3cd8" providerId="ADAL" clId="{35DBAB7E-F4F7-8346-AFF4-B70A7245B380}" dt="2024-02-27T08:20:43.006" v="0" actId="478"/>
          <ac:picMkLst>
            <pc:docMk/>
            <pc:sldMk cId="3093729284" sldId="258"/>
            <ac:picMk id="86" creationId="{4F436588-0317-DFCC-85D0-7A3042E1BCCA}"/>
          </ac:picMkLst>
        </pc:picChg>
        <pc:cxnChg chg="mod">
          <ac:chgData name="Hrulev, Milena (Petrova)" userId="440ae848-7e83-4dd6-8b49-d6a60c3a3cd8" providerId="ADAL" clId="{35DBAB7E-F4F7-8346-AFF4-B70A7245B380}" dt="2024-02-27T08:20:43.006" v="0" actId="478"/>
          <ac:cxnSpMkLst>
            <pc:docMk/>
            <pc:sldMk cId="3093729284" sldId="258"/>
            <ac:cxnSpMk id="66" creationId="{5E7B02BE-BE31-0AD5-018B-D2FAF829ED44}"/>
          </ac:cxnSpMkLst>
        </pc:cxnChg>
      </pc:sldChg>
    </pc:docChg>
  </pc:docChgLst>
</pc:chgInfo>
</file>

<file path=ppt/comments/modernComment_102_B8669004.xml><?xml version="1.0" encoding="utf-8"?>
<p188:cmLst xmlns:a="http://schemas.openxmlformats.org/drawingml/2006/main" xmlns:r="http://schemas.openxmlformats.org/officeDocument/2006/relationships" xmlns:p188="http://schemas.microsoft.com/office/powerpoint/2018/8/main">
  <p188:cm id="{359B2DD3-E6C1-4F07-BF3D-E613B86650B3}" authorId="{DF9A986F-5DF9-B3A8-5740-66E193B68AF3}" status="resolved" created="2023-06-14T21:44:47.553" complete="100000">
    <ac:deMkLst xmlns:ac="http://schemas.microsoft.com/office/drawing/2013/main/command">
      <pc:docMk xmlns:pc="http://schemas.microsoft.com/office/powerpoint/2013/main/command"/>
      <pc:sldMk xmlns:pc="http://schemas.microsoft.com/office/powerpoint/2013/main/command" cId="3093729284" sldId="258"/>
      <ac:spMk id="203" creationId="{7A38AFA9-9CFA-9981-7849-D0CC353451CA}"/>
    </ac:deMkLst>
    <p188:txBody>
      <a:bodyPr/>
      <a:lstStyle/>
      <a:p>
        <a:r>
          <a:rPr lang="en-US"/>
          <a:t>Change to VMware on Azure</a:t>
        </a:r>
      </a:p>
    </p188:txBody>
  </p188:cm>
  <p188:cm id="{5009FE9A-0145-4A9F-8BDB-9197B18EDEFB}" authorId="{DF9A986F-5DF9-B3A8-5740-66E193B68AF3}" status="resolved" created="2023-06-14T21:45:32.641" complete="100000">
    <ac:deMkLst xmlns:ac="http://schemas.microsoft.com/office/drawing/2013/main/command">
      <pc:docMk xmlns:pc="http://schemas.microsoft.com/office/powerpoint/2013/main/command"/>
      <pc:sldMk xmlns:pc="http://schemas.microsoft.com/office/powerpoint/2013/main/command" cId="3093729284" sldId="258"/>
      <ac:spMk id="115" creationId="{5980DCF9-BDD1-2534-EE98-C773F99A77BD}"/>
    </ac:deMkLst>
    <p188:replyLst>
      <p188:reply id="{684E4147-C42E-49D3-93CE-6612F7BFD4F3}" authorId="{DF9A986F-5DF9-B3A8-5740-66E193B68AF3}" created="2023-06-14T21:45:55.482">
        <p188:txBody>
          <a:bodyPr/>
          <a:lstStyle/>
          <a:p>
            <a:r>
              <a:rPr lang="en-US"/>
              <a:t>https://microsoft.sharepoint.com/:p:/r/teams/TPMPMO/Shared%20Documents/General/Infrastructure/Azure%20VMware%20Solution%20Update/Campaign%20asset/Pitch%20Decks%20(Add%20co-branding%20blocks)/Azure%20VMware%20Solution%20L100%20Customer%20Deck_PMC_v1.pptx?d=wb9f48867b29d417fbb30f4ba1b3732ed&amp;csf=1&amp;web=1&amp;e=ludb5t&amp;nav=eyJzSWQiOjIxNDc0NzgyODAsImNJZCI6MzAwMTk2NjU1N30</a:t>
            </a:r>
          </a:p>
        </p188:txBody>
      </p188:reply>
    </p188:replyLst>
    <p188:txBody>
      <a:bodyPr/>
      <a:lstStyle/>
      <a:p>
        <a:r>
          <a:rPr lang="en-US"/>
          <a:t>Change this to a similar narrative from slide 10 from L100 Pitch deck.  Take a look at the notes.</a:t>
        </a:r>
      </a:p>
    </p188:txBody>
  </p188:cm>
  <p188:cm id="{D095AE6E-CBA8-4EDE-8BD5-47A5C1AF43F7}" authorId="{DF9A986F-5DF9-B3A8-5740-66E193B68AF3}" status="resolved" created="2023-06-14T21:47:19.742" complete="100000">
    <ac:txMkLst xmlns:ac="http://schemas.microsoft.com/office/drawing/2013/main/command">
      <pc:docMk xmlns:pc="http://schemas.microsoft.com/office/powerpoint/2013/main/command"/>
      <pc:sldMk xmlns:pc="http://schemas.microsoft.com/office/powerpoint/2013/main/command" cId="3093729284" sldId="258"/>
      <ac:spMk id="204" creationId="{5FE680BC-92D5-5A0C-C14F-3F0C8FA26E2F}"/>
      <ac:txMk cp="33">
        <ac:context len="41" hash="977763381"/>
      </ac:txMk>
    </ac:txMkLst>
    <p188:pos x="5837017" y="342295"/>
    <p188:txBody>
      <a:bodyPr/>
      <a:lstStyle/>
      <a:p>
        <a:r>
          <a:rPr lang="en-US"/>
          <a:t>Remove "with AVS"</a:t>
        </a:r>
      </a:p>
    </p188:txBody>
  </p188:cm>
  <p188:cm id="{AA282A9E-43E5-4E60-8846-997D608AE69E}" authorId="{DF9A986F-5DF9-B3A8-5740-66E193B68AF3}" status="resolved" created="2023-06-14T21:52:58.213" complete="100000">
    <ac:deMkLst xmlns:ac="http://schemas.microsoft.com/office/drawing/2013/main/command">
      <pc:docMk xmlns:pc="http://schemas.microsoft.com/office/powerpoint/2013/main/command"/>
      <pc:sldMk xmlns:pc="http://schemas.microsoft.com/office/powerpoint/2013/main/command" cId="3093729284" sldId="258"/>
      <ac:spMk id="62" creationId="{A8C69F88-F4A5-87E7-6FDB-824631DB2DCE}"/>
    </ac:deMkLst>
    <p188:replyLst>
      <p188:reply id="{BA0682E4-03D1-4B56-916B-4EC32B8FA574}" authorId="{DF9A986F-5DF9-B3A8-5740-66E193B68AF3}" created="2023-06-14T21:53:06.102">
        <p188:txBody>
          <a:bodyPr/>
          <a:lstStyle/>
          <a:p>
            <a:r>
              <a:rPr lang="en-US"/>
              <a:t>it's easy to understand why so many are considering the cloud for their IT needs. Whether it's security threats, software and hardware refresh, budget and resource constraints or end of life support that you're dealing with - the cloud provides an infrastructure that is on demand, offers a better total cost of ownership, provides flexibility and encourages innovation.</a:t>
            </a:r>
          </a:p>
        </p188:txBody>
      </p188:reply>
      <p188:reply id="{71AFBD32-4CA7-4748-BF24-A125A1E687E0}" authorId="{DF9A986F-5DF9-B3A8-5740-66E193B68AF3}" created="2023-06-14T21:53:31.917">
        <p188:txBody>
          <a:bodyPr/>
          <a:lstStyle/>
          <a:p>
            <a:r>
              <a:rPr lang="en-US"/>
              <a:t>A narrative similar to this from the notes on slide 6 of the L100 pitch deck.</a:t>
            </a:r>
          </a:p>
        </p188:txBody>
      </p188:reply>
    </p188:replyLst>
    <p188:txBody>
      <a:bodyPr/>
      <a:lstStyle/>
      <a:p>
        <a:r>
          <a:rPr lang="en-US"/>
          <a:t>I think we want to highlight cloud adoption is accelerating.</a:t>
        </a:r>
      </a:p>
    </p188:txBody>
  </p188:cm>
</p188: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a:xfrm>
            <a:off x="3575305" y="25511762"/>
            <a:ext cx="3364992" cy="1371600"/>
          </a:xfrm>
          <a:prstGeom prst="rect">
            <a:avLst/>
          </a:prstGeom>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a:xfrm>
            <a:off x="525800" y="25511762"/>
            <a:ext cx="2418588" cy="1371600"/>
          </a:xfrm>
          <a:prstGeom prst="rect">
            <a:avLst/>
          </a:prstGeom>
        </p:spPr>
        <p:txBody>
          <a:bodyPr lIns="0" tIns="0" rIns="0" bIns="0"/>
          <a:lstStyle>
            <a:lvl1pPr algn="l">
              <a:defRPr>
                <a:solidFill>
                  <a:schemeClr val="tx1">
                    <a:tint val="75000"/>
                  </a:schemeClr>
                </a:solidFill>
              </a:defRPr>
            </a:lvl1pPr>
          </a:lstStyle>
          <a:p>
            <a:fld id="{1D8BD707-D9CF-40AE-B4C6-C98DA3205C09}" type="datetimeFigureOut">
              <a:rPr lang="en-US"/>
              <a:t>2/27/24</a:t>
            </a:fld>
            <a:endParaRPr lang="en-US"/>
          </a:p>
        </p:txBody>
      </p:sp>
      <p:sp>
        <p:nvSpPr>
          <p:cNvPr id="4" name="Holder 4"/>
          <p:cNvSpPr>
            <a:spLocks noGrp="1"/>
          </p:cNvSpPr>
          <p:nvPr>
            <p:ph type="sldNum" sz="quarter" idx="7"/>
          </p:nvPr>
        </p:nvSpPr>
        <p:spPr>
          <a:xfrm>
            <a:off x="7571248" y="25511762"/>
            <a:ext cx="2418588" cy="1371600"/>
          </a:xfrm>
          <a:prstGeom prst="rect">
            <a:avLst/>
          </a:prstGeom>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extLst>
    <p:ext uri="{DCECCB84-F9BA-43D5-87BE-67443E8EF086}">
      <p15:sldGuideLst xmlns:p15="http://schemas.microsoft.com/office/powerpoint/2012/main">
        <p15:guide id="1" orient="horz" pos="8640" userDrawn="1">
          <p15:clr>
            <a:srgbClr val="FBAE40"/>
          </p15:clr>
        </p15:guide>
        <p15:guide id="2" pos="3312" userDrawn="1">
          <p15:clr>
            <a:srgbClr val="FBAE40"/>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5" r:id="rId1"/>
  </p:sldLayoutIdLst>
  <p:txStyles>
    <p:titleStyle>
      <a:lvl1pPr>
        <a:defRPr>
          <a:latin typeface="+mj-lt"/>
          <a:ea typeface="+mj-ea"/>
          <a:cs typeface="+mj-cs"/>
        </a:defRPr>
      </a:lvl1pPr>
    </p:titleStyle>
    <p:bodyStyle>
      <a:lvl1pPr marL="0">
        <a:defRPr>
          <a:latin typeface="+mn-lt"/>
          <a:ea typeface="+mn-ea"/>
          <a:cs typeface="+mn-cs"/>
        </a:defRPr>
      </a:lvl1pPr>
      <a:lvl2pPr marL="1039956">
        <a:defRPr>
          <a:latin typeface="+mn-lt"/>
          <a:ea typeface="+mn-ea"/>
          <a:cs typeface="+mn-cs"/>
        </a:defRPr>
      </a:lvl2pPr>
      <a:lvl3pPr marL="2079913">
        <a:defRPr>
          <a:latin typeface="+mn-lt"/>
          <a:ea typeface="+mn-ea"/>
          <a:cs typeface="+mn-cs"/>
        </a:defRPr>
      </a:lvl3pPr>
      <a:lvl4pPr marL="3119867">
        <a:defRPr>
          <a:latin typeface="+mn-lt"/>
          <a:ea typeface="+mn-ea"/>
          <a:cs typeface="+mn-cs"/>
        </a:defRPr>
      </a:lvl4pPr>
      <a:lvl5pPr marL="4159824">
        <a:defRPr>
          <a:latin typeface="+mn-lt"/>
          <a:ea typeface="+mn-ea"/>
          <a:cs typeface="+mn-cs"/>
        </a:defRPr>
      </a:lvl5pPr>
      <a:lvl6pPr marL="5199781">
        <a:defRPr>
          <a:latin typeface="+mn-lt"/>
          <a:ea typeface="+mn-ea"/>
          <a:cs typeface="+mn-cs"/>
        </a:defRPr>
      </a:lvl6pPr>
      <a:lvl7pPr marL="6239738">
        <a:defRPr>
          <a:latin typeface="+mn-lt"/>
          <a:ea typeface="+mn-ea"/>
          <a:cs typeface="+mn-cs"/>
        </a:defRPr>
      </a:lvl7pPr>
      <a:lvl8pPr marL="7279692">
        <a:defRPr>
          <a:latin typeface="+mn-lt"/>
          <a:ea typeface="+mn-ea"/>
          <a:cs typeface="+mn-cs"/>
        </a:defRPr>
      </a:lvl8pPr>
      <a:lvl9pPr marL="8319649">
        <a:defRPr>
          <a:latin typeface="+mn-lt"/>
          <a:ea typeface="+mn-ea"/>
          <a:cs typeface="+mn-cs"/>
        </a:defRPr>
      </a:lvl9pPr>
    </p:bodyStyle>
    <p:otherStyle>
      <a:lvl1pPr marL="0">
        <a:defRPr>
          <a:latin typeface="+mn-lt"/>
          <a:ea typeface="+mn-ea"/>
          <a:cs typeface="+mn-cs"/>
        </a:defRPr>
      </a:lvl1pPr>
      <a:lvl2pPr marL="1039956">
        <a:defRPr>
          <a:latin typeface="+mn-lt"/>
          <a:ea typeface="+mn-ea"/>
          <a:cs typeface="+mn-cs"/>
        </a:defRPr>
      </a:lvl2pPr>
      <a:lvl3pPr marL="2079913">
        <a:defRPr>
          <a:latin typeface="+mn-lt"/>
          <a:ea typeface="+mn-ea"/>
          <a:cs typeface="+mn-cs"/>
        </a:defRPr>
      </a:lvl3pPr>
      <a:lvl4pPr marL="3119867">
        <a:defRPr>
          <a:latin typeface="+mn-lt"/>
          <a:ea typeface="+mn-ea"/>
          <a:cs typeface="+mn-cs"/>
        </a:defRPr>
      </a:lvl4pPr>
      <a:lvl5pPr marL="4159824">
        <a:defRPr>
          <a:latin typeface="+mn-lt"/>
          <a:ea typeface="+mn-ea"/>
          <a:cs typeface="+mn-cs"/>
        </a:defRPr>
      </a:lvl5pPr>
      <a:lvl6pPr marL="5199781">
        <a:defRPr>
          <a:latin typeface="+mn-lt"/>
          <a:ea typeface="+mn-ea"/>
          <a:cs typeface="+mn-cs"/>
        </a:defRPr>
      </a:lvl6pPr>
      <a:lvl7pPr marL="6239738">
        <a:defRPr>
          <a:latin typeface="+mn-lt"/>
          <a:ea typeface="+mn-ea"/>
          <a:cs typeface="+mn-cs"/>
        </a:defRPr>
      </a:lvl7pPr>
      <a:lvl8pPr marL="7279692">
        <a:defRPr>
          <a:latin typeface="+mn-lt"/>
          <a:ea typeface="+mn-ea"/>
          <a:cs typeface="+mn-cs"/>
        </a:defRPr>
      </a:lvl8pPr>
      <a:lvl9pPr marL="8319649">
        <a:defRPr>
          <a:latin typeface="+mn-lt"/>
          <a:ea typeface="+mn-ea"/>
          <a:cs typeface="+mn-cs"/>
        </a:defRPr>
      </a:lvl9pPr>
    </p:otherStyle>
  </p:txStyles>
  <p:extLst>
    <p:ext uri="{27BBF7A9-308A-43DC-89C8-2F10F3537804}">
      <p15:sldGuideLst xmlns:p15="http://schemas.microsoft.com/office/powerpoint/2012/main">
        <p15:guide id="1" orient="horz" pos="8640" userDrawn="1">
          <p15:clr>
            <a:srgbClr val="F26B43"/>
          </p15:clr>
        </p15:guide>
        <p15:guide id="2" pos="3312" userDrawn="1">
          <p15:clr>
            <a:srgbClr val="F26B43"/>
          </p15:clr>
        </p15:guide>
      </p15:sldGuideLst>
    </p:ext>
  </p:extLst>
</p:sldMaster>
</file>

<file path=ppt/slides/_rels/slide1.xml.rels><?xml version="1.0" encoding="UTF-8" standalone="yes"?>
<Relationships xmlns="http://schemas.openxmlformats.org/package/2006/relationships"><Relationship Id="rId13" Type="http://schemas.openxmlformats.org/officeDocument/2006/relationships/image" Target="../media/image11.png"/><Relationship Id="rId18" Type="http://schemas.openxmlformats.org/officeDocument/2006/relationships/image" Target="../media/image16.svg"/><Relationship Id="rId26" Type="http://schemas.openxmlformats.org/officeDocument/2006/relationships/image" Target="../media/image24.svg"/><Relationship Id="rId3" Type="http://schemas.openxmlformats.org/officeDocument/2006/relationships/image" Target="../media/image1.jpg"/><Relationship Id="rId21" Type="http://schemas.openxmlformats.org/officeDocument/2006/relationships/image" Target="../media/image19.png"/><Relationship Id="rId34" Type="http://schemas.openxmlformats.org/officeDocument/2006/relationships/image" Target="../media/image32.svg"/><Relationship Id="rId7" Type="http://schemas.openxmlformats.org/officeDocument/2006/relationships/image" Target="../media/image5.png"/><Relationship Id="rId12" Type="http://schemas.openxmlformats.org/officeDocument/2006/relationships/image" Target="../media/image10.svg"/><Relationship Id="rId17" Type="http://schemas.openxmlformats.org/officeDocument/2006/relationships/image" Target="../media/image15.png"/><Relationship Id="rId25" Type="http://schemas.openxmlformats.org/officeDocument/2006/relationships/image" Target="../media/image23.png"/><Relationship Id="rId33" Type="http://schemas.openxmlformats.org/officeDocument/2006/relationships/image" Target="../media/image31.png"/><Relationship Id="rId2" Type="http://schemas.microsoft.com/office/2018/10/relationships/comments" Target="../comments/modernComment_102_B8669004.xml"/><Relationship Id="rId16" Type="http://schemas.openxmlformats.org/officeDocument/2006/relationships/image" Target="../media/image14.svg"/><Relationship Id="rId20" Type="http://schemas.openxmlformats.org/officeDocument/2006/relationships/image" Target="../media/image18.svg"/><Relationship Id="rId29" Type="http://schemas.openxmlformats.org/officeDocument/2006/relationships/image" Target="../media/image27.png"/><Relationship Id="rId1" Type="http://schemas.openxmlformats.org/officeDocument/2006/relationships/slideLayout" Target="../slideLayouts/slideLayout1.xml"/><Relationship Id="rId6" Type="http://schemas.openxmlformats.org/officeDocument/2006/relationships/image" Target="../media/image4.svg"/><Relationship Id="rId11" Type="http://schemas.openxmlformats.org/officeDocument/2006/relationships/image" Target="../media/image9.png"/><Relationship Id="rId24" Type="http://schemas.openxmlformats.org/officeDocument/2006/relationships/image" Target="../media/image22.svg"/><Relationship Id="rId32" Type="http://schemas.openxmlformats.org/officeDocument/2006/relationships/image" Target="../media/image30.svg"/><Relationship Id="rId5" Type="http://schemas.openxmlformats.org/officeDocument/2006/relationships/image" Target="../media/image3.png"/><Relationship Id="rId15" Type="http://schemas.openxmlformats.org/officeDocument/2006/relationships/image" Target="../media/image13.png"/><Relationship Id="rId23" Type="http://schemas.openxmlformats.org/officeDocument/2006/relationships/image" Target="../media/image21.png"/><Relationship Id="rId28" Type="http://schemas.openxmlformats.org/officeDocument/2006/relationships/image" Target="../media/image26.svg"/><Relationship Id="rId10" Type="http://schemas.openxmlformats.org/officeDocument/2006/relationships/image" Target="../media/image8.svg"/><Relationship Id="rId19" Type="http://schemas.openxmlformats.org/officeDocument/2006/relationships/image" Target="../media/image17.png"/><Relationship Id="rId31" Type="http://schemas.openxmlformats.org/officeDocument/2006/relationships/image" Target="../media/image29.png"/><Relationship Id="rId4" Type="http://schemas.openxmlformats.org/officeDocument/2006/relationships/image" Target="../media/image2.emf"/><Relationship Id="rId9" Type="http://schemas.openxmlformats.org/officeDocument/2006/relationships/image" Target="../media/image7.png"/><Relationship Id="rId14" Type="http://schemas.openxmlformats.org/officeDocument/2006/relationships/image" Target="../media/image12.jpeg"/><Relationship Id="rId22" Type="http://schemas.openxmlformats.org/officeDocument/2006/relationships/image" Target="../media/image20.svg"/><Relationship Id="rId27" Type="http://schemas.openxmlformats.org/officeDocument/2006/relationships/image" Target="../media/image25.png"/><Relationship Id="rId30" Type="http://schemas.openxmlformats.org/officeDocument/2006/relationships/image" Target="../media/image28.svg"/><Relationship Id="rId8" Type="http://schemas.openxmlformats.org/officeDocument/2006/relationships/image" Target="../media/image6.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2DBB506-67D5-B5E5-6078-5E5E591D3B28}"/>
              </a:ext>
              <a:ext uri="{C183D7F6-B498-43B3-948B-1728B52AA6E4}">
                <adec:decorative xmlns:adec="http://schemas.microsoft.com/office/drawing/2017/decorative" val="1"/>
              </a:ext>
            </a:extLst>
          </p:cNvPr>
          <p:cNvSpPr/>
          <p:nvPr/>
        </p:nvSpPr>
        <p:spPr>
          <a:xfrm>
            <a:off x="-15488" y="10476288"/>
            <a:ext cx="10525679" cy="6177081"/>
          </a:xfrm>
          <a:prstGeom prst="rect">
            <a:avLst/>
          </a:prstGeom>
          <a:solidFill>
            <a:srgbClr val="EBEB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0"/>
            </a:defPPr>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dirty="0"/>
          </a:p>
        </p:txBody>
      </p:sp>
      <p:pic>
        <p:nvPicPr>
          <p:cNvPr id="4" name="Picture 3" descr="A person sitting at a desk with a computer&#10;&#10;Description automatically generated">
            <a:extLst>
              <a:ext uri="{FF2B5EF4-FFF2-40B4-BE49-F238E27FC236}">
                <a16:creationId xmlns:a16="http://schemas.microsoft.com/office/drawing/2014/main" id="{40376731-1631-F2C2-1567-EBB2788A4C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504" y="-16423"/>
            <a:ext cx="10540902" cy="3513634"/>
          </a:xfrm>
          <a:prstGeom prst="rect">
            <a:avLst/>
          </a:prstGeom>
        </p:spPr>
      </p:pic>
      <p:pic>
        <p:nvPicPr>
          <p:cNvPr id="55" name="Picture 54" descr="Microsoft Azure Logo">
            <a:extLst>
              <a:ext uri="{FF2B5EF4-FFF2-40B4-BE49-F238E27FC236}">
                <a16:creationId xmlns:a16="http://schemas.microsoft.com/office/drawing/2014/main" id="{3BB79333-1134-AD44-6E05-512A35B5D34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29414" y="624376"/>
            <a:ext cx="2104058" cy="299698"/>
          </a:xfrm>
          <a:prstGeom prst="rect">
            <a:avLst/>
          </a:prstGeom>
        </p:spPr>
      </p:pic>
      <p:sp>
        <p:nvSpPr>
          <p:cNvPr id="61" name="Title 17">
            <a:extLst>
              <a:ext uri="{FF2B5EF4-FFF2-40B4-BE49-F238E27FC236}">
                <a16:creationId xmlns:a16="http://schemas.microsoft.com/office/drawing/2014/main" id="{0D486A57-313A-71F0-25FC-0423C171696A}"/>
              </a:ext>
            </a:extLst>
          </p:cNvPr>
          <p:cNvSpPr txBox="1">
            <a:spLocks/>
          </p:cNvSpPr>
          <p:nvPr/>
        </p:nvSpPr>
        <p:spPr>
          <a:xfrm>
            <a:off x="607326" y="1902635"/>
            <a:ext cx="9278344" cy="1309166"/>
          </a:xfrm>
          <a:prstGeom prst="rect">
            <a:avLst/>
          </a:prstGeom>
          <a:noFill/>
          <a:ln>
            <a:noFill/>
            <a:prstDash/>
          </a:ln>
          <a:effectLst/>
        </p:spPr>
        <p:txBody>
          <a:bodyPr rot="0" spcFirstLastPara="0" vert="horz" wrap="square" lIns="0" tIns="0" rIns="0" bIns="0" numCol="1" spcCol="0" rtlCol="0" fromWordArt="0" anchor="b" anchorCtr="0" forceAA="0" compatLnSpc="1">
            <a:prstTxWarp prst="textNoShape">
              <a:avLst/>
            </a:prstTxWarp>
            <a:noAutofit/>
          </a:bodyPr>
          <a:lstStyle>
            <a:defPPr>
              <a:defRPr kern="0"/>
            </a:defPPr>
          </a:lstStyle>
          <a:p>
            <a:pPr>
              <a:defRPr/>
            </a:pPr>
            <a:r>
              <a:rPr lang="en-US" sz="3600" b="1" dirty="0">
                <a:solidFill>
                  <a:schemeClr val="bg1"/>
                </a:solidFill>
                <a:latin typeface="Arial" panose="020B0604020202020204" pitchFamily="34" charset="0"/>
                <a:ea typeface="Calibri" charset="0"/>
                <a:cs typeface="Arial" panose="020B0604020202020204" pitchFamily="34" charset="0"/>
              </a:rPr>
              <a:t>Secure your future </a:t>
            </a:r>
            <a:r>
              <a:rPr lang="en-US" sz="3600" dirty="0">
                <a:solidFill>
                  <a:schemeClr val="bg1"/>
                </a:solidFill>
                <a:latin typeface="Arial" panose="020B0604020202020204" pitchFamily="34" charset="0"/>
                <a:ea typeface="Calibri" charset="0"/>
                <a:cs typeface="Arial" panose="020B0604020202020204" pitchFamily="34" charset="0"/>
              </a:rPr>
              <a:t>by migrating</a:t>
            </a:r>
            <a:br>
              <a:rPr lang="en-US" sz="3600" dirty="0">
                <a:solidFill>
                  <a:schemeClr val="bg1"/>
                </a:solidFill>
                <a:latin typeface="Arial" panose="020B0604020202020204" pitchFamily="34" charset="0"/>
                <a:ea typeface="Calibri" charset="0"/>
                <a:cs typeface="Arial" panose="020B0604020202020204" pitchFamily="34" charset="0"/>
              </a:rPr>
            </a:br>
            <a:r>
              <a:rPr lang="en-US" sz="3600" dirty="0">
                <a:solidFill>
                  <a:schemeClr val="bg1"/>
                </a:solidFill>
                <a:latin typeface="Arial" panose="020B0604020202020204" pitchFamily="34" charset="0"/>
                <a:ea typeface="Calibri" charset="0"/>
                <a:cs typeface="Arial" panose="020B0604020202020204" pitchFamily="34" charset="0"/>
              </a:rPr>
              <a:t>VMware workloads to Azure</a:t>
            </a:r>
            <a:r>
              <a:rPr lang="en-US" sz="3600" dirty="0">
                <a:solidFill>
                  <a:schemeClr val="bg1"/>
                </a:solidFill>
                <a:latin typeface="Arial" panose="020B0604020202020204" pitchFamily="34" charset="0"/>
                <a:cs typeface="Arial" panose="020B0604020202020204" pitchFamily="34" charset="0"/>
              </a:rPr>
              <a:t> </a:t>
            </a:r>
          </a:p>
        </p:txBody>
      </p:sp>
      <p:sp>
        <p:nvSpPr>
          <p:cNvPr id="62" name="TextBox 61">
            <a:extLst>
              <a:ext uri="{FF2B5EF4-FFF2-40B4-BE49-F238E27FC236}">
                <a16:creationId xmlns:a16="http://schemas.microsoft.com/office/drawing/2014/main" id="{A8C69F88-F4A5-87E7-6FDB-824631DB2DCE}"/>
              </a:ext>
            </a:extLst>
          </p:cNvPr>
          <p:cNvSpPr txBox="1"/>
          <p:nvPr/>
        </p:nvSpPr>
        <p:spPr>
          <a:xfrm>
            <a:off x="607326" y="4181475"/>
            <a:ext cx="9278344" cy="1603455"/>
          </a:xfrm>
          <a:prstGeom prst="rect">
            <a:avLst/>
          </a:prstGeom>
          <a:noFill/>
        </p:spPr>
        <p:txBody>
          <a:bodyPr wrap="square" lIns="0" tIns="0" rIns="0" bIns="0" rtlCol="0" anchor="t">
            <a:noAutofit/>
          </a:bodyPr>
          <a:lstStyle>
            <a:defPPr>
              <a:defRPr kern="0"/>
            </a:defPPr>
          </a:lstStyle>
          <a:p>
            <a:pPr>
              <a:spcAft>
                <a:spcPts val="1200"/>
              </a:spcAft>
            </a:pPr>
            <a:r>
              <a:rPr lang="en-US" sz="2200" dirty="0">
                <a:solidFill>
                  <a:schemeClr val="accent1"/>
                </a:solidFill>
                <a:latin typeface="Arial" panose="020B0604020202020204" pitchFamily="34" charset="0"/>
                <a:cs typeface="Arial" panose="020B0604020202020204" pitchFamily="34" charset="0"/>
              </a:rPr>
              <a:t>Cloud adoption is accelerating, by 2024, 70% of workloads will be on the cloud</a:t>
            </a:r>
            <a:r>
              <a:rPr lang="en-US" sz="2200" baseline="30000" dirty="0">
                <a:solidFill>
                  <a:schemeClr val="accent1"/>
                </a:solidFill>
                <a:latin typeface="Arial" panose="020B0604020202020204" pitchFamily="34" charset="0"/>
                <a:cs typeface="Arial" panose="020B0604020202020204" pitchFamily="34" charset="0"/>
              </a:rPr>
              <a:t>1</a:t>
            </a:r>
          </a:p>
          <a:p>
            <a:pPr>
              <a:lnSpc>
                <a:spcPct val="110000"/>
              </a:lnSpc>
              <a:spcAft>
                <a:spcPts val="1200"/>
              </a:spcAft>
            </a:pPr>
            <a:r>
              <a:rPr lang="en-US" sz="1400" dirty="0">
                <a:solidFill>
                  <a:srgbClr val="000000"/>
                </a:solidFill>
                <a:latin typeface="Arial" panose="020B0604020202020204" pitchFamily="34" charset="0"/>
                <a:cs typeface="Arial" panose="020B0604020202020204" pitchFamily="34" charset="0"/>
              </a:rPr>
              <a:t>Whether it's concerns about security threats, the need for software and hardware updates, limited budgets and resources, or managing end-of-life support, Azure offers an on-demand infrastructure, and  elastic scalability,  that delivers a superior total cost of ownership, enhanced flexibility, and a fertile environment for fostering innovation.</a:t>
            </a:r>
            <a:endParaRPr lang="en-US" sz="1400" dirty="0">
              <a:latin typeface="Arial" panose="020B0604020202020204" pitchFamily="34" charset="0"/>
              <a:cs typeface="Arial" panose="020B0604020202020204" pitchFamily="34" charset="0"/>
            </a:endParaRPr>
          </a:p>
        </p:txBody>
      </p:sp>
      <p:grpSp>
        <p:nvGrpSpPr>
          <p:cNvPr id="63" name="Group 62">
            <a:extLst>
              <a:ext uri="{FF2B5EF4-FFF2-40B4-BE49-F238E27FC236}">
                <a16:creationId xmlns:a16="http://schemas.microsoft.com/office/drawing/2014/main" id="{A617C7B7-D946-F6B2-60AA-B3AF84ADEA05}"/>
              </a:ext>
              <a:ext uri="{C183D7F6-B498-43B3-948B-1728B52AA6E4}">
                <adec:decorative xmlns:adec="http://schemas.microsoft.com/office/drawing/2017/decorative" val="1"/>
              </a:ext>
            </a:extLst>
          </p:cNvPr>
          <p:cNvGrpSpPr/>
          <p:nvPr/>
        </p:nvGrpSpPr>
        <p:grpSpPr>
          <a:xfrm>
            <a:off x="1279579" y="6233393"/>
            <a:ext cx="7009657" cy="1812459"/>
            <a:chOff x="2264374" y="1658388"/>
            <a:chExt cx="7404840" cy="1914640"/>
          </a:xfrm>
        </p:grpSpPr>
        <p:sp>
          <p:nvSpPr>
            <p:cNvPr id="64" name="Rectangle: Rounded Corners 4">
              <a:extLst>
                <a:ext uri="{FF2B5EF4-FFF2-40B4-BE49-F238E27FC236}">
                  <a16:creationId xmlns:a16="http://schemas.microsoft.com/office/drawing/2014/main" id="{B37AD11F-F7EA-9164-4E8A-C759DAC6165A}"/>
                </a:ext>
                <a:ext uri="{C183D7F6-B498-43B3-948B-1728B52AA6E4}">
                  <adec:decorative xmlns:adec="http://schemas.microsoft.com/office/drawing/2017/decorative" val="1"/>
                </a:ext>
              </a:extLst>
            </p:cNvPr>
            <p:cNvSpPr/>
            <p:nvPr/>
          </p:nvSpPr>
          <p:spPr bwMode="auto">
            <a:xfrm>
              <a:off x="2264374" y="1658388"/>
              <a:ext cx="2555513" cy="1914640"/>
            </a:xfrm>
            <a:prstGeom prst="roundRect">
              <a:avLst/>
            </a:prstGeom>
            <a:noFill/>
            <a:ln w="38100">
              <a:solidFill>
                <a:schemeClr val="accent1"/>
              </a:solidFill>
              <a:headEnd type="none" w="med" len="med"/>
              <a:tailEnd type="none" w="med" len="med"/>
            </a:ln>
            <a:effectLst>
              <a:outerShdw blurRad="381000" dist="304800" dir="8100000" algn="tr" rotWithShape="0">
                <a:prstClr val="black">
                  <a:alpha val="20000"/>
                </a:prstClr>
              </a:outerShdw>
            </a:effectLst>
            <a:scene3d>
              <a:camera prst="isometricTopUp"/>
              <a:lightRig rig="threePt" dir="t"/>
            </a:scene3d>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Segoe UI"/>
                <a:ea typeface="Segoe UI" pitchFamily="34" charset="0"/>
                <a:cs typeface="Segoe UI" pitchFamily="34" charset="0"/>
              </a:endParaRPr>
            </a:p>
          </p:txBody>
        </p:sp>
        <p:grpSp>
          <p:nvGrpSpPr>
            <p:cNvPr id="65" name="Group 64">
              <a:extLst>
                <a:ext uri="{FF2B5EF4-FFF2-40B4-BE49-F238E27FC236}">
                  <a16:creationId xmlns:a16="http://schemas.microsoft.com/office/drawing/2014/main" id="{353CDF5A-5B6F-DE71-81E7-B20B002DD9FE}"/>
                </a:ext>
                <a:ext uri="{C183D7F6-B498-43B3-948B-1728B52AA6E4}">
                  <adec:decorative xmlns:adec="http://schemas.microsoft.com/office/drawing/2017/decorative" val="1"/>
                </a:ext>
              </a:extLst>
            </p:cNvPr>
            <p:cNvGrpSpPr/>
            <p:nvPr/>
          </p:nvGrpSpPr>
          <p:grpSpPr>
            <a:xfrm>
              <a:off x="2461195" y="1720344"/>
              <a:ext cx="2150821" cy="1617689"/>
              <a:chOff x="2544322" y="1512526"/>
              <a:chExt cx="2150821" cy="1617689"/>
            </a:xfrm>
          </p:grpSpPr>
          <p:sp>
            <p:nvSpPr>
              <p:cNvPr id="76" name="Rectangle: Rounded Corners 6">
                <a:extLst>
                  <a:ext uri="{FF2B5EF4-FFF2-40B4-BE49-F238E27FC236}">
                    <a16:creationId xmlns:a16="http://schemas.microsoft.com/office/drawing/2014/main" id="{7055199D-5E34-2EB2-B666-F62DD3A24935}"/>
                  </a:ext>
                </a:extLst>
              </p:cNvPr>
              <p:cNvSpPr/>
              <p:nvPr/>
            </p:nvSpPr>
            <p:spPr bwMode="auto">
              <a:xfrm>
                <a:off x="2544322" y="1601890"/>
                <a:ext cx="2150821" cy="1528325"/>
              </a:xfrm>
              <a:prstGeom prst="roundRect">
                <a:avLst/>
              </a:prstGeom>
              <a:solidFill>
                <a:schemeClr val="bg1">
                  <a:lumMod val="95000"/>
                </a:schemeClr>
              </a:solidFill>
              <a:ln>
                <a:noFill/>
                <a:headEnd type="none" w="med" len="med"/>
                <a:tailEnd type="none" w="med" len="med"/>
              </a:ln>
              <a:effectLst>
                <a:outerShdw blurRad="381000" dist="304800" dir="8100000" algn="tr" rotWithShape="0">
                  <a:prstClr val="black">
                    <a:alpha val="20000"/>
                  </a:prstClr>
                </a:outerShdw>
              </a:effectLst>
              <a:scene3d>
                <a:camera prst="isometricTopUp"/>
                <a:lightRig rig="threePt" dir="t"/>
              </a:scene3d>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Segoe UI"/>
                  <a:ea typeface="Segoe UI" pitchFamily="34" charset="0"/>
                  <a:cs typeface="Segoe UI" pitchFamily="34" charset="0"/>
                </a:endParaRPr>
              </a:p>
            </p:txBody>
          </p:sp>
          <p:pic>
            <p:nvPicPr>
              <p:cNvPr id="77" name="Graphic 8">
                <a:extLst>
                  <a:ext uri="{FF2B5EF4-FFF2-40B4-BE49-F238E27FC236}">
                    <a16:creationId xmlns:a16="http://schemas.microsoft.com/office/drawing/2014/main" id="{BAB01877-1FAB-5B0C-41EA-303293D863A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906872" y="1831712"/>
                <a:ext cx="389619" cy="484648"/>
              </a:xfrm>
              <a:prstGeom prst="rect">
                <a:avLst/>
              </a:prstGeom>
            </p:spPr>
          </p:pic>
          <p:pic>
            <p:nvPicPr>
              <p:cNvPr id="78" name="Graphic 9">
                <a:extLst>
                  <a:ext uri="{FF2B5EF4-FFF2-40B4-BE49-F238E27FC236}">
                    <a16:creationId xmlns:a16="http://schemas.microsoft.com/office/drawing/2014/main" id="{B433FE76-2E28-6767-2631-E0F36C8A30A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906872" y="1513363"/>
                <a:ext cx="389619" cy="484648"/>
              </a:xfrm>
              <a:prstGeom prst="rect">
                <a:avLst/>
              </a:prstGeom>
            </p:spPr>
          </p:pic>
          <p:pic>
            <p:nvPicPr>
              <p:cNvPr id="79" name="Graphic 22">
                <a:extLst>
                  <a:ext uri="{FF2B5EF4-FFF2-40B4-BE49-F238E27FC236}">
                    <a16:creationId xmlns:a16="http://schemas.microsoft.com/office/drawing/2014/main" id="{E4DAB288-16BE-FCF0-47AC-F47F1311727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664875" y="1970864"/>
                <a:ext cx="389619" cy="484648"/>
              </a:xfrm>
              <a:prstGeom prst="rect">
                <a:avLst/>
              </a:prstGeom>
            </p:spPr>
          </p:pic>
          <p:pic>
            <p:nvPicPr>
              <p:cNvPr id="80" name="Graphic 25">
                <a:extLst>
                  <a:ext uri="{FF2B5EF4-FFF2-40B4-BE49-F238E27FC236}">
                    <a16:creationId xmlns:a16="http://schemas.microsoft.com/office/drawing/2014/main" id="{8E81C2B8-0672-BDAB-6E51-544D3E24676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664875" y="1652515"/>
                <a:ext cx="389619" cy="484648"/>
              </a:xfrm>
              <a:prstGeom prst="rect">
                <a:avLst/>
              </a:prstGeom>
            </p:spPr>
          </p:pic>
          <p:grpSp>
            <p:nvGrpSpPr>
              <p:cNvPr id="81" name="Group 80">
                <a:extLst>
                  <a:ext uri="{FF2B5EF4-FFF2-40B4-BE49-F238E27FC236}">
                    <a16:creationId xmlns:a16="http://schemas.microsoft.com/office/drawing/2014/main" id="{36E2A9D0-B26F-52F1-7BF7-BA2F8A8A3005}"/>
                  </a:ext>
                </a:extLst>
              </p:cNvPr>
              <p:cNvGrpSpPr/>
              <p:nvPr/>
            </p:nvGrpSpPr>
            <p:grpSpPr>
              <a:xfrm>
                <a:off x="3660099" y="1512526"/>
                <a:ext cx="638170" cy="942876"/>
                <a:chOff x="10585572" y="1551592"/>
                <a:chExt cx="741515" cy="1095563"/>
              </a:xfrm>
            </p:grpSpPr>
            <p:pic>
              <p:nvPicPr>
                <p:cNvPr id="83" name="Graphic 31">
                  <a:extLst>
                    <a:ext uri="{FF2B5EF4-FFF2-40B4-BE49-F238E27FC236}">
                      <a16:creationId xmlns:a16="http://schemas.microsoft.com/office/drawing/2014/main" id="{F6EDFD75-CB74-7679-10B8-2255B02D9EA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871321" y="1920686"/>
                  <a:ext cx="455766" cy="566928"/>
                </a:xfrm>
                <a:prstGeom prst="rect">
                  <a:avLst/>
                </a:prstGeom>
              </p:spPr>
            </p:pic>
            <p:pic>
              <p:nvPicPr>
                <p:cNvPr id="84" name="Graphic 32">
                  <a:extLst>
                    <a:ext uri="{FF2B5EF4-FFF2-40B4-BE49-F238E27FC236}">
                      <a16:creationId xmlns:a16="http://schemas.microsoft.com/office/drawing/2014/main" id="{456E63CC-51E6-CCEF-952E-4D15C4B5F93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871321" y="1551592"/>
                  <a:ext cx="455766" cy="566928"/>
                </a:xfrm>
                <a:prstGeom prst="rect">
                  <a:avLst/>
                </a:prstGeom>
              </p:spPr>
            </p:pic>
            <p:pic>
              <p:nvPicPr>
                <p:cNvPr id="85" name="Graphic 33">
                  <a:extLst>
                    <a:ext uri="{FF2B5EF4-FFF2-40B4-BE49-F238E27FC236}">
                      <a16:creationId xmlns:a16="http://schemas.microsoft.com/office/drawing/2014/main" id="{0D1D69A0-9632-E0B6-BB7B-ED9C9B609F2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585572" y="2080227"/>
                  <a:ext cx="455766" cy="566928"/>
                </a:xfrm>
                <a:prstGeom prst="rect">
                  <a:avLst/>
                </a:prstGeom>
              </p:spPr>
            </p:pic>
            <p:pic>
              <p:nvPicPr>
                <p:cNvPr id="86" name="Graphic 34">
                  <a:extLst>
                    <a:ext uri="{FF2B5EF4-FFF2-40B4-BE49-F238E27FC236}">
                      <a16:creationId xmlns:a16="http://schemas.microsoft.com/office/drawing/2014/main" id="{4F436588-0317-DFCC-85D0-7A3042E1BCCA}"/>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585572" y="1711133"/>
                  <a:ext cx="455766" cy="566928"/>
                </a:xfrm>
                <a:prstGeom prst="rect">
                  <a:avLst/>
                </a:prstGeom>
              </p:spPr>
            </p:pic>
          </p:grpSp>
          <p:pic>
            <p:nvPicPr>
              <p:cNvPr id="82" name="Graphic 30">
                <a:extLst>
                  <a:ext uri="{FF2B5EF4-FFF2-40B4-BE49-F238E27FC236}">
                    <a16:creationId xmlns:a16="http://schemas.microsoft.com/office/drawing/2014/main" id="{50B3483D-4665-15C7-3F21-34F81D4CDF83}"/>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001523" y="1594288"/>
                <a:ext cx="766022" cy="1161388"/>
              </a:xfrm>
              <a:prstGeom prst="rect">
                <a:avLst/>
              </a:prstGeom>
              <a:effectLst>
                <a:outerShdw blurRad="177800" dist="38100" dir="5400000" algn="t" rotWithShape="0">
                  <a:prstClr val="black">
                    <a:alpha val="20000"/>
                  </a:prstClr>
                </a:outerShdw>
              </a:effectLst>
            </p:spPr>
          </p:pic>
        </p:grpSp>
        <p:cxnSp>
          <p:nvCxnSpPr>
            <p:cNvPr id="66" name="Straight Connector 65">
              <a:extLst>
                <a:ext uri="{FF2B5EF4-FFF2-40B4-BE49-F238E27FC236}">
                  <a16:creationId xmlns:a16="http://schemas.microsoft.com/office/drawing/2014/main" id="{5E7B02BE-BE31-0AD5-018B-D2FAF829ED44}"/>
                </a:ext>
                <a:ext uri="{C183D7F6-B498-43B3-948B-1728B52AA6E4}">
                  <adec:decorative xmlns:adec="http://schemas.microsoft.com/office/drawing/2017/decorative" val="1"/>
                </a:ext>
              </a:extLst>
            </p:cNvPr>
            <p:cNvCxnSpPr>
              <a:cxnSpLocks/>
            </p:cNvCxnSpPr>
            <p:nvPr/>
          </p:nvCxnSpPr>
          <p:spPr>
            <a:xfrm>
              <a:off x="4601042" y="2781401"/>
              <a:ext cx="2757076" cy="0"/>
            </a:xfrm>
            <a:prstGeom prst="line">
              <a:avLst/>
            </a:prstGeom>
            <a:ln w="28575">
              <a:solidFill>
                <a:schemeClr val="accent1"/>
              </a:solidFill>
              <a:prstDash val="sysDot"/>
              <a:headEnd type="none" w="lg" len="med"/>
              <a:tailEnd type="none" w="lg" len="med"/>
            </a:ln>
          </p:spPr>
          <p:style>
            <a:lnRef idx="1">
              <a:schemeClr val="accent1"/>
            </a:lnRef>
            <a:fillRef idx="0">
              <a:schemeClr val="accent1"/>
            </a:fillRef>
            <a:effectRef idx="0">
              <a:schemeClr val="accent1"/>
            </a:effectRef>
            <a:fontRef idx="minor">
              <a:schemeClr val="tx1"/>
            </a:fontRef>
          </p:style>
        </p:cxnSp>
        <p:grpSp>
          <p:nvGrpSpPr>
            <p:cNvPr id="67" name="Group 66">
              <a:extLst>
                <a:ext uri="{FF2B5EF4-FFF2-40B4-BE49-F238E27FC236}">
                  <a16:creationId xmlns:a16="http://schemas.microsoft.com/office/drawing/2014/main" id="{E0B22D4B-2297-4EF6-FD76-AFE34EBDF9AB}"/>
                </a:ext>
                <a:ext uri="{C183D7F6-B498-43B3-948B-1728B52AA6E4}">
                  <adec:decorative xmlns:adec="http://schemas.microsoft.com/office/drawing/2017/decorative" val="1"/>
                </a:ext>
              </a:extLst>
            </p:cNvPr>
            <p:cNvGrpSpPr/>
            <p:nvPr/>
          </p:nvGrpSpPr>
          <p:grpSpPr>
            <a:xfrm>
              <a:off x="7469515" y="1886466"/>
              <a:ext cx="2175586" cy="1553374"/>
              <a:chOff x="7552642" y="1678648"/>
              <a:chExt cx="2175586" cy="1553374"/>
            </a:xfrm>
          </p:grpSpPr>
          <p:sp>
            <p:nvSpPr>
              <p:cNvPr id="74" name="Rectangle: Rounded Corners 39">
                <a:extLst>
                  <a:ext uri="{FF2B5EF4-FFF2-40B4-BE49-F238E27FC236}">
                    <a16:creationId xmlns:a16="http://schemas.microsoft.com/office/drawing/2014/main" id="{9EEB1C8E-0243-5FEC-932B-DF974F516445}"/>
                  </a:ext>
                  <a:ext uri="{C183D7F6-B498-43B3-948B-1728B52AA6E4}">
                    <adec:decorative xmlns:adec="http://schemas.microsoft.com/office/drawing/2017/decorative" val="1"/>
                  </a:ext>
                </a:extLst>
              </p:cNvPr>
              <p:cNvSpPr/>
              <p:nvPr/>
            </p:nvSpPr>
            <p:spPr bwMode="auto">
              <a:xfrm>
                <a:off x="7552642" y="1686101"/>
                <a:ext cx="2175586" cy="1545921"/>
              </a:xfrm>
              <a:prstGeom prst="roundRect">
                <a:avLst/>
              </a:prstGeom>
              <a:gradFill>
                <a:gsLst>
                  <a:gs pos="0">
                    <a:schemeClr val="accent3"/>
                  </a:gs>
                  <a:gs pos="81000">
                    <a:schemeClr val="accent1"/>
                  </a:gs>
                </a:gsLst>
                <a:lin ang="2700000" scaled="0"/>
              </a:gradFill>
              <a:ln>
                <a:noFill/>
                <a:headEnd type="none" w="med" len="med"/>
                <a:tailEnd type="none" w="med" len="med"/>
              </a:ln>
              <a:effectLst>
                <a:outerShdw blurRad="381000" dist="304800" dir="8100000" algn="tr" rotWithShape="0">
                  <a:prstClr val="black">
                    <a:alpha val="20000"/>
                  </a:prstClr>
                </a:outerShdw>
              </a:effectLst>
              <a:scene3d>
                <a:camera prst="isometricTopUp"/>
                <a:lightRig rig="threePt" dir="t"/>
              </a:scene3d>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Segoe UI"/>
                  <a:ea typeface="+mn-ea"/>
                  <a:cs typeface="Segoe UI" pitchFamily="34" charset="0"/>
                </a:endParaRPr>
              </a:p>
            </p:txBody>
          </p:sp>
          <p:pic>
            <p:nvPicPr>
              <p:cNvPr id="75" name="Graphic 40">
                <a:extLst>
                  <a:ext uri="{FF2B5EF4-FFF2-40B4-BE49-F238E27FC236}">
                    <a16:creationId xmlns:a16="http://schemas.microsoft.com/office/drawing/2014/main" id="{303661F6-E6A7-1D63-7475-1097883316C9}"/>
                  </a:ext>
                  <a:ext uri="{C183D7F6-B498-43B3-948B-1728B52AA6E4}">
                    <adec:decorative xmlns:adec="http://schemas.microsoft.com/office/drawing/2017/decorative" val="1"/>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049439" y="1678648"/>
                <a:ext cx="1085073" cy="998266"/>
              </a:xfrm>
              <a:prstGeom prst="rect">
                <a:avLst/>
              </a:prstGeom>
              <a:effectLst>
                <a:outerShdw blurRad="190500" dist="152400" dir="5400000" algn="t" rotWithShape="0">
                  <a:schemeClr val="tx2">
                    <a:alpha val="21000"/>
                  </a:schemeClr>
                </a:outerShdw>
              </a:effectLst>
            </p:spPr>
          </p:pic>
        </p:grpSp>
        <p:grpSp>
          <p:nvGrpSpPr>
            <p:cNvPr id="69" name="Group 68">
              <a:extLst>
                <a:ext uri="{FF2B5EF4-FFF2-40B4-BE49-F238E27FC236}">
                  <a16:creationId xmlns:a16="http://schemas.microsoft.com/office/drawing/2014/main" id="{DF9B6318-B17C-009C-174E-ED4042F20BAA}"/>
                </a:ext>
                <a:ext uri="{C183D7F6-B498-43B3-948B-1728B52AA6E4}">
                  <adec:decorative xmlns:adec="http://schemas.microsoft.com/office/drawing/2017/decorative" val="1"/>
                </a:ext>
              </a:extLst>
            </p:cNvPr>
            <p:cNvGrpSpPr/>
            <p:nvPr/>
          </p:nvGrpSpPr>
          <p:grpSpPr>
            <a:xfrm>
              <a:off x="9027272" y="1780637"/>
              <a:ext cx="641942" cy="641942"/>
              <a:chOff x="9072146" y="3549365"/>
              <a:chExt cx="1053495" cy="1053495"/>
            </a:xfrm>
          </p:grpSpPr>
          <p:sp>
            <p:nvSpPr>
              <p:cNvPr id="70" name="Rectangle: Rounded Corners 48">
                <a:extLst>
                  <a:ext uri="{FF2B5EF4-FFF2-40B4-BE49-F238E27FC236}">
                    <a16:creationId xmlns:a16="http://schemas.microsoft.com/office/drawing/2014/main" id="{8F0DD73A-174E-D224-1719-255D0A4ABFC7}"/>
                  </a:ext>
                </a:extLst>
              </p:cNvPr>
              <p:cNvSpPr/>
              <p:nvPr/>
            </p:nvSpPr>
            <p:spPr bwMode="auto">
              <a:xfrm>
                <a:off x="9072146" y="3549365"/>
                <a:ext cx="1053495" cy="1053495"/>
              </a:xfrm>
              <a:prstGeom prst="roundRect">
                <a:avLst>
                  <a:gd name="adj" fmla="val 9448"/>
                </a:avLst>
              </a:prstGeom>
              <a:solidFill>
                <a:schemeClr val="bg1"/>
              </a:solidFill>
              <a:ln>
                <a:noFill/>
                <a:headEnd type="none" w="med" len="med"/>
                <a:tailEnd type="none" w="med" len="med"/>
              </a:ln>
              <a:effectLst>
                <a:outerShdw blurRad="101600" algn="ctr"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Segoe UI"/>
                  <a:ea typeface="+mn-ea"/>
                  <a:cs typeface="Segoe UI" pitchFamily="34" charset="0"/>
                </a:endParaRPr>
              </a:p>
            </p:txBody>
          </p:sp>
          <p:pic>
            <p:nvPicPr>
              <p:cNvPr id="71" name="Picture 2" descr="Microsoft unveils a clean logo for the Azure product">
                <a:extLst>
                  <a:ext uri="{FF2B5EF4-FFF2-40B4-BE49-F238E27FC236}">
                    <a16:creationId xmlns:a16="http://schemas.microsoft.com/office/drawing/2014/main" id="{AF5DCB9A-DBD0-5F38-E389-746AEF4D4988}"/>
                  </a:ext>
                </a:extLst>
              </p:cNvPr>
              <p:cNvPicPr>
                <a:picLocks noChangeAspect="1" noChangeArrowheads="1"/>
              </p:cNvPicPr>
              <p:nvPr/>
            </p:nvPicPr>
            <p:blipFill rotWithShape="1">
              <a:blip r:embed="rId13" cstate="print">
                <a:extLst>
                  <a:ext uri="{28A0092B-C50C-407E-A947-70E740481C1C}">
                    <a14:useLocalDpi xmlns:a14="http://schemas.microsoft.com/office/drawing/2010/main" val="0"/>
                  </a:ext>
                </a:extLst>
              </a:blip>
              <a:srcRect l="20244" r="20244"/>
              <a:stretch/>
            </p:blipFill>
            <p:spPr bwMode="auto">
              <a:xfrm>
                <a:off x="9225582" y="3709889"/>
                <a:ext cx="766717" cy="724705"/>
              </a:xfrm>
              <a:prstGeom prst="rect">
                <a:avLst/>
              </a:prstGeom>
              <a:noFill/>
              <a:extLst>
                <a:ext uri="{909E8E84-426E-40DD-AFC4-6F175D3DCCD1}">
                  <a14:hiddenFill xmlns:a14="http://schemas.microsoft.com/office/drawing/2010/main">
                    <a:solidFill>
                      <a:srgbClr val="FFFFFF"/>
                    </a:solidFill>
                  </a14:hiddenFill>
                </a:ext>
              </a:extLst>
            </p:spPr>
          </p:pic>
        </p:grpSp>
      </p:grpSp>
      <p:sp>
        <p:nvSpPr>
          <p:cNvPr id="88" name="TextBox 87">
            <a:extLst>
              <a:ext uri="{FF2B5EF4-FFF2-40B4-BE49-F238E27FC236}">
                <a16:creationId xmlns:a16="http://schemas.microsoft.com/office/drawing/2014/main" id="{9551512C-00ED-0770-8D25-1F48BD71EEB8}"/>
              </a:ext>
            </a:extLst>
          </p:cNvPr>
          <p:cNvSpPr txBox="1"/>
          <p:nvPr/>
        </p:nvSpPr>
        <p:spPr>
          <a:xfrm>
            <a:off x="1442137" y="8291126"/>
            <a:ext cx="3242667" cy="954107"/>
          </a:xfrm>
          <a:prstGeom prst="rect">
            <a:avLst/>
          </a:prstGeom>
          <a:noFill/>
        </p:spPr>
        <p:txBody>
          <a:bodyPr wrap="square" lIns="0" tIns="0" rIns="0" bIns="0">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600" b="0" i="0" u="none" strike="noStrike" kern="1200" cap="none" spc="0" normalizeH="0" baseline="0" noProof="0" dirty="0">
                <a:ln>
                  <a:noFill/>
                </a:ln>
                <a:solidFill>
                  <a:srgbClr val="0078D4"/>
                </a:solidFill>
                <a:effectLst/>
                <a:uLnTx/>
                <a:uFillTx/>
                <a:latin typeface="Arial" panose="020B0604020202020204" pitchFamily="34" charset="0"/>
                <a:ea typeface="+mn-ea"/>
                <a:cs typeface="Arial" panose="020B0604020202020204" pitchFamily="34" charset="0"/>
              </a:rPr>
              <a:t>Your organization today</a:t>
            </a:r>
            <a:endParaRPr lang="en-US" sz="1200" kern="1200" dirty="0">
              <a:solidFill>
                <a:schemeClr val="tx1"/>
              </a:solidFill>
              <a:latin typeface="Arial" panose="020B0604020202020204" pitchFamily="34" charset="0"/>
              <a:ea typeface="+mn-ea"/>
              <a:cs typeface="Arial" panose="020B0604020202020204" pitchFamily="34" charset="0"/>
            </a:endParaRPr>
          </a:p>
          <a:p>
            <a:pPr marL="194310" indent="-194310" algn="l" rtl="0">
              <a:spcAft>
                <a:spcPts val="300"/>
              </a:spcAft>
              <a:buSzPct val="80000"/>
              <a:buFont typeface="Arial" panose="020B0604020202020204" pitchFamily="34" charset="0"/>
              <a:buChar char="•"/>
              <a:defRPr/>
            </a:pPr>
            <a:r>
              <a:rPr lang="en-US" sz="1200" kern="1200" dirty="0">
                <a:solidFill>
                  <a:schemeClr val="tx1"/>
                </a:solidFill>
                <a:latin typeface="Arial" panose="020B0604020202020204" pitchFamily="34" charset="0"/>
                <a:ea typeface="+mn-ea"/>
                <a:cs typeface="Arial" panose="020B0604020202020204" pitchFamily="34" charset="0"/>
              </a:rPr>
              <a:t>Existing VMware on-prem environment</a:t>
            </a:r>
          </a:p>
          <a:p>
            <a:pPr marL="194310" indent="-194310" algn="l" rtl="0">
              <a:spcAft>
                <a:spcPts val="300"/>
              </a:spcAft>
              <a:buSzPct val="80000"/>
              <a:buFont typeface="Arial" panose="020B0604020202020204" pitchFamily="34" charset="0"/>
              <a:buChar char="•"/>
              <a:defRPr/>
            </a:pPr>
            <a:r>
              <a:rPr lang="en-US" sz="1200" kern="1200" dirty="0">
                <a:solidFill>
                  <a:schemeClr val="tx1"/>
                </a:solidFill>
                <a:latin typeface="Arial" panose="020B0604020202020204" pitchFamily="34" charset="0"/>
                <a:ea typeface="+mn-ea"/>
                <a:cs typeface="Arial" panose="020B0604020202020204" pitchFamily="34" charset="0"/>
              </a:rPr>
              <a:t>Existing VMware skillsets</a:t>
            </a:r>
          </a:p>
          <a:p>
            <a:pPr marL="194310" indent="-194310" algn="l" rtl="0">
              <a:spcAft>
                <a:spcPts val="300"/>
              </a:spcAft>
              <a:buSzPct val="80000"/>
              <a:buFont typeface="Arial" panose="020B0604020202020204" pitchFamily="34" charset="0"/>
              <a:buChar char="•"/>
              <a:defRPr/>
            </a:pPr>
            <a:r>
              <a:rPr lang="en-US" sz="1200" kern="1200" dirty="0">
                <a:solidFill>
                  <a:schemeClr val="tx1"/>
                </a:solidFill>
                <a:latin typeface="Arial" panose="020B0604020202020204" pitchFamily="34" charset="0"/>
                <a:ea typeface="+mn-ea"/>
                <a:cs typeface="Arial" panose="020B0604020202020204" pitchFamily="34" charset="0"/>
              </a:rPr>
              <a:t>Existing VMware licenses</a:t>
            </a:r>
          </a:p>
        </p:txBody>
      </p:sp>
      <p:sp>
        <p:nvSpPr>
          <p:cNvPr id="90" name="TextBox 89">
            <a:extLst>
              <a:ext uri="{FF2B5EF4-FFF2-40B4-BE49-F238E27FC236}">
                <a16:creationId xmlns:a16="http://schemas.microsoft.com/office/drawing/2014/main" id="{5980DCF9-BDD1-2534-EE98-C773F99A77BD}"/>
              </a:ext>
            </a:extLst>
          </p:cNvPr>
          <p:cNvSpPr txBox="1"/>
          <p:nvPr/>
        </p:nvSpPr>
        <p:spPr>
          <a:xfrm>
            <a:off x="6096002" y="8291126"/>
            <a:ext cx="3185344" cy="1623521"/>
          </a:xfrm>
          <a:prstGeom prst="rect">
            <a:avLst/>
          </a:prstGeom>
          <a:noFill/>
        </p:spPr>
        <p:txBody>
          <a:bodyPr wrap="square" lIns="0" tIns="0" rIns="0" bIns="0">
            <a:spAutoFit/>
          </a:bodyPr>
          <a:lstStyle/>
          <a:p>
            <a:pPr algn="l" rtl="0">
              <a:spcAft>
                <a:spcPts val="600"/>
              </a:spcAft>
              <a:defRPr/>
            </a:pPr>
            <a:r>
              <a:rPr lang="en-US" sz="1600" kern="1200" dirty="0">
                <a:solidFill>
                  <a:srgbClr val="0078D4"/>
                </a:solidFill>
                <a:latin typeface="Arial" panose="020B0604020202020204" pitchFamily="34" charset="0"/>
                <a:ea typeface="+mn-ea"/>
                <a:cs typeface="Arial" panose="020B0604020202020204" pitchFamily="34" charset="0"/>
              </a:rPr>
              <a:t>Cloud benefits</a:t>
            </a:r>
          </a:p>
          <a:p>
            <a:pPr marL="194310" marR="0" lvl="0" indent="-194310" algn="l" defTabSz="914400" rtl="0" eaLnBrk="1" fontAlgn="auto" latinLnBrk="0" hangingPunct="1">
              <a:lnSpc>
                <a:spcPct val="100000"/>
              </a:lnSpc>
              <a:spcBef>
                <a:spcPts val="0"/>
              </a:spcBef>
              <a:spcAft>
                <a:spcPts val="300"/>
              </a:spcAft>
              <a:buClrTx/>
              <a:buSzPct val="80000"/>
              <a:buFont typeface="Arial" panose="020B0604020202020204" pitchFamily="34" charset="0"/>
              <a:buChar char="•"/>
              <a:tabLst/>
              <a:defRPr/>
            </a:pPr>
            <a:r>
              <a:rPr kumimoji="0" lang="en-US" sz="12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Save with consumption-based licensing</a:t>
            </a:r>
          </a:p>
          <a:p>
            <a:pPr marL="194310" marR="0" lvl="0" indent="-194310" algn="l" defTabSz="914400" rtl="0" eaLnBrk="1" fontAlgn="auto" latinLnBrk="0" hangingPunct="1">
              <a:lnSpc>
                <a:spcPct val="100000"/>
              </a:lnSpc>
              <a:spcBef>
                <a:spcPts val="0"/>
              </a:spcBef>
              <a:spcAft>
                <a:spcPts val="300"/>
              </a:spcAft>
              <a:buClrTx/>
              <a:buSzPct val="80000"/>
              <a:buFont typeface="Arial" panose="020B0604020202020204" pitchFamily="34" charset="0"/>
              <a:buChar char="•"/>
              <a:tabLst/>
              <a:defRPr/>
            </a:pPr>
            <a:r>
              <a:rPr kumimoji="0" lang="en-US" sz="12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Stop overprovisioning hardware</a:t>
            </a:r>
          </a:p>
          <a:p>
            <a:pPr marL="194310" marR="0" lvl="0" indent="-194310" algn="l" defTabSz="914400" rtl="0" eaLnBrk="1" fontAlgn="auto" latinLnBrk="0" hangingPunct="1">
              <a:lnSpc>
                <a:spcPct val="100000"/>
              </a:lnSpc>
              <a:spcBef>
                <a:spcPts val="0"/>
              </a:spcBef>
              <a:spcAft>
                <a:spcPts val="300"/>
              </a:spcAft>
              <a:buClrTx/>
              <a:buSzPct val="80000"/>
              <a:buFont typeface="Arial" panose="020B0604020202020204" pitchFamily="34" charset="0"/>
              <a:buChar char="•"/>
              <a:tabLst/>
              <a:defRPr/>
            </a:pPr>
            <a:r>
              <a:rPr kumimoji="0" lang="en-US" sz="12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Gain business and IT agility</a:t>
            </a:r>
          </a:p>
          <a:p>
            <a:pPr marL="194310" marR="0" lvl="0" indent="-194310" algn="l" defTabSz="914400" rtl="0" eaLnBrk="1" fontAlgn="auto" latinLnBrk="0" hangingPunct="1">
              <a:lnSpc>
                <a:spcPct val="100000"/>
              </a:lnSpc>
              <a:spcBef>
                <a:spcPts val="0"/>
              </a:spcBef>
              <a:spcAft>
                <a:spcPts val="300"/>
              </a:spcAft>
              <a:buClrTx/>
              <a:buSzPct val="80000"/>
              <a:buFont typeface="Arial" panose="020B0604020202020204" pitchFamily="34" charset="0"/>
              <a:buChar char="•"/>
              <a:tabLst/>
              <a:defRPr/>
            </a:pPr>
            <a:r>
              <a:rPr lang="en-US" sz="1200" kern="1200" dirty="0">
                <a:solidFill>
                  <a:schemeClr val="tx1"/>
                </a:solidFill>
                <a:latin typeface="Arial" panose="020B0604020202020204" pitchFamily="34" charset="0"/>
                <a:cs typeface="Arial" panose="020B0604020202020204" pitchFamily="34" charset="0"/>
              </a:rPr>
              <a:t>Access global scale and elasticity</a:t>
            </a:r>
          </a:p>
          <a:p>
            <a:pPr marL="194310" marR="0" lvl="0" indent="-194310" algn="l" defTabSz="914400" rtl="0" eaLnBrk="1" fontAlgn="auto" latinLnBrk="0" hangingPunct="1">
              <a:lnSpc>
                <a:spcPct val="100000"/>
              </a:lnSpc>
              <a:spcBef>
                <a:spcPts val="0"/>
              </a:spcBef>
              <a:spcAft>
                <a:spcPts val="300"/>
              </a:spcAft>
              <a:buClrTx/>
              <a:buSzPct val="80000"/>
              <a:buFont typeface="Arial" panose="020B0604020202020204" pitchFamily="34" charset="0"/>
              <a:buChar char="•"/>
              <a:tabLst/>
              <a:defRPr/>
            </a:pPr>
            <a:r>
              <a:rPr lang="en-US" sz="1200" kern="1200" dirty="0">
                <a:solidFill>
                  <a:schemeClr val="tx1"/>
                </a:solidFill>
                <a:latin typeface="Arial" panose="020B0604020202020204" pitchFamily="34" charset="0"/>
                <a:cs typeface="Arial" panose="020B0604020202020204" pitchFamily="34" charset="0"/>
              </a:rPr>
              <a:t>Increase security and resiliency</a:t>
            </a:r>
          </a:p>
          <a:p>
            <a:pPr marL="194310" marR="0" lvl="0" indent="-194310" algn="l" defTabSz="914400" rtl="0" eaLnBrk="1" fontAlgn="auto" latinLnBrk="0" hangingPunct="1">
              <a:lnSpc>
                <a:spcPct val="100000"/>
              </a:lnSpc>
              <a:spcBef>
                <a:spcPts val="0"/>
              </a:spcBef>
              <a:spcAft>
                <a:spcPts val="300"/>
              </a:spcAft>
              <a:buClrTx/>
              <a:buSzPct val="80000"/>
              <a:buFont typeface="Arial" panose="020B0604020202020204" pitchFamily="34" charset="0"/>
              <a:buChar char="•"/>
              <a:tabLst/>
              <a:defRPr/>
            </a:pPr>
            <a:r>
              <a:rPr lang="en-US" sz="1200" kern="1200" dirty="0">
                <a:solidFill>
                  <a:schemeClr val="tx1"/>
                </a:solidFill>
                <a:latin typeface="Arial" panose="020B0604020202020204" pitchFamily="34" charset="0"/>
                <a:cs typeface="Arial" panose="020B0604020202020204" pitchFamily="34" charset="0"/>
              </a:rPr>
              <a:t>Use hybrid cloud options, if needed</a:t>
            </a:r>
          </a:p>
        </p:txBody>
      </p:sp>
      <p:sp>
        <p:nvSpPr>
          <p:cNvPr id="97" name="Round Single Corner Rectangle 34">
            <a:extLst>
              <a:ext uri="{FF2B5EF4-FFF2-40B4-BE49-F238E27FC236}">
                <a16:creationId xmlns:a16="http://schemas.microsoft.com/office/drawing/2014/main" id="{FE4015B5-1619-1EB3-3241-DD2AF0BD9599}"/>
              </a:ext>
              <a:ext uri="{C183D7F6-B498-43B3-948B-1728B52AA6E4}">
                <adec:decorative xmlns:adec="http://schemas.microsoft.com/office/drawing/2017/decorative" val="1"/>
              </a:ext>
            </a:extLst>
          </p:cNvPr>
          <p:cNvSpPr/>
          <p:nvPr/>
        </p:nvSpPr>
        <p:spPr bwMode="auto">
          <a:xfrm flipH="1">
            <a:off x="614443" y="12994246"/>
            <a:ext cx="4305535" cy="483789"/>
          </a:xfrm>
          <a:prstGeom prst="round1Rect">
            <a:avLst>
              <a:gd name="adj" fmla="val 13716"/>
            </a:avLst>
          </a:prstGeom>
          <a:solidFill>
            <a:srgbClr val="0177C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Segoe UI"/>
              <a:ea typeface="+mn-ea"/>
              <a:cs typeface="Segoe UI" pitchFamily="34" charset="0"/>
            </a:endParaRPr>
          </a:p>
        </p:txBody>
      </p:sp>
      <p:sp>
        <p:nvSpPr>
          <p:cNvPr id="98" name="Round Single Corner Rectangle 26">
            <a:extLst>
              <a:ext uri="{FF2B5EF4-FFF2-40B4-BE49-F238E27FC236}">
                <a16:creationId xmlns:a16="http://schemas.microsoft.com/office/drawing/2014/main" id="{ECEA7BEB-915E-8522-EB13-60795B0600B7}"/>
              </a:ext>
              <a:ext uri="{C183D7F6-B498-43B3-948B-1728B52AA6E4}">
                <adec:decorative xmlns:adec="http://schemas.microsoft.com/office/drawing/2017/decorative" val="1"/>
              </a:ext>
            </a:extLst>
          </p:cNvPr>
          <p:cNvSpPr/>
          <p:nvPr/>
        </p:nvSpPr>
        <p:spPr bwMode="auto">
          <a:xfrm>
            <a:off x="5643276" y="12994246"/>
            <a:ext cx="4275974" cy="483789"/>
          </a:xfrm>
          <a:prstGeom prst="round1Rect">
            <a:avLst>
              <a:gd name="adj" fmla="val 13716"/>
            </a:avLst>
          </a:prstGeom>
          <a:solidFill>
            <a:srgbClr val="0177C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Segoe UI"/>
              <a:ea typeface="+mn-ea"/>
              <a:cs typeface="Segoe UI" pitchFamily="34" charset="0"/>
            </a:endParaRPr>
          </a:p>
        </p:txBody>
      </p:sp>
      <p:sp>
        <p:nvSpPr>
          <p:cNvPr id="115" name="TextBox 114">
            <a:extLst>
              <a:ext uri="{FF2B5EF4-FFF2-40B4-BE49-F238E27FC236}">
                <a16:creationId xmlns:a16="http://schemas.microsoft.com/office/drawing/2014/main" id="{5980DCF9-BDD1-2534-EE98-C773F99A77BD}"/>
              </a:ext>
            </a:extLst>
          </p:cNvPr>
          <p:cNvSpPr txBox="1"/>
          <p:nvPr/>
        </p:nvSpPr>
        <p:spPr>
          <a:xfrm>
            <a:off x="621114" y="10936819"/>
            <a:ext cx="9298674" cy="435825"/>
          </a:xfrm>
          <a:prstGeom prst="rect">
            <a:avLst/>
          </a:prstGeom>
          <a:noFill/>
        </p:spPr>
        <p:txBody>
          <a:bodyPr wrap="square" lIns="0" tIns="45720" rIns="91440" bIns="45720" anchor="t">
            <a:spAutoFit/>
          </a:bodyPr>
          <a:lstStyle/>
          <a:p>
            <a:pPr marL="0" marR="0" lvl="0" indent="0" defTabSz="914400" eaLnBrk="1" fontAlgn="auto" latinLnBrk="0" hangingPunct="1">
              <a:lnSpc>
                <a:spcPct val="110000"/>
              </a:lnSpc>
              <a:spcBef>
                <a:spcPts val="0"/>
              </a:spcBef>
              <a:spcAft>
                <a:spcPts val="600"/>
              </a:spcAft>
              <a:buClrTx/>
              <a:buSzTx/>
              <a:buFontTx/>
              <a:buNone/>
              <a:tabLst/>
              <a:defRPr/>
            </a:pPr>
            <a:r>
              <a:rPr kumimoji="0" lang="en-US" sz="2200" b="0" i="0" u="none" strike="noStrike" kern="0" cap="none" spc="0" normalizeH="0" baseline="0" noProof="0" dirty="0">
                <a:ln>
                  <a:noFill/>
                </a:ln>
                <a:solidFill>
                  <a:srgbClr val="0177CE"/>
                </a:solidFill>
                <a:effectLst/>
                <a:uLnTx/>
                <a:uFillTx/>
                <a:latin typeface="Arial" panose="020B0604020202020204" pitchFamily="34" charset="0"/>
                <a:cs typeface="Arial" panose="020B0604020202020204" pitchFamily="34" charset="0"/>
              </a:rPr>
              <a:t>Choose your migration path</a:t>
            </a:r>
          </a:p>
        </p:txBody>
      </p:sp>
      <p:sp>
        <p:nvSpPr>
          <p:cNvPr id="107" name="TextBox 106">
            <a:extLst>
              <a:ext uri="{FF2B5EF4-FFF2-40B4-BE49-F238E27FC236}">
                <a16:creationId xmlns:a16="http://schemas.microsoft.com/office/drawing/2014/main" id="{1B731A64-BF68-BFDC-E0BC-4CE94A39EC66}"/>
              </a:ext>
            </a:extLst>
          </p:cNvPr>
          <p:cNvSpPr txBox="1"/>
          <p:nvPr/>
        </p:nvSpPr>
        <p:spPr>
          <a:xfrm>
            <a:off x="1442137" y="13110650"/>
            <a:ext cx="2701606" cy="246221"/>
          </a:xfrm>
          <a:prstGeom prst="rect">
            <a:avLst/>
          </a:prstGeom>
          <a:noFill/>
        </p:spPr>
        <p:txBody>
          <a:bodyPr wrap="square" lIns="0" tIns="0" rIns="0" bIns="0" rtlCol="0">
            <a:spAutoFit/>
          </a:bodyPr>
          <a:lstStyle/>
          <a:p>
            <a:pPr marL="0" marR="0" lvl="0" indent="0" algn="l" defTabSz="914296" rtl="0" eaLnBrk="1" fontAlgn="auto" latinLnBrk="0" hangingPunct="1">
              <a:lnSpc>
                <a:spcPct val="100000"/>
              </a:lnSpc>
              <a:spcBef>
                <a:spcPts val="0"/>
              </a:spcBef>
              <a:spcAft>
                <a:spcPts val="600"/>
              </a:spcAft>
              <a:buClrTx/>
              <a:buSzTx/>
              <a:buFontTx/>
              <a:buNone/>
              <a:tabLst/>
              <a:defRPr/>
            </a:pPr>
            <a:r>
              <a:rPr kumimoji="0" lang="en-US" sz="1600" b="0" i="0" u="none" strike="noStrike" kern="0" cap="none" spc="0" normalizeH="0" baseline="0" noProof="0">
                <a:ln>
                  <a:noFill/>
                </a:ln>
                <a:solidFill>
                  <a:srgbClr val="FFFFFF"/>
                </a:solidFill>
                <a:effectLst/>
                <a:uLnTx/>
                <a:uFillTx/>
                <a:latin typeface="Segoe UI Semibold" panose="020B0702040204020203" pitchFamily="34" charset="0"/>
                <a:ea typeface="+mn-ea"/>
                <a:cs typeface="Segoe UI Semibold" panose="020B0702040204020203" pitchFamily="34" charset="0"/>
              </a:rPr>
              <a:t>Azure VMware Solution</a:t>
            </a:r>
          </a:p>
        </p:txBody>
      </p:sp>
      <p:sp>
        <p:nvSpPr>
          <p:cNvPr id="108" name="TextBox 107">
            <a:extLst>
              <a:ext uri="{FF2B5EF4-FFF2-40B4-BE49-F238E27FC236}">
                <a16:creationId xmlns:a16="http://schemas.microsoft.com/office/drawing/2014/main" id="{C0664C10-5504-DCD3-FFB8-5B59D23B1B50}"/>
              </a:ext>
            </a:extLst>
          </p:cNvPr>
          <p:cNvSpPr txBox="1"/>
          <p:nvPr/>
        </p:nvSpPr>
        <p:spPr>
          <a:xfrm>
            <a:off x="872836" y="13679130"/>
            <a:ext cx="4047141" cy="2215991"/>
          </a:xfrm>
          <a:prstGeom prst="rect">
            <a:avLst/>
          </a:prstGeom>
          <a:noFill/>
        </p:spPr>
        <p:txBody>
          <a:bodyPr wrap="square" lIns="0" tIns="0" rIns="0" bIns="0">
            <a:spAutoFit/>
          </a:bodyPr>
          <a:lstStyle/>
          <a:p>
            <a:pPr algn="l" rtl="0">
              <a:spcAft>
                <a:spcPts val="900"/>
              </a:spcAft>
              <a:defRPr/>
            </a:pPr>
            <a:r>
              <a:rPr lang="en-US" sz="1600" kern="1200" dirty="0">
                <a:solidFill>
                  <a:schemeClr val="tx1"/>
                </a:solidFill>
                <a:latin typeface="Arial" panose="020B0604020202020204" pitchFamily="34" charset="0"/>
                <a:ea typeface="+mn-ea"/>
                <a:cs typeface="Arial" panose="020B0604020202020204" pitchFamily="34" charset="0"/>
              </a:rPr>
              <a:t>Migrate VMware “as is”</a:t>
            </a:r>
          </a:p>
          <a:p>
            <a:pPr marL="201168" marR="0" lvl="0" indent="-182880" algn="l" defTabSz="914400" rtl="0" eaLnBrk="1" fontAlgn="auto" latinLnBrk="0" hangingPunct="1">
              <a:lnSpc>
                <a:spcPct val="100000"/>
              </a:lnSpc>
              <a:spcAft>
                <a:spcPts val="900"/>
              </a:spcAft>
              <a:buClrTx/>
              <a:buSzPct val="80000"/>
              <a:buFont typeface="Arial" panose="020B0604020202020204" pitchFamily="34" charset="0"/>
              <a:buChar char="•"/>
              <a:tabLst/>
              <a:defRPr/>
            </a:pPr>
            <a:r>
              <a:rPr lang="en-US" sz="1400" dirty="0">
                <a:solidFill>
                  <a:schemeClr val="tx1"/>
                </a:solidFill>
                <a:latin typeface="Arial" panose="020B0604020202020204" pitchFamily="34" charset="0"/>
                <a:cs typeface="Arial" panose="020B0604020202020204" pitchFamily="34" charset="0"/>
              </a:rPr>
              <a:t>Retain </a:t>
            </a:r>
            <a:r>
              <a:rPr kumimoji="0" lang="en-US" sz="14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VMware skills, familiar tooling</a:t>
            </a:r>
          </a:p>
          <a:p>
            <a:pPr marL="201168" marR="0" lvl="0" indent="-182880" algn="l" defTabSz="914400" rtl="0" eaLnBrk="1" fontAlgn="auto" latinLnBrk="0" hangingPunct="1">
              <a:lnSpc>
                <a:spcPct val="100000"/>
              </a:lnSpc>
              <a:spcAft>
                <a:spcPts val="900"/>
              </a:spcAft>
              <a:buClrTx/>
              <a:buSzPct val="80000"/>
              <a:buFont typeface="Arial" panose="020B0604020202020204" pitchFamily="34" charset="0"/>
              <a:buChar char="•"/>
              <a:tabLst/>
              <a:defRPr/>
            </a:pPr>
            <a:r>
              <a:rPr kumimoji="0" lang="en-US" sz="14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Migrate quickly/datacenter exit, </a:t>
            </a:r>
            <a:br>
              <a:rPr kumimoji="0" lang="en-US" sz="14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br>
            <a:r>
              <a:rPr kumimoji="0" lang="en-US" sz="14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no application modifications required</a:t>
            </a:r>
          </a:p>
          <a:p>
            <a:pPr marL="201168" marR="0" lvl="0" indent="-182880" defTabSz="914400" rtl="0" eaLnBrk="1" fontAlgn="auto" latinLnBrk="0" hangingPunct="1">
              <a:lnSpc>
                <a:spcPct val="100000"/>
              </a:lnSpc>
              <a:spcAft>
                <a:spcPts val="900"/>
              </a:spcAft>
              <a:buClrTx/>
              <a:buSzPct val="80000"/>
              <a:buFont typeface="Arial" panose="020B0604020202020204" pitchFamily="34" charset="0"/>
              <a:buChar char="•"/>
              <a:tabLst/>
              <a:defRPr/>
            </a:pPr>
            <a:r>
              <a:rPr lang="en-US" sz="1400" kern="1200" dirty="0">
                <a:solidFill>
                  <a:schemeClr val="tx1"/>
                </a:solidFill>
                <a:latin typeface="Arial" panose="020B0604020202020204" pitchFamily="34" charset="0"/>
                <a:cs typeface="Arial" panose="020B0604020202020204" pitchFamily="34" charset="0"/>
              </a:rPr>
              <a:t>Use VMware technology stack on Azure for symmetry with on-premises</a:t>
            </a:r>
          </a:p>
          <a:p>
            <a:pPr marL="201168" marR="0" lvl="0" indent="-182880" defTabSz="914400" rtl="0" eaLnBrk="1" fontAlgn="auto" latinLnBrk="0" hangingPunct="1">
              <a:lnSpc>
                <a:spcPct val="100000"/>
              </a:lnSpc>
              <a:spcAft>
                <a:spcPts val="900"/>
              </a:spcAft>
              <a:buClrTx/>
              <a:buSzPct val="80000"/>
              <a:buFont typeface="Arial" panose="020B0604020202020204" pitchFamily="34" charset="0"/>
              <a:buChar char="•"/>
              <a:tabLst/>
              <a:defRPr/>
            </a:pPr>
            <a:r>
              <a:rPr lang="en-US" sz="1400" kern="1200" dirty="0">
                <a:solidFill>
                  <a:schemeClr val="tx1"/>
                </a:solidFill>
                <a:latin typeface="Arial" panose="020B0604020202020204" pitchFamily="34" charset="0"/>
                <a:cs typeface="Arial" panose="020B0604020202020204" pitchFamily="34" charset="0"/>
              </a:rPr>
              <a:t>VMware subscription licenses included,</a:t>
            </a:r>
            <a:br>
              <a:rPr lang="en-US" sz="1400" kern="1200" dirty="0">
                <a:solidFill>
                  <a:schemeClr val="tx1"/>
                </a:solidFill>
                <a:latin typeface="Arial" panose="020B0604020202020204" pitchFamily="34" charset="0"/>
                <a:cs typeface="Arial" panose="020B0604020202020204" pitchFamily="34" charset="0"/>
              </a:rPr>
            </a:br>
            <a:r>
              <a:rPr lang="en-US" sz="1400" kern="1200" dirty="0">
                <a:solidFill>
                  <a:schemeClr val="tx1"/>
                </a:solidFill>
                <a:latin typeface="Arial" panose="020B0604020202020204" pitchFamily="34" charset="0"/>
                <a:cs typeface="Arial" panose="020B0604020202020204" pitchFamily="34" charset="0"/>
              </a:rPr>
              <a:t>no on-prem license required</a:t>
            </a:r>
          </a:p>
        </p:txBody>
      </p:sp>
      <p:sp>
        <p:nvSpPr>
          <p:cNvPr id="112" name="TextBox 111">
            <a:extLst>
              <a:ext uri="{FF2B5EF4-FFF2-40B4-BE49-F238E27FC236}">
                <a16:creationId xmlns:a16="http://schemas.microsoft.com/office/drawing/2014/main" id="{44DEF577-3BC3-2DC3-6AFC-52ED70F256FD}"/>
              </a:ext>
            </a:extLst>
          </p:cNvPr>
          <p:cNvSpPr txBox="1"/>
          <p:nvPr/>
        </p:nvSpPr>
        <p:spPr>
          <a:xfrm>
            <a:off x="6095992" y="13110650"/>
            <a:ext cx="2701606" cy="246221"/>
          </a:xfrm>
          <a:prstGeom prst="rect">
            <a:avLst/>
          </a:prstGeom>
          <a:noFill/>
        </p:spPr>
        <p:txBody>
          <a:bodyPr wrap="square" lIns="0" tIns="0" rIns="0" bIns="0" rtlCol="0">
            <a:spAutoFit/>
          </a:bodyPr>
          <a:lstStyle/>
          <a:p>
            <a:pPr marL="0" marR="0" lvl="0" indent="0" algn="l" defTabSz="914296" rtl="0" eaLnBrk="1" fontAlgn="auto" latinLnBrk="0" hangingPunct="1">
              <a:lnSpc>
                <a:spcPct val="100000"/>
              </a:lnSpc>
              <a:spcBef>
                <a:spcPts val="0"/>
              </a:spcBef>
              <a:spcAft>
                <a:spcPts val="600"/>
              </a:spcAft>
              <a:buClrTx/>
              <a:buSzTx/>
              <a:buFontTx/>
              <a:buNone/>
              <a:tabLst/>
              <a:defRPr/>
            </a:pPr>
            <a:r>
              <a:rPr kumimoji="0" lang="en-US" sz="1600" b="0" i="0" u="none" strike="noStrike" kern="0" cap="none" spc="0" normalizeH="0" baseline="0" noProof="0">
                <a:ln>
                  <a:noFill/>
                </a:ln>
                <a:solidFill>
                  <a:srgbClr val="FFFFFF"/>
                </a:solidFill>
                <a:effectLst/>
                <a:uLnTx/>
                <a:uFillTx/>
                <a:latin typeface="Segoe UI Semibold" panose="020B0702040204020203" pitchFamily="34" charset="0"/>
                <a:ea typeface="+mn-ea"/>
                <a:cs typeface="Segoe UI Semibold" panose="020B0702040204020203" pitchFamily="34" charset="0"/>
              </a:rPr>
              <a:t>Azure IaaS and PaaS</a:t>
            </a:r>
          </a:p>
        </p:txBody>
      </p:sp>
      <p:sp>
        <p:nvSpPr>
          <p:cNvPr id="110" name="TextBox 109">
            <a:extLst>
              <a:ext uri="{FF2B5EF4-FFF2-40B4-BE49-F238E27FC236}">
                <a16:creationId xmlns:a16="http://schemas.microsoft.com/office/drawing/2014/main" id="{683E738A-C832-C3F3-6F11-9D3A2738487C}"/>
              </a:ext>
            </a:extLst>
          </p:cNvPr>
          <p:cNvSpPr txBox="1"/>
          <p:nvPr/>
        </p:nvSpPr>
        <p:spPr>
          <a:xfrm>
            <a:off x="6096002" y="13679130"/>
            <a:ext cx="3823248" cy="2300630"/>
          </a:xfrm>
          <a:prstGeom prst="rect">
            <a:avLst/>
          </a:prstGeom>
          <a:noFill/>
        </p:spPr>
        <p:txBody>
          <a:bodyPr wrap="square" lIns="0" tIns="0" rIns="0" bIns="0">
            <a:spAutoFit/>
          </a:bodyPr>
          <a:lstStyle/>
          <a:p>
            <a:pPr marL="0" marR="0" lvl="0" indent="0" algn="l" defTabSz="951004" rtl="0" eaLnBrk="1" fontAlgn="auto" latinLnBrk="0" hangingPunct="1">
              <a:lnSpc>
                <a:spcPct val="100000"/>
              </a:lnSpc>
              <a:spcAft>
                <a:spcPts val="900"/>
              </a:spcAft>
              <a:buClrTx/>
              <a:buSzTx/>
              <a:buFont typeface="Wingdings" panose="05000000000000000000" pitchFamily="2" charset="2"/>
              <a:buNone/>
              <a:tabLst/>
              <a:defRPr/>
            </a:pPr>
            <a:r>
              <a:rPr lang="en-US" sz="1600" kern="1200" dirty="0">
                <a:solidFill>
                  <a:schemeClr val="tx1"/>
                </a:solidFill>
                <a:latin typeface="Arial" panose="020B0604020202020204" pitchFamily="34" charset="0"/>
                <a:ea typeface="+mn-ea"/>
                <a:cs typeface="Arial" panose="020B0604020202020204" pitchFamily="34" charset="0"/>
              </a:rPr>
              <a:t>Modernize to native Azure</a:t>
            </a:r>
          </a:p>
          <a:p>
            <a:pPr marL="137160" marR="0" lvl="0" indent="-137160" algn="l" defTabSz="914400" rtl="0" eaLnBrk="1" fontAlgn="auto" latinLnBrk="0" hangingPunct="1">
              <a:lnSpc>
                <a:spcPct val="100000"/>
              </a:lnSpc>
              <a:spcAft>
                <a:spcPts val="900"/>
              </a:spcAft>
              <a:buClrTx/>
              <a:buSzTx/>
              <a:buFont typeface="Wingdings" panose="05000000000000000000" pitchFamily="2" charset="2"/>
              <a:buChar char=""/>
              <a:tabLst/>
              <a:defRPr/>
            </a:pPr>
            <a:r>
              <a:rPr kumimoji="0" lang="en-US" sz="14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Leverage Azure and cloud skills</a:t>
            </a:r>
          </a:p>
          <a:p>
            <a:pPr marL="137160" marR="0" lvl="0" indent="-137160" algn="l" defTabSz="914400" rtl="0" eaLnBrk="1" fontAlgn="auto" latinLnBrk="0" hangingPunct="1">
              <a:lnSpc>
                <a:spcPct val="100000"/>
              </a:lnSpc>
              <a:spcAft>
                <a:spcPts val="900"/>
              </a:spcAft>
              <a:buClrTx/>
              <a:buSzTx/>
              <a:buFont typeface="Wingdings" panose="05000000000000000000" pitchFamily="2" charset="2"/>
              <a:buChar char=""/>
              <a:tabLst/>
              <a:defRPr/>
            </a:pPr>
            <a:r>
              <a:rPr kumimoji="0" lang="en-US" sz="14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Modernize with flexible IaaS and PaaS services</a:t>
            </a:r>
          </a:p>
          <a:p>
            <a:pPr marL="137160" marR="0" lvl="0" indent="-137160" defTabSz="914400" rtl="0" eaLnBrk="1" fontAlgn="auto" latinLnBrk="0" hangingPunct="1">
              <a:lnSpc>
                <a:spcPct val="100000"/>
              </a:lnSpc>
              <a:spcAft>
                <a:spcPts val="900"/>
              </a:spcAft>
              <a:buClrTx/>
              <a:buSzTx/>
              <a:buFont typeface="Wingdings" panose="05000000000000000000" pitchFamily="2" charset="2"/>
              <a:buChar char=""/>
              <a:tabLst/>
              <a:defRPr/>
            </a:pPr>
            <a:r>
              <a:rPr lang="en-US" sz="1400" kern="1200" dirty="0">
                <a:solidFill>
                  <a:schemeClr val="tx1"/>
                </a:solidFill>
                <a:latin typeface="Arial" panose="020B0604020202020204" pitchFamily="34" charset="0"/>
                <a:cs typeface="Arial" panose="020B0604020202020204" pitchFamily="34" charset="0"/>
              </a:rPr>
              <a:t>Shift to Azure compute, storage, </a:t>
            </a:r>
            <a:br>
              <a:rPr lang="en-US" sz="1400" kern="1200" dirty="0">
                <a:solidFill>
                  <a:schemeClr val="tx1"/>
                </a:solidFill>
                <a:latin typeface="Arial" panose="020B0604020202020204" pitchFamily="34" charset="0"/>
                <a:cs typeface="Arial" panose="020B0604020202020204" pitchFamily="34" charset="0"/>
              </a:rPr>
            </a:br>
            <a:r>
              <a:rPr lang="en-US" sz="1400" kern="1200" dirty="0">
                <a:solidFill>
                  <a:schemeClr val="tx1"/>
                </a:solidFill>
                <a:latin typeface="Arial" panose="020B0604020202020204" pitchFamily="34" charset="0"/>
                <a:cs typeface="Arial" panose="020B0604020202020204" pitchFamily="34" charset="0"/>
              </a:rPr>
              <a:t>and networking infrastructure</a:t>
            </a:r>
          </a:p>
          <a:p>
            <a:pPr marL="137160" marR="0" lvl="0" indent="-137160" defTabSz="914400" rtl="0" eaLnBrk="1" fontAlgn="auto" latinLnBrk="0" hangingPunct="1">
              <a:lnSpc>
                <a:spcPct val="100000"/>
              </a:lnSpc>
              <a:spcAft>
                <a:spcPts val="900"/>
              </a:spcAft>
              <a:buClrTx/>
              <a:buSzTx/>
              <a:buFont typeface="Wingdings" panose="05000000000000000000" pitchFamily="2" charset="2"/>
              <a:buChar char=""/>
              <a:tabLst/>
              <a:defRPr/>
            </a:pPr>
            <a:r>
              <a:rPr lang="en-US" sz="1400" kern="1200" dirty="0">
                <a:solidFill>
                  <a:schemeClr val="tx1"/>
                </a:solidFill>
                <a:latin typeface="Arial" panose="020B0604020202020204" pitchFamily="34" charset="0"/>
                <a:cs typeface="Arial" panose="020B0604020202020204" pitchFamily="34" charset="0"/>
              </a:rPr>
              <a:t>No VMware licenses required</a:t>
            </a:r>
          </a:p>
          <a:p>
            <a:pPr marR="0" lvl="0" algn="l" defTabSz="914400" rtl="0" eaLnBrk="1" fontAlgn="auto" latinLnBrk="0" hangingPunct="1">
              <a:lnSpc>
                <a:spcPct val="100000"/>
              </a:lnSpc>
              <a:spcAft>
                <a:spcPts val="900"/>
              </a:spcAft>
              <a:buClrTx/>
              <a:buSzTx/>
              <a:tabLst/>
              <a:defRPr/>
            </a:pPr>
            <a:endParaRPr kumimoji="0" lang="en-US" sz="12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endParaRPr>
          </a:p>
        </p:txBody>
      </p:sp>
      <p:grpSp>
        <p:nvGrpSpPr>
          <p:cNvPr id="24" name="Group 23">
            <a:extLst>
              <a:ext uri="{FF2B5EF4-FFF2-40B4-BE49-F238E27FC236}">
                <a16:creationId xmlns:a16="http://schemas.microsoft.com/office/drawing/2014/main" id="{1FDBCA38-3E34-3EF0-3AAA-65C239904CDA}"/>
              </a:ext>
              <a:ext uri="{C183D7F6-B498-43B3-948B-1728B52AA6E4}">
                <adec:decorative xmlns:adec="http://schemas.microsoft.com/office/drawing/2017/decorative" val="1"/>
              </a:ext>
            </a:extLst>
          </p:cNvPr>
          <p:cNvGrpSpPr/>
          <p:nvPr/>
        </p:nvGrpSpPr>
        <p:grpSpPr>
          <a:xfrm>
            <a:off x="1442137" y="16273052"/>
            <a:ext cx="7637856" cy="0"/>
            <a:chOff x="1442137" y="16285842"/>
            <a:chExt cx="7637856" cy="0"/>
          </a:xfrm>
        </p:grpSpPr>
        <p:cxnSp>
          <p:nvCxnSpPr>
            <p:cNvPr id="117" name="Straight Connector 116">
              <a:extLst>
                <a:ext uri="{FF2B5EF4-FFF2-40B4-BE49-F238E27FC236}">
                  <a16:creationId xmlns:a16="http://schemas.microsoft.com/office/drawing/2014/main" id="{781AC63D-F783-3566-0775-EA52658026C3}"/>
                </a:ext>
                <a:ext uri="{C183D7F6-B498-43B3-948B-1728B52AA6E4}">
                  <adec:decorative xmlns:adec="http://schemas.microsoft.com/office/drawing/2017/decorative" val="1"/>
                </a:ext>
              </a:extLst>
            </p:cNvPr>
            <p:cNvCxnSpPr>
              <a:cxnSpLocks/>
            </p:cNvCxnSpPr>
            <p:nvPr/>
          </p:nvCxnSpPr>
          <p:spPr>
            <a:xfrm>
              <a:off x="1442137" y="16285842"/>
              <a:ext cx="2142925" cy="0"/>
            </a:xfrm>
            <a:prstGeom prst="line">
              <a:avLst/>
            </a:prstGeom>
            <a:ln w="15875">
              <a:solidFill>
                <a:srgbClr val="000000"/>
              </a:solidFill>
              <a:miter lim="800000"/>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CD0F52F-CC39-8989-BB32-55DDA7B36058}"/>
                </a:ext>
                <a:ext uri="{C183D7F6-B498-43B3-948B-1728B52AA6E4}">
                  <adec:decorative xmlns:adec="http://schemas.microsoft.com/office/drawing/2017/decorative" val="1"/>
                </a:ext>
              </a:extLst>
            </p:cNvPr>
            <p:cNvCxnSpPr>
              <a:cxnSpLocks/>
            </p:cNvCxnSpPr>
            <p:nvPr/>
          </p:nvCxnSpPr>
          <p:spPr>
            <a:xfrm>
              <a:off x="6937068" y="16285842"/>
              <a:ext cx="2142925" cy="0"/>
            </a:xfrm>
            <a:prstGeom prst="line">
              <a:avLst/>
            </a:prstGeom>
            <a:ln w="15875">
              <a:solidFill>
                <a:srgbClr val="000000"/>
              </a:solidFill>
              <a:miter lim="800000"/>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118" name="Text Placeholder 18">
            <a:extLst>
              <a:ext uri="{FF2B5EF4-FFF2-40B4-BE49-F238E27FC236}">
                <a16:creationId xmlns:a16="http://schemas.microsoft.com/office/drawing/2014/main" id="{9140C716-54D3-21FD-2EDA-73706F46FF1F}"/>
              </a:ext>
            </a:extLst>
          </p:cNvPr>
          <p:cNvSpPr txBox="1">
            <a:spLocks/>
          </p:cNvSpPr>
          <p:nvPr/>
        </p:nvSpPr>
        <p:spPr>
          <a:xfrm>
            <a:off x="3628691" y="16114570"/>
            <a:ext cx="3245522" cy="304774"/>
          </a:xfrm>
          <a:prstGeom prst="rect">
            <a:avLst/>
          </a:prstGeom>
          <a:noFill/>
        </p:spPr>
        <p:txBody>
          <a:bodyPr/>
          <a:lstStyle>
            <a:lvl1pPr marL="2286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800" kern="1200" spc="0" baseline="0">
                <a:solidFill>
                  <a:schemeClr val="tx1"/>
                </a:solidFill>
                <a:latin typeface="+mn-lt"/>
                <a:ea typeface="+mn-ea"/>
                <a:cs typeface="Segoe UI" panose="020B0502040204020203" pitchFamily="34" charset="0"/>
              </a:defRPr>
            </a:lvl1pPr>
            <a:lvl2pPr marL="4572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00" kern="1200" spc="0" baseline="0">
                <a:solidFill>
                  <a:schemeClr val="tx1"/>
                </a:soli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00" kern="1200" spc="0" baseline="0">
                <a:solidFill>
                  <a:schemeClr val="tx1"/>
                </a:soli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solidFill>
                  <a:schemeClr val="tx1"/>
                </a:soli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solidFill>
                  <a:schemeClr val="tx1"/>
                </a:soli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32472" rtl="0" eaLnBrk="1" fontAlgn="base" latinLnBrk="0" hangingPunct="1">
              <a:lnSpc>
                <a:spcPct val="100000"/>
              </a:lnSpc>
              <a:spcBef>
                <a:spcPct val="0"/>
              </a:spcBef>
              <a:spcAft>
                <a:spcPts val="600"/>
              </a:spcAft>
              <a:buClrTx/>
              <a:buSzPct val="90000"/>
              <a:buFont typeface="Wingdings" panose="05000000000000000000" pitchFamily="2" charset="2"/>
              <a:buNone/>
              <a:tabLst/>
              <a:defRPr/>
            </a:pPr>
            <a:r>
              <a:rPr kumimoji="0" lang="en-US" sz="1200" b="1" i="0" u="none" strike="noStrike" kern="1200" cap="none" spc="0" normalizeH="0" baseline="0" noProof="0" dirty="0">
                <a:ln>
                  <a:noFill/>
                </a:ln>
                <a:effectLst/>
                <a:uLnTx/>
                <a:uFillTx/>
                <a:latin typeface="Arial" panose="020B0604020202020204" pitchFamily="34" charset="0"/>
                <a:ea typeface="Segoe UI" panose="020B0502040204020203" pitchFamily="34" charset="0"/>
                <a:cs typeface="Arial" panose="020B0604020202020204" pitchFamily="34" charset="0"/>
              </a:rPr>
              <a:t>Azure management and security services</a:t>
            </a:r>
          </a:p>
          <a:p>
            <a:pPr marL="0" marR="0" lvl="0" indent="0" algn="ctr" defTabSz="932472" rtl="0" eaLnBrk="1" fontAlgn="base" latinLnBrk="0" hangingPunct="1">
              <a:lnSpc>
                <a:spcPct val="100000"/>
              </a:lnSpc>
              <a:spcBef>
                <a:spcPct val="0"/>
              </a:spcBef>
              <a:spcAft>
                <a:spcPts val="600"/>
              </a:spcAft>
              <a:buClrTx/>
              <a:buSzPct val="90000"/>
              <a:buFont typeface="Wingdings" panose="05000000000000000000" pitchFamily="2" charset="2"/>
              <a:buNone/>
              <a:tabLst/>
              <a:defRPr/>
            </a:pPr>
            <a:endParaRPr kumimoji="0" lang="en-US" sz="1200" b="1" i="0" u="none" strike="noStrike" kern="1200" cap="none" spc="0" normalizeH="0" baseline="0" noProof="0" dirty="0">
              <a:ln>
                <a:noFill/>
              </a:ln>
              <a:solidFill>
                <a:schemeClr val="accent2"/>
              </a:solidFill>
              <a:effectLst/>
              <a:uLnTx/>
              <a:uFillTx/>
              <a:latin typeface="Segoe UI" panose="020B0502040204020203" pitchFamily="34" charset="0"/>
              <a:ea typeface="Segoe UI" panose="020B0502040204020203" pitchFamily="34" charset="0"/>
            </a:endParaRPr>
          </a:p>
        </p:txBody>
      </p:sp>
      <p:sp>
        <p:nvSpPr>
          <p:cNvPr id="203" name="Title 1">
            <a:extLst>
              <a:ext uri="{FF2B5EF4-FFF2-40B4-BE49-F238E27FC236}">
                <a16:creationId xmlns:a16="http://schemas.microsoft.com/office/drawing/2014/main" id="{7A38AFA9-9CFA-9981-7849-D0CC353451CA}"/>
              </a:ext>
              <a:ext uri="{C183D7F6-B498-43B3-948B-1728B52AA6E4}">
                <adec:decorative xmlns:adec="http://schemas.microsoft.com/office/drawing/2017/decorative" val="0"/>
              </a:ext>
            </a:extLst>
          </p:cNvPr>
          <p:cNvSpPr txBox="1">
            <a:spLocks/>
          </p:cNvSpPr>
          <p:nvPr/>
        </p:nvSpPr>
        <p:spPr>
          <a:xfrm>
            <a:off x="597836" y="16967229"/>
            <a:ext cx="8741140" cy="100893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l" defTabSz="932742" rtl="0" eaLnBrk="1" latinLnBrk="0" hangingPunct="1">
              <a:lnSpc>
                <a:spcPct val="100000"/>
              </a:lnSpc>
              <a:spcBef>
                <a:spcPct val="0"/>
              </a:spcBef>
              <a:buNone/>
              <a:defRPr lang="en-US" sz="3600" b="0" kern="1200" cap="none" spc="-50" baseline="0">
                <a:ln w="3175">
                  <a:noFill/>
                </a:ln>
                <a:solidFill>
                  <a:schemeClr val="bg1"/>
                </a:solidFill>
                <a:effectLst/>
                <a:latin typeface="+mj-lt"/>
                <a:ea typeface="+mn-ea"/>
                <a:cs typeface="Segoe UI" pitchFamily="34" charset="0"/>
              </a:defRPr>
            </a:lvl1pPr>
          </a:lstStyle>
          <a:p>
            <a:pPr defTabSz="914400">
              <a:lnSpc>
                <a:spcPct val="110000"/>
              </a:lnSpc>
              <a:spcBef>
                <a:spcPts val="0"/>
              </a:spcBef>
              <a:spcAft>
                <a:spcPts val="600"/>
              </a:spcAft>
              <a:defRPr/>
            </a:pPr>
            <a:r>
              <a:rPr lang="en-US" sz="2200" kern="0" spc="0" dirty="0">
                <a:ln>
                  <a:noFill/>
                </a:ln>
                <a:solidFill>
                  <a:srgbClr val="0177CE"/>
                </a:solidFill>
                <a:latin typeface="Arial" panose="020B0604020202020204" pitchFamily="34" charset="0"/>
                <a:cs typeface="Arial" panose="020B0604020202020204" pitchFamily="34" charset="0"/>
              </a:rPr>
              <a:t>Increase productivity with elasticity, scale, and fast provisioning cycles by migrating your VMware workloads to Azure</a:t>
            </a:r>
            <a:endParaRPr lang="en-US" dirty="0">
              <a:solidFill>
                <a:srgbClr val="0177CE"/>
              </a:solidFill>
              <a:latin typeface="Arial" panose="020B0604020202020204" pitchFamily="34" charset="0"/>
              <a:cs typeface="Arial" panose="020B0604020202020204" pitchFamily="34" charset="0"/>
            </a:endParaRPr>
          </a:p>
          <a:p>
            <a:pPr defTabSz="914400">
              <a:lnSpc>
                <a:spcPct val="110000"/>
              </a:lnSpc>
              <a:spcBef>
                <a:spcPts val="0"/>
              </a:spcBef>
              <a:spcAft>
                <a:spcPts val="600"/>
              </a:spcAft>
              <a:defRPr/>
            </a:pPr>
            <a:endParaRPr lang="en-US" sz="1200" spc="0" dirty="0">
              <a:solidFill>
                <a:prstClr val="white"/>
              </a:solidFill>
              <a:latin typeface="Arial" panose="020B0604020202020204" pitchFamily="34" charset="0"/>
              <a:cs typeface="Arial" panose="020B0604020202020204" pitchFamily="34" charset="0"/>
            </a:endParaRPr>
          </a:p>
        </p:txBody>
      </p:sp>
      <p:sp>
        <p:nvSpPr>
          <p:cNvPr id="198" name="Content Placeholder 6">
            <a:extLst>
              <a:ext uri="{FF2B5EF4-FFF2-40B4-BE49-F238E27FC236}">
                <a16:creationId xmlns:a16="http://schemas.microsoft.com/office/drawing/2014/main" id="{413FD25C-B876-2618-07FD-452A06F36907}"/>
              </a:ext>
            </a:extLst>
          </p:cNvPr>
          <p:cNvSpPr txBox="1">
            <a:spLocks/>
          </p:cNvSpPr>
          <p:nvPr/>
        </p:nvSpPr>
        <p:spPr>
          <a:xfrm>
            <a:off x="493053" y="19370015"/>
            <a:ext cx="2468880" cy="475638"/>
          </a:xfrm>
          <a:prstGeom prst="rect">
            <a:avLst/>
          </a:prstGeom>
        </p:spPr>
        <p:txBody>
          <a:bodyPr vert="horz" lIns="91440" tIns="45720" rIns="91440" bIns="45720" rtlCol="0" anchor="t"/>
          <a:lstStyle>
            <a:defPPr>
              <a:defRPr lang="en-US"/>
            </a:defPPr>
            <a:lvl1pPr marL="0" algn="ctr" defTabSz="914400" rtl="0" eaLnBrk="1" latinLnBrk="0" hangingPunct="1">
              <a:defRPr sz="800" kern="1200">
                <a:ln>
                  <a:noFill/>
                </a:ln>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344" rtl="0" eaLnBrk="1" fontAlgn="base" latinLnBrk="0" hangingPunct="1">
              <a:lnSpc>
                <a:spcPct val="100000"/>
              </a:lnSpc>
              <a:spcBef>
                <a:spcPts val="0"/>
              </a:spcBef>
              <a:spcAft>
                <a:spcPts val="0"/>
              </a:spcAft>
              <a:buClrTx/>
              <a:buSzTx/>
              <a:buFontTx/>
              <a:buNone/>
              <a:tabLst>
                <a:tab pos="457189" algn="l"/>
              </a:tabLst>
              <a:defRPr/>
            </a:pPr>
            <a:r>
              <a:rPr kumimoji="0" lang="en-US" sz="1200" b="0" i="0" u="none" strike="noStrike" kern="1200" cap="none" spc="0" normalizeH="0" baseline="0" noProof="0">
                <a:ln>
                  <a:noFill/>
                </a:ln>
                <a:solidFill>
                  <a:schemeClr val="tx1"/>
                </a:solidFill>
                <a:effectLst/>
                <a:uLnTx/>
                <a:uFillTx/>
                <a:latin typeface="Arial" panose="020B0604020202020204" pitchFamily="34" charset="0"/>
                <a:cs typeface="Arial" panose="020B0604020202020204" pitchFamily="34" charset="0"/>
              </a:rPr>
              <a:t>Built-in continuity, speed and scale with modern infrastructure</a:t>
            </a:r>
          </a:p>
        </p:txBody>
      </p:sp>
      <p:sp>
        <p:nvSpPr>
          <p:cNvPr id="199" name="Content Placeholder 7">
            <a:extLst>
              <a:ext uri="{FF2B5EF4-FFF2-40B4-BE49-F238E27FC236}">
                <a16:creationId xmlns:a16="http://schemas.microsoft.com/office/drawing/2014/main" id="{57F59C2B-537C-6F14-0B84-90C33410C472}"/>
              </a:ext>
            </a:extLst>
          </p:cNvPr>
          <p:cNvSpPr txBox="1">
            <a:spLocks/>
          </p:cNvSpPr>
          <p:nvPr/>
        </p:nvSpPr>
        <p:spPr>
          <a:xfrm>
            <a:off x="3024690" y="19370016"/>
            <a:ext cx="2273642" cy="479720"/>
          </a:xfrm>
          <a:prstGeom prst="rect">
            <a:avLst/>
          </a:prstGeom>
        </p:spPr>
        <p:txBody>
          <a:bodyPr anchor="t"/>
          <a:lstStyle>
            <a:lvl1pPr marL="228029" indent="-228029" algn="l" defTabSz="912114" rtl="0" eaLnBrk="1" latinLnBrk="0" hangingPunct="1">
              <a:lnSpc>
                <a:spcPct val="90000"/>
              </a:lnSpc>
              <a:spcBef>
                <a:spcPts val="998"/>
              </a:spcBef>
              <a:buFont typeface="Arial" panose="020B0604020202020204" pitchFamily="34" charset="0"/>
              <a:buChar char="•"/>
              <a:defRPr sz="2800" kern="1200">
                <a:solidFill>
                  <a:schemeClr val="bg1"/>
                </a:solidFill>
                <a:latin typeface="+mn-lt"/>
                <a:ea typeface="+mn-ea"/>
                <a:cs typeface="+mn-cs"/>
              </a:defRPr>
            </a:lvl1pPr>
            <a:lvl2pPr marL="684086" indent="-228029" algn="l" defTabSz="912114" rtl="0" eaLnBrk="1" latinLnBrk="0" hangingPunct="1">
              <a:lnSpc>
                <a:spcPct val="90000"/>
              </a:lnSpc>
              <a:spcBef>
                <a:spcPts val="499"/>
              </a:spcBef>
              <a:buFont typeface="Arial" panose="020B0604020202020204" pitchFamily="34" charset="0"/>
              <a:buChar char="•"/>
              <a:defRPr sz="2400" kern="1200">
                <a:solidFill>
                  <a:schemeClr val="bg1"/>
                </a:solidFill>
                <a:latin typeface="+mn-lt"/>
                <a:ea typeface="+mn-ea"/>
                <a:cs typeface="+mn-cs"/>
              </a:defRPr>
            </a:lvl2pPr>
            <a:lvl3pPr marL="1140143" indent="-228029" algn="l" defTabSz="912114" rtl="0" eaLnBrk="1" latinLnBrk="0" hangingPunct="1">
              <a:lnSpc>
                <a:spcPct val="90000"/>
              </a:lnSpc>
              <a:spcBef>
                <a:spcPts val="499"/>
              </a:spcBef>
              <a:buFont typeface="Arial" panose="020B0604020202020204" pitchFamily="34" charset="0"/>
              <a:buChar char="•"/>
              <a:defRPr sz="2000" kern="1200">
                <a:solidFill>
                  <a:schemeClr val="bg1"/>
                </a:solidFill>
                <a:latin typeface="+mn-lt"/>
                <a:ea typeface="+mn-ea"/>
                <a:cs typeface="+mn-cs"/>
              </a:defRPr>
            </a:lvl3pPr>
            <a:lvl4pPr marL="1596200" indent="-228029" algn="l" defTabSz="912114" rtl="0" eaLnBrk="1" latinLnBrk="0" hangingPunct="1">
              <a:lnSpc>
                <a:spcPct val="90000"/>
              </a:lnSpc>
              <a:spcBef>
                <a:spcPts val="499"/>
              </a:spcBef>
              <a:buFont typeface="Arial" panose="020B0604020202020204" pitchFamily="34" charset="0"/>
              <a:buChar char="•"/>
              <a:defRPr sz="1800" kern="1200">
                <a:solidFill>
                  <a:schemeClr val="bg1"/>
                </a:solidFill>
                <a:latin typeface="+mn-lt"/>
                <a:ea typeface="+mn-ea"/>
                <a:cs typeface="+mn-cs"/>
              </a:defRPr>
            </a:lvl4pPr>
            <a:lvl5pPr marL="2052257" indent="-228029" algn="l" defTabSz="912114" rtl="0" eaLnBrk="1" latinLnBrk="0" hangingPunct="1">
              <a:lnSpc>
                <a:spcPct val="90000"/>
              </a:lnSpc>
              <a:spcBef>
                <a:spcPts val="499"/>
              </a:spcBef>
              <a:buFont typeface="Arial" panose="020B0604020202020204" pitchFamily="34" charset="0"/>
              <a:buChar char="•"/>
              <a:defRPr sz="1800" kern="1200">
                <a:solidFill>
                  <a:schemeClr val="bg1"/>
                </a:solidFill>
                <a:latin typeface="+mn-lt"/>
                <a:ea typeface="+mn-ea"/>
                <a:cs typeface="+mn-cs"/>
              </a:defRPr>
            </a:lvl5pPr>
            <a:lvl6pPr marL="2508314" indent="-228029" algn="l" defTabSz="912114" rtl="0" eaLnBrk="1" latinLnBrk="0" hangingPunct="1">
              <a:lnSpc>
                <a:spcPct val="90000"/>
              </a:lnSpc>
              <a:spcBef>
                <a:spcPts val="499"/>
              </a:spcBef>
              <a:buFont typeface="Arial" panose="020B0604020202020204" pitchFamily="34" charset="0"/>
              <a:buChar char="•"/>
              <a:defRPr sz="1795" kern="1200">
                <a:solidFill>
                  <a:schemeClr val="tx1"/>
                </a:solidFill>
                <a:latin typeface="+mn-lt"/>
                <a:ea typeface="+mn-ea"/>
                <a:cs typeface="+mn-cs"/>
              </a:defRPr>
            </a:lvl6pPr>
            <a:lvl7pPr marL="2964371" indent="-228029" algn="l" defTabSz="912114" rtl="0" eaLnBrk="1" latinLnBrk="0" hangingPunct="1">
              <a:lnSpc>
                <a:spcPct val="90000"/>
              </a:lnSpc>
              <a:spcBef>
                <a:spcPts val="499"/>
              </a:spcBef>
              <a:buFont typeface="Arial" panose="020B0604020202020204" pitchFamily="34" charset="0"/>
              <a:buChar char="•"/>
              <a:defRPr sz="1795" kern="1200">
                <a:solidFill>
                  <a:schemeClr val="tx1"/>
                </a:solidFill>
                <a:latin typeface="+mn-lt"/>
                <a:ea typeface="+mn-ea"/>
                <a:cs typeface="+mn-cs"/>
              </a:defRPr>
            </a:lvl7pPr>
            <a:lvl8pPr marL="3420428" indent="-228029" algn="l" defTabSz="912114" rtl="0" eaLnBrk="1" latinLnBrk="0" hangingPunct="1">
              <a:lnSpc>
                <a:spcPct val="90000"/>
              </a:lnSpc>
              <a:spcBef>
                <a:spcPts val="499"/>
              </a:spcBef>
              <a:buFont typeface="Arial" panose="020B0604020202020204" pitchFamily="34" charset="0"/>
              <a:buChar char="•"/>
              <a:defRPr sz="1795" kern="1200">
                <a:solidFill>
                  <a:schemeClr val="tx1"/>
                </a:solidFill>
                <a:latin typeface="+mn-lt"/>
                <a:ea typeface="+mn-ea"/>
                <a:cs typeface="+mn-cs"/>
              </a:defRPr>
            </a:lvl8pPr>
            <a:lvl9pPr marL="3876485" indent="-228029" algn="l" defTabSz="912114" rtl="0" eaLnBrk="1" latinLnBrk="0" hangingPunct="1">
              <a:lnSpc>
                <a:spcPct val="90000"/>
              </a:lnSpc>
              <a:spcBef>
                <a:spcPts val="499"/>
              </a:spcBef>
              <a:buFont typeface="Arial" panose="020B0604020202020204" pitchFamily="34" charset="0"/>
              <a:buChar char="•"/>
              <a:defRPr sz="1795" kern="1200">
                <a:solidFill>
                  <a:schemeClr val="tx1"/>
                </a:solidFill>
                <a:latin typeface="+mn-lt"/>
                <a:ea typeface="+mn-ea"/>
                <a:cs typeface="+mn-cs"/>
              </a:defRPr>
            </a:lvl9pPr>
          </a:lstStyle>
          <a:p>
            <a:pPr marL="0" marR="0" lvl="0" indent="0" algn="ctr" defTabSz="914344" rtl="0" eaLnBrk="1" fontAlgn="base" latinLnBrk="0" hangingPunct="1">
              <a:lnSpc>
                <a:spcPct val="90000"/>
              </a:lnSpc>
              <a:spcBef>
                <a:spcPts val="0"/>
              </a:spcBef>
              <a:spcAft>
                <a:spcPts val="0"/>
              </a:spcAft>
              <a:buClrTx/>
              <a:buSzTx/>
              <a:buFont typeface="Arial" panose="020B0604020202020204" pitchFamily="34" charset="0"/>
              <a:buNone/>
              <a:tabLst>
                <a:tab pos="457189" algn="l"/>
              </a:tabLst>
              <a:defRPr/>
            </a:pPr>
            <a:r>
              <a:rPr kumimoji="0" lang="en-US" sz="1200" b="0" i="0" u="none" strike="noStrike" kern="1200" cap="none" spc="0" normalizeH="0" baseline="0" noProof="0">
                <a:ln>
                  <a:noFill/>
                </a:ln>
                <a:solidFill>
                  <a:schemeClr val="tx1"/>
                </a:solidFill>
                <a:effectLst/>
                <a:uLnTx/>
                <a:uFillTx/>
                <a:latin typeface="Arial" panose="020B0604020202020204" pitchFamily="34" charset="0"/>
                <a:cs typeface="Arial" panose="020B0604020202020204" pitchFamily="34" charset="0"/>
              </a:rPr>
              <a:t>Leverage existing VMware skills and tools</a:t>
            </a:r>
          </a:p>
        </p:txBody>
      </p:sp>
      <p:sp>
        <p:nvSpPr>
          <p:cNvPr id="200" name="Content Placeholder 8">
            <a:extLst>
              <a:ext uri="{FF2B5EF4-FFF2-40B4-BE49-F238E27FC236}">
                <a16:creationId xmlns:a16="http://schemas.microsoft.com/office/drawing/2014/main" id="{02186B0F-B51F-95A9-74CE-135C76EF1E06}"/>
              </a:ext>
            </a:extLst>
          </p:cNvPr>
          <p:cNvSpPr txBox="1">
            <a:spLocks/>
          </p:cNvSpPr>
          <p:nvPr/>
        </p:nvSpPr>
        <p:spPr>
          <a:xfrm>
            <a:off x="5361089" y="19370015"/>
            <a:ext cx="2468880" cy="474409"/>
          </a:xfrm>
          <a:prstGeom prst="rect">
            <a:avLst/>
          </a:prstGeom>
        </p:spPr>
        <p:txBody>
          <a:bodyPr vert="horz" lIns="0" tIns="45720" rIns="91440" bIns="45720" rtlCol="0" anchor="t">
            <a:noAutofit/>
          </a:bodyPr>
          <a:lstStyle>
            <a:lvl1pPr marL="0" indent="0" algn="l" defTabSz="912114" rtl="0" eaLnBrk="1" latinLnBrk="0" hangingPunct="1">
              <a:lnSpc>
                <a:spcPct val="90000"/>
              </a:lnSpc>
              <a:spcBef>
                <a:spcPts val="998"/>
              </a:spcBef>
              <a:buFont typeface="Arial" panose="020B0604020202020204" pitchFamily="34" charset="0"/>
              <a:buNone/>
              <a:defRPr sz="2000" kern="1200">
                <a:solidFill>
                  <a:schemeClr val="bg1"/>
                </a:solidFill>
                <a:latin typeface="+mn-lt"/>
                <a:ea typeface="+mn-ea"/>
                <a:cs typeface="+mn-cs"/>
              </a:defRPr>
            </a:lvl1pPr>
            <a:lvl2pPr marL="684086" indent="-228029" algn="l" defTabSz="912114" rtl="0" eaLnBrk="1" latinLnBrk="0" hangingPunct="1">
              <a:lnSpc>
                <a:spcPct val="90000"/>
              </a:lnSpc>
              <a:spcBef>
                <a:spcPts val="499"/>
              </a:spcBef>
              <a:buFont typeface="Arial" panose="020B0604020202020204" pitchFamily="34" charset="0"/>
              <a:buChar char="•"/>
              <a:defRPr sz="2400" kern="1200">
                <a:solidFill>
                  <a:schemeClr val="bg1"/>
                </a:solidFill>
                <a:latin typeface="+mn-lt"/>
                <a:ea typeface="+mn-ea"/>
                <a:cs typeface="+mn-cs"/>
              </a:defRPr>
            </a:lvl2pPr>
            <a:lvl3pPr marL="1140143" indent="-228029" algn="l" defTabSz="912114" rtl="0" eaLnBrk="1" latinLnBrk="0" hangingPunct="1">
              <a:lnSpc>
                <a:spcPct val="90000"/>
              </a:lnSpc>
              <a:spcBef>
                <a:spcPts val="499"/>
              </a:spcBef>
              <a:buFont typeface="Arial" panose="020B0604020202020204" pitchFamily="34" charset="0"/>
              <a:buChar char="•"/>
              <a:defRPr sz="2000" kern="1200">
                <a:solidFill>
                  <a:schemeClr val="bg1"/>
                </a:solidFill>
                <a:latin typeface="+mn-lt"/>
                <a:ea typeface="+mn-ea"/>
                <a:cs typeface="+mn-cs"/>
              </a:defRPr>
            </a:lvl3pPr>
            <a:lvl4pPr marL="1596200" indent="-228029" algn="l" defTabSz="912114" rtl="0" eaLnBrk="1" latinLnBrk="0" hangingPunct="1">
              <a:lnSpc>
                <a:spcPct val="90000"/>
              </a:lnSpc>
              <a:spcBef>
                <a:spcPts val="499"/>
              </a:spcBef>
              <a:buFont typeface="Arial" panose="020B0604020202020204" pitchFamily="34" charset="0"/>
              <a:buChar char="•"/>
              <a:defRPr sz="1800" kern="1200">
                <a:solidFill>
                  <a:schemeClr val="bg1"/>
                </a:solidFill>
                <a:latin typeface="+mn-lt"/>
                <a:ea typeface="+mn-ea"/>
                <a:cs typeface="+mn-cs"/>
              </a:defRPr>
            </a:lvl4pPr>
            <a:lvl5pPr marL="2052257" indent="-228029" algn="l" defTabSz="912114" rtl="0" eaLnBrk="1" latinLnBrk="0" hangingPunct="1">
              <a:lnSpc>
                <a:spcPct val="90000"/>
              </a:lnSpc>
              <a:spcBef>
                <a:spcPts val="499"/>
              </a:spcBef>
              <a:buFont typeface="Arial" panose="020B0604020202020204" pitchFamily="34" charset="0"/>
              <a:buChar char="•"/>
              <a:defRPr sz="1800" kern="1200">
                <a:solidFill>
                  <a:schemeClr val="bg1"/>
                </a:solidFill>
                <a:latin typeface="+mn-lt"/>
                <a:ea typeface="+mn-ea"/>
                <a:cs typeface="+mn-cs"/>
              </a:defRPr>
            </a:lvl5pPr>
            <a:lvl6pPr marL="2508314" indent="-228029" algn="l" defTabSz="912114" rtl="0" eaLnBrk="1" latinLnBrk="0" hangingPunct="1">
              <a:lnSpc>
                <a:spcPct val="90000"/>
              </a:lnSpc>
              <a:spcBef>
                <a:spcPts val="499"/>
              </a:spcBef>
              <a:buFont typeface="Arial" panose="020B0604020202020204" pitchFamily="34" charset="0"/>
              <a:buChar char="•"/>
              <a:defRPr sz="1795" kern="1200">
                <a:solidFill>
                  <a:schemeClr val="tx1"/>
                </a:solidFill>
                <a:latin typeface="+mn-lt"/>
                <a:ea typeface="+mn-ea"/>
                <a:cs typeface="+mn-cs"/>
              </a:defRPr>
            </a:lvl6pPr>
            <a:lvl7pPr marL="2964371" indent="-228029" algn="l" defTabSz="912114" rtl="0" eaLnBrk="1" latinLnBrk="0" hangingPunct="1">
              <a:lnSpc>
                <a:spcPct val="90000"/>
              </a:lnSpc>
              <a:spcBef>
                <a:spcPts val="499"/>
              </a:spcBef>
              <a:buFont typeface="Arial" panose="020B0604020202020204" pitchFamily="34" charset="0"/>
              <a:buChar char="•"/>
              <a:defRPr sz="1795" kern="1200">
                <a:solidFill>
                  <a:schemeClr val="tx1"/>
                </a:solidFill>
                <a:latin typeface="+mn-lt"/>
                <a:ea typeface="+mn-ea"/>
                <a:cs typeface="+mn-cs"/>
              </a:defRPr>
            </a:lvl7pPr>
            <a:lvl8pPr marL="3420428" indent="-228029" algn="l" defTabSz="912114" rtl="0" eaLnBrk="1" latinLnBrk="0" hangingPunct="1">
              <a:lnSpc>
                <a:spcPct val="90000"/>
              </a:lnSpc>
              <a:spcBef>
                <a:spcPts val="499"/>
              </a:spcBef>
              <a:buFont typeface="Arial" panose="020B0604020202020204" pitchFamily="34" charset="0"/>
              <a:buChar char="•"/>
              <a:defRPr sz="1795" kern="1200">
                <a:solidFill>
                  <a:schemeClr val="tx1"/>
                </a:solidFill>
                <a:latin typeface="+mn-lt"/>
                <a:ea typeface="+mn-ea"/>
                <a:cs typeface="+mn-cs"/>
              </a:defRPr>
            </a:lvl8pPr>
            <a:lvl9pPr marL="3876485" indent="-228029" algn="l" defTabSz="912114" rtl="0" eaLnBrk="1" latinLnBrk="0" hangingPunct="1">
              <a:lnSpc>
                <a:spcPct val="90000"/>
              </a:lnSpc>
              <a:spcBef>
                <a:spcPts val="499"/>
              </a:spcBef>
              <a:buFont typeface="Arial" panose="020B0604020202020204" pitchFamily="34" charset="0"/>
              <a:buChar char="•"/>
              <a:defRPr sz="1795" kern="1200">
                <a:solidFill>
                  <a:schemeClr val="tx1"/>
                </a:solidFill>
                <a:latin typeface="+mn-lt"/>
                <a:ea typeface="+mn-ea"/>
                <a:cs typeface="+mn-cs"/>
              </a:defRPr>
            </a:lvl9pPr>
          </a:lstStyle>
          <a:p>
            <a:pPr marL="0" marR="0" lvl="0" indent="0" algn="ctr" defTabSz="914344" rtl="0" eaLnBrk="1" fontAlgn="base" latinLnBrk="0" hangingPunct="1">
              <a:lnSpc>
                <a:spcPct val="90000"/>
              </a:lnSpc>
              <a:spcBef>
                <a:spcPts val="0"/>
              </a:spcBef>
              <a:spcAft>
                <a:spcPts val="0"/>
              </a:spcAft>
              <a:buClrTx/>
              <a:buSzTx/>
              <a:buFont typeface="Arial" panose="020B0604020202020204" pitchFamily="34" charset="0"/>
              <a:buNone/>
              <a:tabLst>
                <a:tab pos="457189" algn="l"/>
              </a:tabLst>
              <a:defRPr/>
            </a:pPr>
            <a:r>
              <a:rPr kumimoji="0" lang="en-US" sz="1200" b="0" i="0" u="none" strike="noStrike" kern="1200" cap="none" spc="0" normalizeH="0" baseline="0" noProof="0">
                <a:ln>
                  <a:noFill/>
                </a:ln>
                <a:solidFill>
                  <a:schemeClr val="tx1"/>
                </a:solidFill>
                <a:effectLst/>
                <a:uLnTx/>
                <a:uFillTx/>
                <a:latin typeface="Arial" panose="020B0604020202020204" pitchFamily="34" charset="0"/>
                <a:cs typeface="Arial" panose="020B0604020202020204" pitchFamily="34" charset="0"/>
              </a:rPr>
              <a:t>Seamlessly modernize apps overtime with Azure</a:t>
            </a:r>
          </a:p>
        </p:txBody>
      </p:sp>
      <p:sp>
        <p:nvSpPr>
          <p:cNvPr id="201" name="Content Placeholder 9">
            <a:extLst>
              <a:ext uri="{FF2B5EF4-FFF2-40B4-BE49-F238E27FC236}">
                <a16:creationId xmlns:a16="http://schemas.microsoft.com/office/drawing/2014/main" id="{C5142362-A806-788B-CB0B-B9BD196F9D9B}"/>
              </a:ext>
            </a:extLst>
          </p:cNvPr>
          <p:cNvSpPr txBox="1">
            <a:spLocks/>
          </p:cNvSpPr>
          <p:nvPr/>
        </p:nvSpPr>
        <p:spPr>
          <a:xfrm>
            <a:off x="7795108" y="19370015"/>
            <a:ext cx="2468880" cy="472679"/>
          </a:xfrm>
          <a:prstGeom prst="rect">
            <a:avLst/>
          </a:prstGeom>
        </p:spPr>
        <p:txBody>
          <a:bodyPr anchor="t"/>
          <a:lstStyle>
            <a:lvl1pPr marL="228029" indent="-228029" algn="l" defTabSz="912114" rtl="0" eaLnBrk="1" latinLnBrk="0" hangingPunct="1">
              <a:lnSpc>
                <a:spcPct val="90000"/>
              </a:lnSpc>
              <a:spcBef>
                <a:spcPts val="998"/>
              </a:spcBef>
              <a:buFont typeface="Arial" panose="020B0604020202020204" pitchFamily="34" charset="0"/>
              <a:buChar char="•"/>
              <a:defRPr sz="2800" kern="1200">
                <a:solidFill>
                  <a:schemeClr val="bg1"/>
                </a:solidFill>
                <a:latin typeface="+mn-lt"/>
                <a:ea typeface="+mn-ea"/>
                <a:cs typeface="+mn-cs"/>
              </a:defRPr>
            </a:lvl1pPr>
            <a:lvl2pPr marL="684086" indent="-228029" algn="l" defTabSz="912114" rtl="0" eaLnBrk="1" latinLnBrk="0" hangingPunct="1">
              <a:lnSpc>
                <a:spcPct val="90000"/>
              </a:lnSpc>
              <a:spcBef>
                <a:spcPts val="499"/>
              </a:spcBef>
              <a:buFont typeface="Arial" panose="020B0604020202020204" pitchFamily="34" charset="0"/>
              <a:buChar char="•"/>
              <a:defRPr sz="2400" kern="1200">
                <a:solidFill>
                  <a:schemeClr val="bg1"/>
                </a:solidFill>
                <a:latin typeface="+mn-lt"/>
                <a:ea typeface="+mn-ea"/>
                <a:cs typeface="+mn-cs"/>
              </a:defRPr>
            </a:lvl2pPr>
            <a:lvl3pPr marL="1140143" indent="-228029" algn="l" defTabSz="912114" rtl="0" eaLnBrk="1" latinLnBrk="0" hangingPunct="1">
              <a:lnSpc>
                <a:spcPct val="90000"/>
              </a:lnSpc>
              <a:spcBef>
                <a:spcPts val="499"/>
              </a:spcBef>
              <a:buFont typeface="Arial" panose="020B0604020202020204" pitchFamily="34" charset="0"/>
              <a:buChar char="•"/>
              <a:defRPr sz="2000" kern="1200">
                <a:solidFill>
                  <a:schemeClr val="bg1"/>
                </a:solidFill>
                <a:latin typeface="+mn-lt"/>
                <a:ea typeface="+mn-ea"/>
                <a:cs typeface="+mn-cs"/>
              </a:defRPr>
            </a:lvl3pPr>
            <a:lvl4pPr marL="1596200" indent="-228029" algn="l" defTabSz="912114" rtl="0" eaLnBrk="1" latinLnBrk="0" hangingPunct="1">
              <a:lnSpc>
                <a:spcPct val="90000"/>
              </a:lnSpc>
              <a:spcBef>
                <a:spcPts val="499"/>
              </a:spcBef>
              <a:buFont typeface="Arial" panose="020B0604020202020204" pitchFamily="34" charset="0"/>
              <a:buChar char="•"/>
              <a:defRPr sz="1800" kern="1200">
                <a:solidFill>
                  <a:schemeClr val="bg1"/>
                </a:solidFill>
                <a:latin typeface="+mn-lt"/>
                <a:ea typeface="+mn-ea"/>
                <a:cs typeface="+mn-cs"/>
              </a:defRPr>
            </a:lvl4pPr>
            <a:lvl5pPr marL="2052257" indent="-228029" algn="l" defTabSz="912114" rtl="0" eaLnBrk="1" latinLnBrk="0" hangingPunct="1">
              <a:lnSpc>
                <a:spcPct val="90000"/>
              </a:lnSpc>
              <a:spcBef>
                <a:spcPts val="499"/>
              </a:spcBef>
              <a:buFont typeface="Arial" panose="020B0604020202020204" pitchFamily="34" charset="0"/>
              <a:buChar char="•"/>
              <a:defRPr sz="1800" kern="1200">
                <a:solidFill>
                  <a:schemeClr val="bg1"/>
                </a:solidFill>
                <a:latin typeface="+mn-lt"/>
                <a:ea typeface="+mn-ea"/>
                <a:cs typeface="+mn-cs"/>
              </a:defRPr>
            </a:lvl5pPr>
            <a:lvl6pPr marL="2508314" indent="-228029" algn="l" defTabSz="912114" rtl="0" eaLnBrk="1" latinLnBrk="0" hangingPunct="1">
              <a:lnSpc>
                <a:spcPct val="90000"/>
              </a:lnSpc>
              <a:spcBef>
                <a:spcPts val="499"/>
              </a:spcBef>
              <a:buFont typeface="Arial" panose="020B0604020202020204" pitchFamily="34" charset="0"/>
              <a:buChar char="•"/>
              <a:defRPr sz="1795" kern="1200">
                <a:solidFill>
                  <a:schemeClr val="tx1"/>
                </a:solidFill>
                <a:latin typeface="+mn-lt"/>
                <a:ea typeface="+mn-ea"/>
                <a:cs typeface="+mn-cs"/>
              </a:defRPr>
            </a:lvl6pPr>
            <a:lvl7pPr marL="2964371" indent="-228029" algn="l" defTabSz="912114" rtl="0" eaLnBrk="1" latinLnBrk="0" hangingPunct="1">
              <a:lnSpc>
                <a:spcPct val="90000"/>
              </a:lnSpc>
              <a:spcBef>
                <a:spcPts val="499"/>
              </a:spcBef>
              <a:buFont typeface="Arial" panose="020B0604020202020204" pitchFamily="34" charset="0"/>
              <a:buChar char="•"/>
              <a:defRPr sz="1795" kern="1200">
                <a:solidFill>
                  <a:schemeClr val="tx1"/>
                </a:solidFill>
                <a:latin typeface="+mn-lt"/>
                <a:ea typeface="+mn-ea"/>
                <a:cs typeface="+mn-cs"/>
              </a:defRPr>
            </a:lvl7pPr>
            <a:lvl8pPr marL="3420428" indent="-228029" algn="l" defTabSz="912114" rtl="0" eaLnBrk="1" latinLnBrk="0" hangingPunct="1">
              <a:lnSpc>
                <a:spcPct val="90000"/>
              </a:lnSpc>
              <a:spcBef>
                <a:spcPts val="499"/>
              </a:spcBef>
              <a:buFont typeface="Arial" panose="020B0604020202020204" pitchFamily="34" charset="0"/>
              <a:buChar char="•"/>
              <a:defRPr sz="1795" kern="1200">
                <a:solidFill>
                  <a:schemeClr val="tx1"/>
                </a:solidFill>
                <a:latin typeface="+mn-lt"/>
                <a:ea typeface="+mn-ea"/>
                <a:cs typeface="+mn-cs"/>
              </a:defRPr>
            </a:lvl8pPr>
            <a:lvl9pPr marL="3876485" indent="-228029" algn="l" defTabSz="912114" rtl="0" eaLnBrk="1" latinLnBrk="0" hangingPunct="1">
              <a:lnSpc>
                <a:spcPct val="90000"/>
              </a:lnSpc>
              <a:spcBef>
                <a:spcPts val="499"/>
              </a:spcBef>
              <a:buFont typeface="Arial" panose="020B0604020202020204" pitchFamily="34" charset="0"/>
              <a:buChar char="•"/>
              <a:defRPr sz="1795" kern="1200">
                <a:solidFill>
                  <a:schemeClr val="tx1"/>
                </a:solidFill>
                <a:latin typeface="+mn-lt"/>
                <a:ea typeface="+mn-ea"/>
                <a:cs typeface="+mn-cs"/>
              </a:defRPr>
            </a:lvl9pPr>
          </a:lstStyle>
          <a:p>
            <a:pPr marL="0" marR="0" lvl="0" indent="0" algn="ctr" defTabSz="914344" rtl="0" eaLnBrk="1" fontAlgn="base" latinLnBrk="0" hangingPunct="1">
              <a:lnSpc>
                <a:spcPct val="90000"/>
              </a:lnSpc>
              <a:spcBef>
                <a:spcPts val="0"/>
              </a:spcBef>
              <a:spcAft>
                <a:spcPts val="0"/>
              </a:spcAft>
              <a:buClrTx/>
              <a:buSzTx/>
              <a:buFont typeface="Arial" panose="020B0604020202020204" pitchFamily="34" charset="0"/>
              <a:buNone/>
              <a:tabLst>
                <a:tab pos="457189" algn="l"/>
              </a:tabLst>
              <a:defRPr/>
            </a:pPr>
            <a:r>
              <a:rPr kumimoji="0" lang="en-US" sz="12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Unmatched cost savings </a:t>
            </a:r>
            <a:br>
              <a:rPr kumimoji="0" lang="en-US" sz="12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br>
            <a:r>
              <a:rPr kumimoji="0" lang="en-US" sz="12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for Microsoft customers</a:t>
            </a:r>
          </a:p>
        </p:txBody>
      </p:sp>
      <p:sp>
        <p:nvSpPr>
          <p:cNvPr id="28" name="Text Placeholder 18">
            <a:extLst>
              <a:ext uri="{FF2B5EF4-FFF2-40B4-BE49-F238E27FC236}">
                <a16:creationId xmlns:a16="http://schemas.microsoft.com/office/drawing/2014/main" id="{EC5921CE-A231-BEDF-D6C8-86AB48AC5753}"/>
              </a:ext>
            </a:extLst>
          </p:cNvPr>
          <p:cNvSpPr txBox="1">
            <a:spLocks/>
          </p:cNvSpPr>
          <p:nvPr/>
        </p:nvSpPr>
        <p:spPr>
          <a:xfrm>
            <a:off x="4007796" y="20142961"/>
            <a:ext cx="2487312" cy="304774"/>
          </a:xfrm>
          <a:prstGeom prst="rect">
            <a:avLst/>
          </a:prstGeom>
          <a:noFill/>
        </p:spPr>
        <p:txBody>
          <a:bodyPr/>
          <a:lstStyle>
            <a:lvl1pPr marL="2286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800" kern="1200" spc="0" baseline="0">
                <a:solidFill>
                  <a:schemeClr val="tx1"/>
                </a:solidFill>
                <a:latin typeface="+mn-lt"/>
                <a:ea typeface="+mn-ea"/>
                <a:cs typeface="Segoe UI" panose="020B0502040204020203" pitchFamily="34" charset="0"/>
              </a:defRPr>
            </a:lvl1pPr>
            <a:lvl2pPr marL="4572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00" kern="1200" spc="0" baseline="0">
                <a:solidFill>
                  <a:schemeClr val="tx1"/>
                </a:soli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00" kern="1200" spc="0" baseline="0">
                <a:solidFill>
                  <a:schemeClr val="tx1"/>
                </a:soli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solidFill>
                  <a:schemeClr val="tx1"/>
                </a:soli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solidFill>
                  <a:schemeClr val="tx1"/>
                </a:soli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ctr" defTabSz="932472" fontAlgn="base">
              <a:spcBef>
                <a:spcPct val="0"/>
              </a:spcBef>
              <a:spcAft>
                <a:spcPts val="600"/>
              </a:spcAft>
              <a:buNone/>
              <a:defRPr/>
            </a:pPr>
            <a:r>
              <a:rPr lang="en-US" sz="1200" b="1" dirty="0">
                <a:latin typeface="Arial" panose="020B0604020202020204" pitchFamily="34" charset="0"/>
                <a:ea typeface="Segoe UI" panose="020B0502040204020203" pitchFamily="34" charset="0"/>
                <a:cs typeface="Arial" panose="020B0604020202020204" pitchFamily="34" charset="0"/>
              </a:rPr>
              <a:t>Accelerate, Modernize, Simplify</a:t>
            </a:r>
          </a:p>
          <a:p>
            <a:pPr marL="0" marR="0" lvl="0" indent="0" algn="ctr" defTabSz="932472" rtl="0" eaLnBrk="1" fontAlgn="base" latinLnBrk="0" hangingPunct="1">
              <a:lnSpc>
                <a:spcPct val="100000"/>
              </a:lnSpc>
              <a:spcBef>
                <a:spcPct val="0"/>
              </a:spcBef>
              <a:spcAft>
                <a:spcPts val="600"/>
              </a:spcAft>
              <a:buClrTx/>
              <a:buSzPct val="90000"/>
              <a:buFont typeface="Wingdings" panose="05000000000000000000" pitchFamily="2" charset="2"/>
              <a:buNone/>
              <a:tabLst/>
              <a:defRPr/>
            </a:pPr>
            <a:endParaRPr kumimoji="0" lang="en-US" sz="1200" b="1" i="0" u="none" strike="noStrike" kern="1200" cap="none" spc="0" normalizeH="0" baseline="0" noProof="0" dirty="0">
              <a:ln>
                <a:noFill/>
              </a:ln>
              <a:solidFill>
                <a:schemeClr val="accent2"/>
              </a:solidFill>
              <a:effectLst/>
              <a:uLnTx/>
              <a:uFillTx/>
              <a:latin typeface="Segoe UI" panose="020B0502040204020203" pitchFamily="34" charset="0"/>
              <a:ea typeface="Segoe UI" panose="020B0502040204020203" pitchFamily="34" charset="0"/>
            </a:endParaRPr>
          </a:p>
        </p:txBody>
      </p:sp>
      <p:grpSp>
        <p:nvGrpSpPr>
          <p:cNvPr id="25" name="Group 24">
            <a:extLst>
              <a:ext uri="{FF2B5EF4-FFF2-40B4-BE49-F238E27FC236}">
                <a16:creationId xmlns:a16="http://schemas.microsoft.com/office/drawing/2014/main" id="{DEF1191C-9920-D15A-5591-7CA92E911363}"/>
              </a:ext>
              <a:ext uri="{C183D7F6-B498-43B3-948B-1728B52AA6E4}">
                <adec:decorative xmlns:adec="http://schemas.microsoft.com/office/drawing/2017/decorative" val="1"/>
              </a:ext>
            </a:extLst>
          </p:cNvPr>
          <p:cNvGrpSpPr/>
          <p:nvPr/>
        </p:nvGrpSpPr>
        <p:grpSpPr>
          <a:xfrm>
            <a:off x="1442136" y="20301443"/>
            <a:ext cx="7607495" cy="0"/>
            <a:chOff x="1442136" y="16285842"/>
            <a:chExt cx="7607495" cy="0"/>
          </a:xfrm>
        </p:grpSpPr>
        <p:cxnSp>
          <p:nvCxnSpPr>
            <p:cNvPr id="26" name="Straight Connector 25">
              <a:extLst>
                <a:ext uri="{FF2B5EF4-FFF2-40B4-BE49-F238E27FC236}">
                  <a16:creationId xmlns:a16="http://schemas.microsoft.com/office/drawing/2014/main" id="{E53521A9-3997-3472-4541-D4FC37745812}"/>
                </a:ext>
                <a:ext uri="{C183D7F6-B498-43B3-948B-1728B52AA6E4}">
                  <adec:decorative xmlns:adec="http://schemas.microsoft.com/office/drawing/2017/decorative" val="1"/>
                </a:ext>
              </a:extLst>
            </p:cNvPr>
            <p:cNvCxnSpPr>
              <a:cxnSpLocks/>
            </p:cNvCxnSpPr>
            <p:nvPr/>
          </p:nvCxnSpPr>
          <p:spPr>
            <a:xfrm>
              <a:off x="1442136" y="16285842"/>
              <a:ext cx="2468880" cy="0"/>
            </a:xfrm>
            <a:prstGeom prst="line">
              <a:avLst/>
            </a:prstGeom>
            <a:ln w="15875">
              <a:solidFill>
                <a:srgbClr val="000000"/>
              </a:solidFill>
              <a:miter lim="800000"/>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1B6589C3-FB56-2D84-350E-A3CA0F37DDDD}"/>
                </a:ext>
                <a:ext uri="{C183D7F6-B498-43B3-948B-1728B52AA6E4}">
                  <adec:decorative xmlns:adec="http://schemas.microsoft.com/office/drawing/2017/decorative" val="1"/>
                </a:ext>
              </a:extLst>
            </p:cNvPr>
            <p:cNvCxnSpPr>
              <a:cxnSpLocks/>
            </p:cNvCxnSpPr>
            <p:nvPr/>
          </p:nvCxnSpPr>
          <p:spPr>
            <a:xfrm>
              <a:off x="6580751" y="16285842"/>
              <a:ext cx="2468880" cy="0"/>
            </a:xfrm>
            <a:prstGeom prst="line">
              <a:avLst/>
            </a:prstGeom>
            <a:ln w="15875">
              <a:solidFill>
                <a:srgbClr val="000000"/>
              </a:solidFill>
              <a:miter lim="800000"/>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204" name="TextBox 203">
            <a:extLst>
              <a:ext uri="{FF2B5EF4-FFF2-40B4-BE49-F238E27FC236}">
                <a16:creationId xmlns:a16="http://schemas.microsoft.com/office/drawing/2014/main" id="{5FE680BC-92D5-5A0C-C14F-3F0C8FA26E2F}"/>
              </a:ext>
            </a:extLst>
          </p:cNvPr>
          <p:cNvSpPr txBox="1"/>
          <p:nvPr/>
        </p:nvSpPr>
        <p:spPr>
          <a:xfrm>
            <a:off x="607326" y="20901501"/>
            <a:ext cx="9298673" cy="451378"/>
          </a:xfrm>
          <a:prstGeom prst="rect">
            <a:avLst/>
          </a:prstGeom>
          <a:noFill/>
        </p:spPr>
        <p:txBody>
          <a:bodyPr wrap="square" lIns="0" tIns="0" rIns="0" bIns="0" rtlCol="0" anchor="t">
            <a:noAutofit/>
          </a:bodyPr>
          <a:lstStyle>
            <a:defPPr>
              <a:defRPr kern="0"/>
            </a:defPPr>
          </a:lstStyle>
          <a:p>
            <a:pPr>
              <a:lnSpc>
                <a:spcPct val="110000"/>
              </a:lnSpc>
              <a:spcAft>
                <a:spcPts val="1200"/>
              </a:spcAft>
            </a:pPr>
            <a:r>
              <a:rPr lang="en-US" sz="2200" dirty="0">
                <a:solidFill>
                  <a:srgbClr val="0177CE"/>
                </a:solidFill>
                <a:latin typeface="Arial" panose="020B0604020202020204" pitchFamily="34" charset="0"/>
                <a:cs typeface="Arial" panose="020B0604020202020204" pitchFamily="34" charset="0"/>
              </a:rPr>
              <a:t>Migrate your VMware to Azure and enable:</a:t>
            </a:r>
          </a:p>
        </p:txBody>
      </p:sp>
      <p:sp>
        <p:nvSpPr>
          <p:cNvPr id="207" name="TextBox 206">
            <a:extLst>
              <a:ext uri="{FF2B5EF4-FFF2-40B4-BE49-F238E27FC236}">
                <a16:creationId xmlns:a16="http://schemas.microsoft.com/office/drawing/2014/main" id="{0EC73943-7E24-11DB-5446-5810991F9FF2}"/>
              </a:ext>
            </a:extLst>
          </p:cNvPr>
          <p:cNvSpPr txBox="1"/>
          <p:nvPr/>
        </p:nvSpPr>
        <p:spPr>
          <a:xfrm>
            <a:off x="1789446" y="21740637"/>
            <a:ext cx="2827501" cy="584775"/>
          </a:xfrm>
          <a:prstGeom prst="rect">
            <a:avLst/>
          </a:prstGeom>
          <a:noFill/>
        </p:spPr>
        <p:txBody>
          <a:bodyPr wrap="square">
            <a:spAutoFit/>
          </a:bodyPr>
          <a:lstStyle/>
          <a:p>
            <a:pPr marL="0" marR="0" lvl="0" indent="0" algn="l" defTabSz="896192" rtl="0" eaLnBrk="1" fontAlgn="auto" latinLnBrk="0" hangingPunct="1">
              <a:lnSpc>
                <a:spcPct val="100000"/>
              </a:lnSpc>
              <a:spcBef>
                <a:spcPts val="0"/>
              </a:spcBef>
              <a:spcAft>
                <a:spcPts val="576"/>
              </a:spcAft>
              <a:buClrTx/>
              <a:buSzTx/>
              <a:buFontTx/>
              <a:buNone/>
              <a:tabLst/>
              <a:defRPr/>
            </a:pPr>
            <a:r>
              <a:rPr kumimoji="0" lang="en-US" sz="1600" b="1" i="0" u="none" strike="noStrike" kern="0" cap="none" spc="0" normalizeH="0" baseline="0" noProof="0" dirty="0">
                <a:ln w="3175">
                  <a:noFill/>
                </a:ln>
                <a:solidFill>
                  <a:srgbClr val="0177CE"/>
                </a:solidFill>
                <a:effectLst/>
                <a:uLnTx/>
                <a:uFillTx/>
                <a:latin typeface="Arial" panose="020B0604020202020204" pitchFamily="34" charset="0"/>
                <a:ea typeface="+mn-ea"/>
                <a:cs typeface="Arial" panose="020B0604020202020204" pitchFamily="34" charset="0"/>
              </a:rPr>
              <a:t>Speed and simplification </a:t>
            </a:r>
            <a:br>
              <a:rPr kumimoji="0" lang="en-US" sz="1600" b="1" i="0" u="none" strike="noStrike" kern="0" cap="none" spc="0" normalizeH="0" baseline="0" noProof="0" dirty="0">
                <a:ln w="3175">
                  <a:noFill/>
                </a:ln>
                <a:solidFill>
                  <a:srgbClr val="0177CE"/>
                </a:solidFill>
                <a:effectLst/>
                <a:uLnTx/>
                <a:uFillTx/>
                <a:latin typeface="Arial" panose="020B0604020202020204" pitchFamily="34" charset="0"/>
                <a:ea typeface="+mn-ea"/>
                <a:cs typeface="Arial" panose="020B0604020202020204" pitchFamily="34" charset="0"/>
              </a:rPr>
            </a:br>
            <a:r>
              <a:rPr kumimoji="0" lang="en-US" sz="1600" b="1" i="0" u="none" strike="noStrike" kern="0" cap="none" spc="0" normalizeH="0" baseline="0" noProof="0" dirty="0">
                <a:ln w="3175">
                  <a:noFill/>
                </a:ln>
                <a:solidFill>
                  <a:srgbClr val="0177CE"/>
                </a:solidFill>
                <a:effectLst/>
                <a:uLnTx/>
                <a:uFillTx/>
                <a:latin typeface="Arial" panose="020B0604020202020204" pitchFamily="34" charset="0"/>
                <a:ea typeface="+mn-ea"/>
                <a:cs typeface="Arial" panose="020B0604020202020204" pitchFamily="34" charset="0"/>
              </a:rPr>
              <a:t>of migration/hybrid cloud</a:t>
            </a:r>
            <a:endParaRPr kumimoji="0" lang="en-US" sz="1600" b="1" i="0" u="none" strike="noStrike" kern="1200" cap="none" spc="0" normalizeH="0" baseline="0" noProof="0" dirty="0">
              <a:ln>
                <a:noFill/>
              </a:ln>
              <a:solidFill>
                <a:srgbClr val="0177CE"/>
              </a:solidFill>
              <a:effectLst/>
              <a:uLnTx/>
              <a:uFillTx/>
              <a:latin typeface="Arial" panose="020B0604020202020204" pitchFamily="34" charset="0"/>
              <a:ea typeface="+mn-ea"/>
              <a:cs typeface="Arial" panose="020B0604020202020204" pitchFamily="34" charset="0"/>
            </a:endParaRPr>
          </a:p>
        </p:txBody>
      </p:sp>
      <p:sp>
        <p:nvSpPr>
          <p:cNvPr id="210" name="TextBox 209">
            <a:extLst>
              <a:ext uri="{FF2B5EF4-FFF2-40B4-BE49-F238E27FC236}">
                <a16:creationId xmlns:a16="http://schemas.microsoft.com/office/drawing/2014/main" id="{03357522-8F8C-544D-3C07-8274FF580C9E}"/>
              </a:ext>
            </a:extLst>
          </p:cNvPr>
          <p:cNvSpPr txBox="1"/>
          <p:nvPr/>
        </p:nvSpPr>
        <p:spPr>
          <a:xfrm>
            <a:off x="1844626" y="22317599"/>
            <a:ext cx="1180063" cy="532829"/>
          </a:xfrm>
          <a:prstGeom prst="rect">
            <a:avLst/>
          </a:prstGeom>
          <a:noFill/>
        </p:spPr>
        <p:txBody>
          <a:bodyPr wrap="square" lIns="0" tIns="0" rIns="0" bIns="0" rtlCol="0">
            <a:noAutofit/>
          </a:bodyPr>
          <a:lstStyle>
            <a:defPPr>
              <a:defRPr kern="0"/>
            </a:defPPr>
          </a:lstStyle>
          <a:p>
            <a:pPr>
              <a:lnSpc>
                <a:spcPct val="120000"/>
              </a:lnSpc>
            </a:pPr>
            <a:r>
              <a:rPr lang="en-US" sz="3600" dirty="0">
                <a:solidFill>
                  <a:srgbClr val="0177CE"/>
                </a:solidFill>
                <a:latin typeface="Arial" panose="020B0604020202020204" pitchFamily="34" charset="0"/>
                <a:cs typeface="Arial" panose="020B0604020202020204" pitchFamily="34" charset="0"/>
              </a:rPr>
              <a:t>87%</a:t>
            </a:r>
          </a:p>
        </p:txBody>
      </p:sp>
      <p:sp>
        <p:nvSpPr>
          <p:cNvPr id="209" name="TextBox 208">
            <a:extLst>
              <a:ext uri="{FF2B5EF4-FFF2-40B4-BE49-F238E27FC236}">
                <a16:creationId xmlns:a16="http://schemas.microsoft.com/office/drawing/2014/main" id="{0EC73943-7E24-11DB-5446-5810991F9FF2}"/>
              </a:ext>
            </a:extLst>
          </p:cNvPr>
          <p:cNvSpPr txBox="1"/>
          <p:nvPr/>
        </p:nvSpPr>
        <p:spPr>
          <a:xfrm>
            <a:off x="2885325" y="22431130"/>
            <a:ext cx="1905257" cy="461665"/>
          </a:xfrm>
          <a:prstGeom prst="rect">
            <a:avLst/>
          </a:prstGeom>
          <a:noFill/>
        </p:spPr>
        <p:txBody>
          <a:bodyPr wrap="square">
            <a:spAutoFit/>
          </a:bodyPr>
          <a:lstStyle/>
          <a:p>
            <a:pPr marL="0" marR="0" lvl="0" indent="0" algn="l" defTabSz="896192" rtl="0" eaLnBrk="1" fontAlgn="auto" latinLnBrk="0" hangingPunct="1">
              <a:lnSpc>
                <a:spcPct val="100000"/>
              </a:lnSpc>
              <a:spcBef>
                <a:spcPts val="0"/>
              </a:spcBef>
              <a:spcAft>
                <a:spcPts val="576"/>
              </a:spcAft>
              <a:buClrTx/>
              <a:buSzTx/>
              <a:buFontTx/>
              <a:buNone/>
              <a:tabLst/>
              <a:defRPr/>
            </a:pPr>
            <a:r>
              <a:rPr kumimoji="0" lang="en-US" sz="1200" b="0" i="0" u="none" strike="noStrike" kern="0" cap="none" spc="0" normalizeH="0" baseline="0" noProof="0">
                <a:ln w="3175">
                  <a:noFill/>
                </a:ln>
                <a:solidFill>
                  <a:schemeClr val="tx1"/>
                </a:solidFill>
                <a:effectLst/>
                <a:uLnTx/>
                <a:uFillTx/>
                <a:latin typeface="Arial" panose="020B0604020202020204" pitchFamily="34" charset="0"/>
                <a:ea typeface="+mn-ea"/>
                <a:cs typeface="Arial" panose="020B0604020202020204" pitchFamily="34" charset="0"/>
              </a:rPr>
              <a:t>faster deployment, new</a:t>
            </a:r>
            <a:r>
              <a:rPr kumimoji="0" lang="en-US" sz="1200" b="0" i="0" u="none" strike="noStrike" kern="0" cap="none" spc="0" normalizeH="0" noProof="0">
                <a:ln w="3175">
                  <a:noFill/>
                </a:ln>
                <a:solidFill>
                  <a:schemeClr val="tx1"/>
                </a:solidFill>
                <a:effectLst/>
                <a:uLnTx/>
                <a:uFillTx/>
                <a:latin typeface="Arial" panose="020B0604020202020204" pitchFamily="34" charset="0"/>
                <a:ea typeface="+mn-ea"/>
                <a:cs typeface="Arial" panose="020B0604020202020204" pitchFamily="34" charset="0"/>
              </a:rPr>
              <a:t> </a:t>
            </a:r>
            <a:r>
              <a:rPr kumimoji="0" lang="en-US" sz="1200" b="0" i="0" u="none" strike="noStrike" kern="0" cap="none" spc="0" normalizeH="0" baseline="0" noProof="0">
                <a:ln w="3175">
                  <a:noFill/>
                </a:ln>
                <a:solidFill>
                  <a:schemeClr val="tx1"/>
                </a:solidFill>
                <a:effectLst/>
                <a:uLnTx/>
                <a:uFillTx/>
                <a:latin typeface="Arial" panose="020B0604020202020204" pitchFamily="34" charset="0"/>
                <a:ea typeface="+mn-ea"/>
                <a:cs typeface="Arial" panose="020B0604020202020204" pitchFamily="34" charset="0"/>
              </a:rPr>
              <a:t>compute/storage</a:t>
            </a:r>
            <a:r>
              <a:rPr kumimoji="0" lang="en-US" sz="1200" b="0" i="0" u="none" strike="noStrike" kern="0" cap="none" spc="0" normalizeH="0" baseline="30000" noProof="0">
                <a:ln w="3175">
                  <a:noFill/>
                </a:ln>
                <a:solidFill>
                  <a:schemeClr val="tx1"/>
                </a:solidFill>
                <a:effectLst/>
                <a:uLnTx/>
                <a:uFillTx/>
                <a:latin typeface="Arial" panose="020B0604020202020204" pitchFamily="34" charset="0"/>
                <a:ea typeface="+mn-ea"/>
                <a:cs typeface="Arial" panose="020B0604020202020204" pitchFamily="34" charset="0"/>
              </a:rPr>
              <a:t>2</a:t>
            </a:r>
            <a:endParaRPr kumimoji="0" lang="en-US" sz="1200" b="0" i="0" u="none" strike="noStrike" kern="1200" cap="none" spc="0" normalizeH="0" baseline="30000" noProof="0">
              <a:ln>
                <a:noFill/>
              </a:ln>
              <a:solidFill>
                <a:schemeClr val="tx1"/>
              </a:solidFill>
              <a:effectLst/>
              <a:uLnTx/>
              <a:uFillTx/>
              <a:latin typeface="Arial" panose="020B0604020202020204" pitchFamily="34" charset="0"/>
              <a:ea typeface="+mn-ea"/>
              <a:cs typeface="Arial" panose="020B0604020202020204" pitchFamily="34" charset="0"/>
            </a:endParaRPr>
          </a:p>
        </p:txBody>
      </p:sp>
      <p:sp>
        <p:nvSpPr>
          <p:cNvPr id="215" name="TextBox 214">
            <a:extLst>
              <a:ext uri="{FF2B5EF4-FFF2-40B4-BE49-F238E27FC236}">
                <a16:creationId xmlns:a16="http://schemas.microsoft.com/office/drawing/2014/main" id="{0EC73943-7E24-11DB-5446-5810991F9FF2}"/>
              </a:ext>
            </a:extLst>
          </p:cNvPr>
          <p:cNvSpPr txBox="1"/>
          <p:nvPr/>
        </p:nvSpPr>
        <p:spPr>
          <a:xfrm>
            <a:off x="6859257" y="21737749"/>
            <a:ext cx="2827501" cy="584775"/>
          </a:xfrm>
          <a:prstGeom prst="rect">
            <a:avLst/>
          </a:prstGeom>
          <a:noFill/>
        </p:spPr>
        <p:txBody>
          <a:bodyPr wrap="square">
            <a:spAutoFit/>
          </a:bodyPr>
          <a:lstStyle/>
          <a:p>
            <a:pPr marL="0" marR="0" lvl="0" indent="0" algn="l" defTabSz="896192" rtl="0" eaLnBrk="1" fontAlgn="auto" latinLnBrk="0" hangingPunct="1">
              <a:lnSpc>
                <a:spcPct val="100000"/>
              </a:lnSpc>
              <a:spcBef>
                <a:spcPts val="0"/>
              </a:spcBef>
              <a:spcAft>
                <a:spcPts val="576"/>
              </a:spcAft>
              <a:buClrTx/>
              <a:buSzTx/>
              <a:buFontTx/>
              <a:buNone/>
              <a:tabLst/>
              <a:defRPr/>
            </a:pPr>
            <a:r>
              <a:rPr lang="en-US" sz="1600" b="1" dirty="0">
                <a:ln w="3175">
                  <a:noFill/>
                </a:ln>
                <a:solidFill>
                  <a:srgbClr val="0177CE"/>
                </a:solidFill>
                <a:latin typeface="Arial" panose="020B0604020202020204" pitchFamily="34" charset="0"/>
                <a:cs typeface="Arial" panose="020B0604020202020204" pitchFamily="34" charset="0"/>
              </a:rPr>
              <a:t>Application modernization, development, and testing</a:t>
            </a:r>
            <a:endParaRPr lang="en-US" sz="1600" b="1" kern="1200" dirty="0">
              <a:solidFill>
                <a:srgbClr val="0177CE"/>
              </a:solidFill>
              <a:latin typeface="Arial" panose="020B0604020202020204" pitchFamily="34" charset="0"/>
              <a:cs typeface="Arial" panose="020B0604020202020204" pitchFamily="34" charset="0"/>
            </a:endParaRPr>
          </a:p>
        </p:txBody>
      </p:sp>
      <p:sp>
        <p:nvSpPr>
          <p:cNvPr id="218" name="TextBox 217">
            <a:extLst>
              <a:ext uri="{FF2B5EF4-FFF2-40B4-BE49-F238E27FC236}">
                <a16:creationId xmlns:a16="http://schemas.microsoft.com/office/drawing/2014/main" id="{03357522-8F8C-544D-3C07-8274FF580C9E}"/>
              </a:ext>
            </a:extLst>
          </p:cNvPr>
          <p:cNvSpPr txBox="1"/>
          <p:nvPr/>
        </p:nvSpPr>
        <p:spPr>
          <a:xfrm>
            <a:off x="6914437" y="22314711"/>
            <a:ext cx="1063260" cy="532829"/>
          </a:xfrm>
          <a:prstGeom prst="rect">
            <a:avLst/>
          </a:prstGeom>
          <a:noFill/>
        </p:spPr>
        <p:txBody>
          <a:bodyPr wrap="square" lIns="0" tIns="0" rIns="0" bIns="0" rtlCol="0">
            <a:noAutofit/>
          </a:bodyPr>
          <a:lstStyle>
            <a:defPPr>
              <a:defRPr kern="0"/>
            </a:defPPr>
          </a:lstStyle>
          <a:p>
            <a:pPr>
              <a:lnSpc>
                <a:spcPct val="120000"/>
              </a:lnSpc>
            </a:pPr>
            <a:r>
              <a:rPr lang="en-US" sz="3600" dirty="0">
                <a:solidFill>
                  <a:srgbClr val="0177CE"/>
                </a:solidFill>
                <a:latin typeface="Arial" panose="020B0604020202020204" pitchFamily="34" charset="0"/>
                <a:cs typeface="Arial" panose="020B0604020202020204" pitchFamily="34" charset="0"/>
              </a:rPr>
              <a:t>46%</a:t>
            </a:r>
          </a:p>
        </p:txBody>
      </p:sp>
      <p:sp>
        <p:nvSpPr>
          <p:cNvPr id="217" name="TextBox 216">
            <a:extLst>
              <a:ext uri="{FF2B5EF4-FFF2-40B4-BE49-F238E27FC236}">
                <a16:creationId xmlns:a16="http://schemas.microsoft.com/office/drawing/2014/main" id="{0EC73943-7E24-11DB-5446-5810991F9FF2}"/>
              </a:ext>
            </a:extLst>
          </p:cNvPr>
          <p:cNvSpPr txBox="1"/>
          <p:nvPr/>
        </p:nvSpPr>
        <p:spPr>
          <a:xfrm>
            <a:off x="7984640" y="22415273"/>
            <a:ext cx="1600469" cy="461665"/>
          </a:xfrm>
          <a:prstGeom prst="rect">
            <a:avLst/>
          </a:prstGeom>
          <a:noFill/>
        </p:spPr>
        <p:txBody>
          <a:bodyPr wrap="square">
            <a:spAutoFit/>
          </a:bodyPr>
          <a:lstStyle/>
          <a:p>
            <a:pPr marL="0" marR="0" lvl="0" indent="0" algn="l" defTabSz="896192" rtl="0" eaLnBrk="1" fontAlgn="auto" latinLnBrk="0" hangingPunct="1">
              <a:lnSpc>
                <a:spcPct val="100000"/>
              </a:lnSpc>
              <a:spcBef>
                <a:spcPts val="0"/>
              </a:spcBef>
              <a:spcAft>
                <a:spcPts val="576"/>
              </a:spcAft>
              <a:buClrTx/>
              <a:buSzTx/>
              <a:buFontTx/>
              <a:buNone/>
              <a:tabLst/>
              <a:defRPr/>
            </a:pPr>
            <a:r>
              <a:rPr lang="en-US" sz="1200">
                <a:ln w="3175">
                  <a:noFill/>
                </a:ln>
                <a:solidFill>
                  <a:schemeClr val="tx1"/>
                </a:solidFill>
                <a:latin typeface="Arial" panose="020B0604020202020204" pitchFamily="34" charset="0"/>
                <a:cs typeface="Arial" panose="020B0604020202020204" pitchFamily="34" charset="0"/>
              </a:rPr>
              <a:t>faster delivery of new applications</a:t>
            </a:r>
            <a:r>
              <a:rPr kumimoji="0" lang="en-US" sz="1200" b="0" i="0" u="none" strike="noStrike" kern="0" cap="none" spc="0" normalizeH="0" baseline="30000" noProof="0">
                <a:ln w="3175">
                  <a:noFill/>
                </a:ln>
                <a:solidFill>
                  <a:schemeClr val="tx1"/>
                </a:solidFill>
                <a:effectLst/>
                <a:uLnTx/>
                <a:uFillTx/>
                <a:latin typeface="Arial" panose="020B0604020202020204" pitchFamily="34" charset="0"/>
                <a:ea typeface="+mn-ea"/>
                <a:cs typeface="Arial" panose="020B0604020202020204" pitchFamily="34" charset="0"/>
              </a:rPr>
              <a:t>2</a:t>
            </a:r>
            <a:endParaRPr lang="en-US" sz="1200" kern="1200">
              <a:solidFill>
                <a:schemeClr val="tx1"/>
              </a:solidFill>
              <a:latin typeface="Arial" panose="020B0604020202020204" pitchFamily="34" charset="0"/>
              <a:cs typeface="Arial" panose="020B0604020202020204" pitchFamily="34" charset="0"/>
            </a:endParaRPr>
          </a:p>
        </p:txBody>
      </p:sp>
      <p:grpSp>
        <p:nvGrpSpPr>
          <p:cNvPr id="47" name="Group 46">
            <a:extLst>
              <a:ext uri="{FF2B5EF4-FFF2-40B4-BE49-F238E27FC236}">
                <a16:creationId xmlns:a16="http://schemas.microsoft.com/office/drawing/2014/main" id="{A75E0288-3E4D-BD9B-0796-C6BE0756F0B6}"/>
              </a:ext>
              <a:ext uri="{C183D7F6-B498-43B3-948B-1728B52AA6E4}">
                <adec:decorative xmlns:adec="http://schemas.microsoft.com/office/drawing/2017/decorative" val="1"/>
              </a:ext>
            </a:extLst>
          </p:cNvPr>
          <p:cNvGrpSpPr/>
          <p:nvPr/>
        </p:nvGrpSpPr>
        <p:grpSpPr>
          <a:xfrm>
            <a:off x="560437" y="23168937"/>
            <a:ext cx="9291775" cy="0"/>
            <a:chOff x="614225" y="23618434"/>
            <a:chExt cx="8927492" cy="0"/>
          </a:xfrm>
        </p:grpSpPr>
        <p:cxnSp>
          <p:nvCxnSpPr>
            <p:cNvPr id="45" name="Straight Connector 44">
              <a:extLst>
                <a:ext uri="{FF2B5EF4-FFF2-40B4-BE49-F238E27FC236}">
                  <a16:creationId xmlns:a16="http://schemas.microsoft.com/office/drawing/2014/main" id="{76C9E549-F158-DEA5-6A65-A0031A45339C}"/>
                </a:ext>
              </a:extLst>
            </p:cNvPr>
            <p:cNvCxnSpPr>
              <a:cxnSpLocks/>
            </p:cNvCxnSpPr>
            <p:nvPr/>
          </p:nvCxnSpPr>
          <p:spPr>
            <a:xfrm>
              <a:off x="614225" y="23618434"/>
              <a:ext cx="4108335" cy="0"/>
            </a:xfrm>
            <a:prstGeom prst="line">
              <a:avLst/>
            </a:prstGeom>
            <a:ln w="19050">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51608667-166A-9B49-3288-9F2ED12F1C59}"/>
                </a:ext>
              </a:extLst>
            </p:cNvPr>
            <p:cNvCxnSpPr>
              <a:cxnSpLocks/>
            </p:cNvCxnSpPr>
            <p:nvPr/>
          </p:nvCxnSpPr>
          <p:spPr>
            <a:xfrm>
              <a:off x="5433382" y="23618434"/>
              <a:ext cx="4108335" cy="0"/>
            </a:xfrm>
            <a:prstGeom prst="line">
              <a:avLst/>
            </a:prstGeom>
            <a:ln w="19050">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grpSp>
      <p:sp>
        <p:nvSpPr>
          <p:cNvPr id="223" name="TextBox 222">
            <a:extLst>
              <a:ext uri="{FF2B5EF4-FFF2-40B4-BE49-F238E27FC236}">
                <a16:creationId xmlns:a16="http://schemas.microsoft.com/office/drawing/2014/main" id="{0EC73943-7E24-11DB-5446-5810991F9FF2}"/>
              </a:ext>
            </a:extLst>
          </p:cNvPr>
          <p:cNvSpPr txBox="1"/>
          <p:nvPr/>
        </p:nvSpPr>
        <p:spPr>
          <a:xfrm>
            <a:off x="1798570" y="23537952"/>
            <a:ext cx="2827501" cy="584775"/>
          </a:xfrm>
          <a:prstGeom prst="rect">
            <a:avLst/>
          </a:prstGeom>
          <a:noFill/>
        </p:spPr>
        <p:txBody>
          <a:bodyPr wrap="square">
            <a:spAutoFit/>
          </a:bodyPr>
          <a:lstStyle/>
          <a:p>
            <a:pPr marL="0" marR="0" lvl="0" indent="0" algn="l" defTabSz="896192" rtl="0" eaLnBrk="1" fontAlgn="auto" latinLnBrk="0" hangingPunct="1">
              <a:lnSpc>
                <a:spcPct val="100000"/>
              </a:lnSpc>
              <a:spcBef>
                <a:spcPts val="0"/>
              </a:spcBef>
              <a:spcAft>
                <a:spcPts val="576"/>
              </a:spcAft>
              <a:buClrTx/>
              <a:buSzTx/>
              <a:buFontTx/>
              <a:buNone/>
              <a:tabLst/>
              <a:defRPr/>
            </a:pPr>
            <a:r>
              <a:rPr lang="en-US" sz="1600" b="1" dirty="0">
                <a:ln w="3175">
                  <a:noFill/>
                </a:ln>
                <a:solidFill>
                  <a:schemeClr val="accent1"/>
                </a:solidFill>
                <a:latin typeface="Arial" panose="020B0604020202020204" pitchFamily="34" charset="0"/>
                <a:cs typeface="Arial" panose="020B0604020202020204" pitchFamily="34" charset="0"/>
              </a:rPr>
              <a:t>Datacenter expansion, reduction, or retirement</a:t>
            </a:r>
            <a:endParaRPr lang="en-US" sz="1600" b="1" kern="1200" dirty="0">
              <a:solidFill>
                <a:schemeClr val="accent1"/>
              </a:solidFill>
              <a:latin typeface="Arial" panose="020B0604020202020204" pitchFamily="34" charset="0"/>
              <a:cs typeface="Arial" panose="020B0604020202020204" pitchFamily="34" charset="0"/>
            </a:endParaRPr>
          </a:p>
        </p:txBody>
      </p:sp>
      <p:sp>
        <p:nvSpPr>
          <p:cNvPr id="226" name="TextBox 225">
            <a:extLst>
              <a:ext uri="{FF2B5EF4-FFF2-40B4-BE49-F238E27FC236}">
                <a16:creationId xmlns:a16="http://schemas.microsoft.com/office/drawing/2014/main" id="{03357522-8F8C-544D-3C07-8274FF580C9E}"/>
              </a:ext>
            </a:extLst>
          </p:cNvPr>
          <p:cNvSpPr txBox="1"/>
          <p:nvPr/>
        </p:nvSpPr>
        <p:spPr>
          <a:xfrm>
            <a:off x="1853750" y="24114914"/>
            <a:ext cx="1170939" cy="532829"/>
          </a:xfrm>
          <a:prstGeom prst="rect">
            <a:avLst/>
          </a:prstGeom>
          <a:noFill/>
        </p:spPr>
        <p:txBody>
          <a:bodyPr wrap="square" lIns="0" tIns="0" rIns="0" bIns="0" rtlCol="0">
            <a:noAutofit/>
          </a:bodyPr>
          <a:lstStyle>
            <a:defPPr>
              <a:defRPr kern="0"/>
            </a:defPPr>
          </a:lstStyle>
          <a:p>
            <a:pPr>
              <a:lnSpc>
                <a:spcPct val="120000"/>
              </a:lnSpc>
            </a:pPr>
            <a:r>
              <a:rPr lang="en-US" sz="3600" dirty="0">
                <a:solidFill>
                  <a:srgbClr val="0177CE"/>
                </a:solidFill>
                <a:latin typeface="Arial" panose="020B0604020202020204" pitchFamily="34" charset="0"/>
                <a:cs typeface="Arial" panose="020B0604020202020204" pitchFamily="34" charset="0"/>
              </a:rPr>
              <a:t>16%</a:t>
            </a:r>
          </a:p>
        </p:txBody>
      </p:sp>
      <p:sp>
        <p:nvSpPr>
          <p:cNvPr id="225" name="TextBox 224">
            <a:extLst>
              <a:ext uri="{FF2B5EF4-FFF2-40B4-BE49-F238E27FC236}">
                <a16:creationId xmlns:a16="http://schemas.microsoft.com/office/drawing/2014/main" id="{0EC73943-7E24-11DB-5446-5810991F9FF2}"/>
              </a:ext>
            </a:extLst>
          </p:cNvPr>
          <p:cNvSpPr txBox="1"/>
          <p:nvPr/>
        </p:nvSpPr>
        <p:spPr>
          <a:xfrm>
            <a:off x="2925667" y="24215475"/>
            <a:ext cx="2034376" cy="461665"/>
          </a:xfrm>
          <a:prstGeom prst="rect">
            <a:avLst/>
          </a:prstGeom>
          <a:noFill/>
        </p:spPr>
        <p:txBody>
          <a:bodyPr wrap="square">
            <a:spAutoFit/>
          </a:bodyPr>
          <a:lstStyle/>
          <a:p>
            <a:pPr marL="0" marR="0" lvl="0" indent="0" algn="l" defTabSz="896192" rtl="0" eaLnBrk="1" fontAlgn="auto" latinLnBrk="0" hangingPunct="1">
              <a:lnSpc>
                <a:spcPct val="100000"/>
              </a:lnSpc>
              <a:spcBef>
                <a:spcPts val="0"/>
              </a:spcBef>
              <a:spcAft>
                <a:spcPts val="576"/>
              </a:spcAft>
              <a:buClrTx/>
              <a:buSzTx/>
              <a:buFontTx/>
              <a:buNone/>
              <a:tabLst/>
              <a:defRPr/>
            </a:pPr>
            <a:r>
              <a:rPr lang="en-US" sz="1200" dirty="0">
                <a:ln w="3175">
                  <a:noFill/>
                </a:ln>
                <a:solidFill>
                  <a:schemeClr val="tx1"/>
                </a:solidFill>
                <a:latin typeface="Arial" panose="020B0604020202020204" pitchFamily="34" charset="0"/>
                <a:cs typeface="Arial" panose="020B0604020202020204" pitchFamily="34" charset="0"/>
              </a:rPr>
              <a:t>lower infrastructure cost, avoiding 400+ servers</a:t>
            </a:r>
            <a:r>
              <a:rPr kumimoji="0" lang="en-US" sz="1200" b="0" i="0" u="none" strike="noStrike" kern="0" cap="none" spc="0" normalizeH="0" baseline="30000" noProof="0" dirty="0">
                <a:ln w="3175">
                  <a:noFill/>
                </a:ln>
                <a:solidFill>
                  <a:schemeClr val="tx1"/>
                </a:solidFill>
                <a:effectLst/>
                <a:uLnTx/>
                <a:uFillTx/>
                <a:latin typeface="Arial" panose="020B0604020202020204" pitchFamily="34" charset="0"/>
                <a:ea typeface="+mn-ea"/>
                <a:cs typeface="Arial" panose="020B0604020202020204" pitchFamily="34" charset="0"/>
              </a:rPr>
              <a:t>2</a:t>
            </a:r>
            <a:endParaRPr lang="en-US" sz="1200" kern="1200" dirty="0">
              <a:solidFill>
                <a:schemeClr val="tx1"/>
              </a:solidFill>
              <a:latin typeface="Arial" panose="020B0604020202020204" pitchFamily="34" charset="0"/>
              <a:cs typeface="Arial" panose="020B0604020202020204" pitchFamily="34" charset="0"/>
            </a:endParaRPr>
          </a:p>
        </p:txBody>
      </p:sp>
      <p:sp>
        <p:nvSpPr>
          <p:cNvPr id="231" name="TextBox 230">
            <a:extLst>
              <a:ext uri="{FF2B5EF4-FFF2-40B4-BE49-F238E27FC236}">
                <a16:creationId xmlns:a16="http://schemas.microsoft.com/office/drawing/2014/main" id="{0EC73943-7E24-11DB-5446-5810991F9FF2}"/>
              </a:ext>
            </a:extLst>
          </p:cNvPr>
          <p:cNvSpPr txBox="1"/>
          <p:nvPr/>
        </p:nvSpPr>
        <p:spPr>
          <a:xfrm>
            <a:off x="6859257" y="23537952"/>
            <a:ext cx="2827501" cy="584775"/>
          </a:xfrm>
          <a:prstGeom prst="rect">
            <a:avLst/>
          </a:prstGeom>
          <a:noFill/>
        </p:spPr>
        <p:txBody>
          <a:bodyPr wrap="square">
            <a:spAutoFit/>
          </a:bodyPr>
          <a:lstStyle/>
          <a:p>
            <a:pPr marL="0" marR="0" lvl="0" indent="0" algn="l" defTabSz="896192" rtl="0" eaLnBrk="1" fontAlgn="auto" latinLnBrk="0" hangingPunct="1">
              <a:lnSpc>
                <a:spcPct val="100000"/>
              </a:lnSpc>
              <a:spcBef>
                <a:spcPts val="0"/>
              </a:spcBef>
              <a:spcAft>
                <a:spcPts val="576"/>
              </a:spcAft>
              <a:buClrTx/>
              <a:buSzTx/>
              <a:buFontTx/>
              <a:buNone/>
              <a:tabLst/>
              <a:defRPr/>
            </a:pPr>
            <a:r>
              <a:rPr lang="en-US" sz="1600" b="1">
                <a:ln w="3175">
                  <a:noFill/>
                </a:ln>
                <a:solidFill>
                  <a:schemeClr val="accent1"/>
                </a:solidFill>
                <a:latin typeface="Arial" panose="020B0604020202020204" pitchFamily="34" charset="0"/>
                <a:cs typeface="Arial" panose="020B0604020202020204" pitchFamily="34" charset="0"/>
              </a:rPr>
              <a:t>Disaster recovery and business continuity </a:t>
            </a:r>
            <a:endParaRPr lang="en-US" sz="1600" b="1" kern="1200">
              <a:solidFill>
                <a:schemeClr val="accent1"/>
              </a:solidFill>
              <a:latin typeface="Arial" panose="020B0604020202020204" pitchFamily="34" charset="0"/>
              <a:cs typeface="Arial" panose="020B0604020202020204" pitchFamily="34" charset="0"/>
            </a:endParaRPr>
          </a:p>
        </p:txBody>
      </p:sp>
      <p:sp>
        <p:nvSpPr>
          <p:cNvPr id="234" name="TextBox 233">
            <a:extLst>
              <a:ext uri="{FF2B5EF4-FFF2-40B4-BE49-F238E27FC236}">
                <a16:creationId xmlns:a16="http://schemas.microsoft.com/office/drawing/2014/main" id="{03357522-8F8C-544D-3C07-8274FF580C9E}"/>
              </a:ext>
            </a:extLst>
          </p:cNvPr>
          <p:cNvSpPr txBox="1"/>
          <p:nvPr/>
        </p:nvSpPr>
        <p:spPr>
          <a:xfrm>
            <a:off x="6924052" y="24114914"/>
            <a:ext cx="1060588" cy="532829"/>
          </a:xfrm>
          <a:prstGeom prst="rect">
            <a:avLst/>
          </a:prstGeom>
          <a:noFill/>
        </p:spPr>
        <p:txBody>
          <a:bodyPr wrap="square" lIns="0" tIns="0" rIns="0" bIns="0" rtlCol="0">
            <a:noAutofit/>
          </a:bodyPr>
          <a:lstStyle>
            <a:defPPr>
              <a:defRPr kern="0"/>
            </a:defPPr>
          </a:lstStyle>
          <a:p>
            <a:pPr>
              <a:lnSpc>
                <a:spcPct val="120000"/>
              </a:lnSpc>
            </a:pPr>
            <a:r>
              <a:rPr lang="en-US" sz="3600" dirty="0">
                <a:solidFill>
                  <a:srgbClr val="0177CE"/>
                </a:solidFill>
                <a:latin typeface="Arial" panose="020B0604020202020204" pitchFamily="34" charset="0"/>
                <a:cs typeface="Arial" panose="020B0604020202020204" pitchFamily="34" charset="0"/>
              </a:rPr>
              <a:t>86%</a:t>
            </a:r>
          </a:p>
        </p:txBody>
      </p:sp>
      <p:sp>
        <p:nvSpPr>
          <p:cNvPr id="233" name="TextBox 232">
            <a:extLst>
              <a:ext uri="{FF2B5EF4-FFF2-40B4-BE49-F238E27FC236}">
                <a16:creationId xmlns:a16="http://schemas.microsoft.com/office/drawing/2014/main" id="{0EC73943-7E24-11DB-5446-5810991F9FF2}"/>
              </a:ext>
            </a:extLst>
          </p:cNvPr>
          <p:cNvSpPr txBox="1"/>
          <p:nvPr/>
        </p:nvSpPr>
        <p:spPr>
          <a:xfrm>
            <a:off x="8024981" y="24215475"/>
            <a:ext cx="1646737" cy="461665"/>
          </a:xfrm>
          <a:prstGeom prst="rect">
            <a:avLst/>
          </a:prstGeom>
          <a:noFill/>
        </p:spPr>
        <p:txBody>
          <a:bodyPr wrap="square">
            <a:spAutoFit/>
          </a:bodyPr>
          <a:lstStyle/>
          <a:p>
            <a:pPr marL="0" marR="0" lvl="0" indent="0" algn="l" defTabSz="896192" rtl="0" eaLnBrk="1" fontAlgn="auto" latinLnBrk="0" hangingPunct="1">
              <a:lnSpc>
                <a:spcPct val="100000"/>
              </a:lnSpc>
              <a:spcBef>
                <a:spcPts val="0"/>
              </a:spcBef>
              <a:spcAft>
                <a:spcPts val="576"/>
              </a:spcAft>
              <a:buClrTx/>
              <a:buSzTx/>
              <a:buFontTx/>
              <a:buNone/>
              <a:tabLst/>
              <a:defRPr/>
            </a:pPr>
            <a:r>
              <a:rPr lang="en-US" sz="1200">
                <a:ln w="3175">
                  <a:noFill/>
                </a:ln>
                <a:solidFill>
                  <a:schemeClr val="tx1"/>
                </a:solidFill>
                <a:latin typeface="Arial" panose="020B0604020202020204" pitchFamily="34" charset="0"/>
                <a:cs typeface="Arial" panose="020B0604020202020204" pitchFamily="34" charset="0"/>
              </a:rPr>
              <a:t>less unplanned downtime</a:t>
            </a:r>
            <a:r>
              <a:rPr kumimoji="0" lang="en-US" sz="1200" b="0" i="0" u="none" strike="noStrike" kern="0" cap="none" spc="0" normalizeH="0" baseline="30000" noProof="0">
                <a:ln w="3175">
                  <a:noFill/>
                </a:ln>
                <a:solidFill>
                  <a:schemeClr val="tx1"/>
                </a:solidFill>
                <a:effectLst/>
                <a:uLnTx/>
                <a:uFillTx/>
                <a:latin typeface="Arial" panose="020B0604020202020204" pitchFamily="34" charset="0"/>
                <a:ea typeface="+mn-ea"/>
                <a:cs typeface="Arial" panose="020B0604020202020204" pitchFamily="34" charset="0"/>
              </a:rPr>
              <a:t>2</a:t>
            </a:r>
            <a:endParaRPr lang="en-US" sz="1200" kern="1200">
              <a:solidFill>
                <a:schemeClr val="tx1"/>
              </a:solidFill>
              <a:latin typeface="Arial" panose="020B0604020202020204" pitchFamily="34" charset="0"/>
              <a:cs typeface="Arial" panose="020B0604020202020204" pitchFamily="34" charset="0"/>
            </a:endParaRPr>
          </a:p>
        </p:txBody>
      </p:sp>
      <p:sp>
        <p:nvSpPr>
          <p:cNvPr id="48" name="TextBox 47">
            <a:extLst>
              <a:ext uri="{FF2B5EF4-FFF2-40B4-BE49-F238E27FC236}">
                <a16:creationId xmlns:a16="http://schemas.microsoft.com/office/drawing/2014/main" id="{41363FB0-C210-CC80-90E8-0DFF6B58B2E5}"/>
              </a:ext>
            </a:extLst>
          </p:cNvPr>
          <p:cNvSpPr txBox="1"/>
          <p:nvPr/>
        </p:nvSpPr>
        <p:spPr>
          <a:xfrm>
            <a:off x="607326" y="25335064"/>
            <a:ext cx="9298674" cy="216534"/>
          </a:xfrm>
          <a:prstGeom prst="rect">
            <a:avLst/>
          </a:prstGeom>
          <a:noFill/>
        </p:spPr>
        <p:txBody>
          <a:bodyPr wrap="square" lIns="0" tIns="0" rIns="0" bIns="0" rtlCol="0" anchor="ctr">
            <a:noAutofit/>
          </a:bodyPr>
          <a:lstStyle/>
          <a:p>
            <a:pPr algn="ctr">
              <a:lnSpc>
                <a:spcPct val="95000"/>
              </a:lnSpc>
              <a:spcAft>
                <a:spcPts val="300"/>
              </a:spcAft>
            </a:pPr>
            <a:r>
              <a:rPr lang="en-US" sz="900" dirty="0">
                <a:solidFill>
                  <a:schemeClr val="tx1"/>
                </a:solidFill>
                <a:latin typeface="Arial" panose="020B0604020202020204" pitchFamily="34" charset="0"/>
                <a:cs typeface="Arial" panose="020B0604020202020204" pitchFamily="34" charset="0"/>
              </a:rPr>
              <a:t>1. Smith, D. (2022). Approaches to Avoid Common Cloud Strategy Pitfalls. Published by Gartner</a:t>
            </a:r>
          </a:p>
          <a:p>
            <a:pPr algn="ctr">
              <a:lnSpc>
                <a:spcPct val="95000"/>
              </a:lnSpc>
              <a:spcAft>
                <a:spcPts val="300"/>
              </a:spcAft>
            </a:pPr>
            <a:r>
              <a:rPr lang="en-US" sz="900" dirty="0">
                <a:solidFill>
                  <a:schemeClr val="tx1"/>
                </a:solidFill>
                <a:latin typeface="Arial" panose="020B0604020202020204" pitchFamily="34" charset="0"/>
                <a:cs typeface="Arial" panose="020B0604020202020204" pitchFamily="34" charset="0"/>
              </a:rPr>
              <a:t>2.IDC, “The Business Value of Migrating and Modernizing to Microsoft Azure,” sponsored by Microsoft Azure,</a:t>
            </a:r>
            <a:r>
              <a:rPr lang="en-US" sz="900" dirty="0">
                <a:solidFill>
                  <a:schemeClr val="tx1"/>
                </a:solidFill>
                <a:latin typeface="Arial" panose="020B0604020202020204" pitchFamily="34" charset="0"/>
                <a:ea typeface="Calibri"/>
                <a:cs typeface="Arial" panose="020B0604020202020204" pitchFamily="34" charset="0"/>
              </a:rPr>
              <a:t>#US49665122</a:t>
            </a:r>
            <a:r>
              <a:rPr lang="en-US" sz="900" dirty="0">
                <a:solidFill>
                  <a:schemeClr val="tx1"/>
                </a:solidFill>
                <a:latin typeface="Arial" panose="020B0604020202020204" pitchFamily="34" charset="0"/>
                <a:cs typeface="Arial" panose="020B0604020202020204" pitchFamily="34" charset="0"/>
              </a:rPr>
              <a:t> September 2022.</a:t>
            </a:r>
            <a:endParaRPr lang="en-US" dirty="0">
              <a:solidFill>
                <a:schemeClr val="tx1"/>
              </a:solidFill>
              <a:latin typeface="Arial" panose="020B0604020202020204" pitchFamily="34" charset="0"/>
              <a:cs typeface="Arial" panose="020B0604020202020204" pitchFamily="34" charset="0"/>
            </a:endParaRPr>
          </a:p>
        </p:txBody>
      </p:sp>
      <p:sp>
        <p:nvSpPr>
          <p:cNvPr id="30" name="Rectangle 29">
            <a:extLst>
              <a:ext uri="{FF2B5EF4-FFF2-40B4-BE49-F238E27FC236}">
                <a16:creationId xmlns:a16="http://schemas.microsoft.com/office/drawing/2014/main" id="{D90F1168-F197-AD85-D4EE-EA81FC327D41}"/>
              </a:ext>
              <a:ext uri="{C183D7F6-B498-43B3-948B-1728B52AA6E4}">
                <adec:decorative xmlns:adec="http://schemas.microsoft.com/office/drawing/2017/decorative" val="1"/>
              </a:ext>
            </a:extLst>
          </p:cNvPr>
          <p:cNvSpPr/>
          <p:nvPr/>
        </p:nvSpPr>
        <p:spPr>
          <a:xfrm>
            <a:off x="-10080" y="25803228"/>
            <a:ext cx="10525679" cy="1648327"/>
          </a:xfrm>
          <a:prstGeom prst="rect">
            <a:avLst/>
          </a:prstGeom>
          <a:solidFill>
            <a:srgbClr val="0177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0"/>
            </a:defPPr>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a:p>
        </p:txBody>
      </p:sp>
      <p:sp>
        <p:nvSpPr>
          <p:cNvPr id="238" name="TextBox 237">
            <a:extLst>
              <a:ext uri="{FF2B5EF4-FFF2-40B4-BE49-F238E27FC236}">
                <a16:creationId xmlns:a16="http://schemas.microsoft.com/office/drawing/2014/main" id="{5FE680BC-92D5-5A0C-C14F-3F0C8FA26E2F}"/>
              </a:ext>
            </a:extLst>
          </p:cNvPr>
          <p:cNvSpPr txBox="1"/>
          <p:nvPr/>
        </p:nvSpPr>
        <p:spPr>
          <a:xfrm>
            <a:off x="1922999" y="26287964"/>
            <a:ext cx="7529517" cy="759416"/>
          </a:xfrm>
          <a:prstGeom prst="rect">
            <a:avLst/>
          </a:prstGeom>
          <a:noFill/>
        </p:spPr>
        <p:txBody>
          <a:bodyPr wrap="square" lIns="0" tIns="0" rIns="0" bIns="0" rtlCol="0">
            <a:noAutofit/>
          </a:bodyPr>
          <a:lstStyle>
            <a:defPPr>
              <a:defRPr kern="0"/>
            </a:defPPr>
          </a:lstStyle>
          <a:p>
            <a:r>
              <a:rPr lang="en-US" sz="2200" dirty="0">
                <a:solidFill>
                  <a:schemeClr val="bg1"/>
                </a:solidFill>
                <a:latin typeface="Arial" panose="020B0604020202020204" pitchFamily="34" charset="0"/>
                <a:cs typeface="Arial" panose="020B0604020202020204" pitchFamily="34" charset="0"/>
              </a:rPr>
              <a:t>Let’s schedule a call to talk about how our team can simplify the next step in your cloud migration journey</a:t>
            </a:r>
          </a:p>
        </p:txBody>
      </p:sp>
      <p:pic>
        <p:nvPicPr>
          <p:cNvPr id="5" name="Picture 4">
            <a:extLst>
              <a:ext uri="{FF2B5EF4-FFF2-40B4-BE49-F238E27FC236}">
                <a16:creationId xmlns:a16="http://schemas.microsoft.com/office/drawing/2014/main" id="{D16E3F38-7054-1C28-D77B-7FB38D81F145}"/>
              </a:ext>
              <a:ext uri="{C183D7F6-B498-43B3-948B-1728B52AA6E4}">
                <adec:decorative xmlns:adec="http://schemas.microsoft.com/office/drawing/2017/decorative" val="1"/>
              </a:ext>
            </a:extLst>
          </p:cNvPr>
          <p:cNvPicPr>
            <a:picLocks noChangeAspect="1"/>
          </p:cNvPicPr>
          <p:nvPr/>
        </p:nvPicPr>
        <p:blipFill>
          <a:blip r:embed="rId14" cstate="print">
            <a:extLst>
              <a:ext uri="{28A0092B-C50C-407E-A947-70E740481C1C}">
                <a14:useLocalDpi xmlns:a14="http://schemas.microsoft.com/office/drawing/2010/main" val="0"/>
              </a:ext>
            </a:extLst>
          </a:blip>
          <a:srcRect/>
          <a:stretch/>
        </p:blipFill>
        <p:spPr>
          <a:xfrm>
            <a:off x="3628691" y="259688"/>
            <a:ext cx="2089281" cy="1167773"/>
          </a:xfrm>
          <a:prstGeom prst="rect">
            <a:avLst/>
          </a:prstGeom>
        </p:spPr>
      </p:pic>
      <p:sp>
        <p:nvSpPr>
          <p:cNvPr id="9" name="TextBox 8">
            <a:extLst>
              <a:ext uri="{FF2B5EF4-FFF2-40B4-BE49-F238E27FC236}">
                <a16:creationId xmlns:a16="http://schemas.microsoft.com/office/drawing/2014/main" id="{8A151F25-A051-94FB-A6FF-D2C9DB3B0C7D}"/>
              </a:ext>
            </a:extLst>
          </p:cNvPr>
          <p:cNvSpPr txBox="1"/>
          <p:nvPr/>
        </p:nvSpPr>
        <p:spPr>
          <a:xfrm>
            <a:off x="551924" y="11577232"/>
            <a:ext cx="9256256" cy="1246495"/>
          </a:xfrm>
          <a:prstGeom prst="rect">
            <a:avLst/>
          </a:prstGeom>
          <a:noFill/>
        </p:spPr>
        <p:txBody>
          <a:bodyPr wrap="square" rtlCol="0">
            <a:spAutoFit/>
          </a:bodyPr>
          <a:lstStyle/>
          <a:p>
            <a:r>
              <a:rPr lang="en-US" sz="1500" dirty="0">
                <a:solidFill>
                  <a:schemeClr val="tx1"/>
                </a:solidFill>
                <a:latin typeface="Arial" panose="020B0604020202020204" pitchFamily="34" charset="0"/>
                <a:cs typeface="Arial" panose="020B0604020202020204" pitchFamily="34" charset="0"/>
              </a:rPr>
              <a:t>Modernize your VMware workloads with native Azure IaaS or PaaS services and take advantage of many cloud benefits and existing licenses. Alternatively, join the many organizations that found the fastest path to the cloud is migrating VMware workloads "as is" with Azure VMware Solution. Choose one or both; either option takes advantage of Azure's management, security, and compliance services.</a:t>
            </a:r>
          </a:p>
          <a:p>
            <a:endParaRPr lang="en-BG" sz="1500" dirty="0"/>
          </a:p>
        </p:txBody>
      </p:sp>
      <p:grpSp>
        <p:nvGrpSpPr>
          <p:cNvPr id="11" name="Group 10">
            <a:extLst>
              <a:ext uri="{FF2B5EF4-FFF2-40B4-BE49-F238E27FC236}">
                <a16:creationId xmlns:a16="http://schemas.microsoft.com/office/drawing/2014/main" id="{AC6EA95F-F4A8-6F10-DC6E-BA7A3428AB1D}"/>
              </a:ext>
            </a:extLst>
          </p:cNvPr>
          <p:cNvGrpSpPr/>
          <p:nvPr/>
        </p:nvGrpSpPr>
        <p:grpSpPr>
          <a:xfrm>
            <a:off x="551924" y="21785969"/>
            <a:ext cx="1063260" cy="1063260"/>
            <a:chOff x="3949198" y="9310464"/>
            <a:chExt cx="429768" cy="429768"/>
          </a:xfrm>
        </p:grpSpPr>
        <p:sp>
          <p:nvSpPr>
            <p:cNvPr id="12" name="Oval 11">
              <a:extLst>
                <a:ext uri="{FF2B5EF4-FFF2-40B4-BE49-F238E27FC236}">
                  <a16:creationId xmlns:a16="http://schemas.microsoft.com/office/drawing/2014/main" id="{B023105D-9D3D-595D-5D30-9B94FDB7E4A3}"/>
                </a:ext>
              </a:extLst>
            </p:cNvPr>
            <p:cNvSpPr>
              <a:spLocks noChangeAspect="1"/>
            </p:cNvSpPr>
            <p:nvPr/>
          </p:nvSpPr>
          <p:spPr>
            <a:xfrm>
              <a:off x="3949198" y="9310464"/>
              <a:ext cx="429768" cy="429768"/>
            </a:xfrm>
            <a:prstGeom prst="ellipse">
              <a:avLst/>
            </a:prstGeom>
            <a:solidFill>
              <a:schemeClr val="bg1"/>
            </a:solidFill>
            <a:ln w="57150">
              <a:gradFill>
                <a:gsLst>
                  <a:gs pos="50000">
                    <a:schemeClr val="accent2"/>
                  </a:gs>
                  <a:gs pos="84000">
                    <a:srgbClr val="1AADF0"/>
                  </a:gs>
                </a:gsLst>
                <a:lin ang="5400000" scaled="1"/>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pic>
          <p:nvPicPr>
            <p:cNvPr id="13" name="Graphic 12">
              <a:extLst>
                <a:ext uri="{FF2B5EF4-FFF2-40B4-BE49-F238E27FC236}">
                  <a16:creationId xmlns:a16="http://schemas.microsoft.com/office/drawing/2014/main" id="{B4D4BF26-D7B3-84BE-3BB7-250B913DC078}"/>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4017529" y="9397109"/>
              <a:ext cx="287131" cy="230863"/>
            </a:xfrm>
            <a:prstGeom prst="rect">
              <a:avLst/>
            </a:prstGeom>
          </p:spPr>
        </p:pic>
      </p:grpSp>
      <p:sp>
        <p:nvSpPr>
          <p:cNvPr id="15" name="Oval 14">
            <a:extLst>
              <a:ext uri="{FF2B5EF4-FFF2-40B4-BE49-F238E27FC236}">
                <a16:creationId xmlns:a16="http://schemas.microsoft.com/office/drawing/2014/main" id="{46D3B16E-BA7C-ED38-0F51-D75E3ADE4F36}"/>
              </a:ext>
            </a:extLst>
          </p:cNvPr>
          <p:cNvSpPr>
            <a:spLocks noChangeAspect="1"/>
          </p:cNvSpPr>
          <p:nvPr/>
        </p:nvSpPr>
        <p:spPr>
          <a:xfrm>
            <a:off x="5599224" y="21793782"/>
            <a:ext cx="1063260" cy="1063260"/>
          </a:xfrm>
          <a:prstGeom prst="ellipse">
            <a:avLst/>
          </a:prstGeom>
          <a:solidFill>
            <a:schemeClr val="bg1"/>
          </a:solidFill>
          <a:ln w="57150">
            <a:gradFill>
              <a:gsLst>
                <a:gs pos="50000">
                  <a:schemeClr val="accent2"/>
                </a:gs>
                <a:gs pos="84000">
                  <a:srgbClr val="1AADF0"/>
                </a:gs>
              </a:gsLst>
              <a:lin ang="5400000" scaled="1"/>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19" name="Oval 18">
            <a:extLst>
              <a:ext uri="{FF2B5EF4-FFF2-40B4-BE49-F238E27FC236}">
                <a16:creationId xmlns:a16="http://schemas.microsoft.com/office/drawing/2014/main" id="{54F71633-6896-C9FD-3944-A59772E3C21F}"/>
              </a:ext>
            </a:extLst>
          </p:cNvPr>
          <p:cNvSpPr>
            <a:spLocks noChangeAspect="1"/>
          </p:cNvSpPr>
          <p:nvPr/>
        </p:nvSpPr>
        <p:spPr>
          <a:xfrm>
            <a:off x="552339" y="23621917"/>
            <a:ext cx="1054164" cy="1054164"/>
          </a:xfrm>
          <a:prstGeom prst="ellipse">
            <a:avLst/>
          </a:prstGeom>
          <a:solidFill>
            <a:schemeClr val="bg1"/>
          </a:solidFill>
          <a:ln w="57150">
            <a:gradFill>
              <a:gsLst>
                <a:gs pos="50000">
                  <a:schemeClr val="accent2"/>
                </a:gs>
                <a:gs pos="84000">
                  <a:srgbClr val="1AADF0"/>
                </a:gs>
              </a:gsLst>
              <a:lin ang="5400000" scaled="1"/>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pic>
        <p:nvPicPr>
          <p:cNvPr id="20" name="Graphic 19">
            <a:extLst>
              <a:ext uri="{FF2B5EF4-FFF2-40B4-BE49-F238E27FC236}">
                <a16:creationId xmlns:a16="http://schemas.microsoft.com/office/drawing/2014/main" id="{685154C0-73A6-8B37-81FD-C70959663BAA}"/>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761033" y="23879322"/>
            <a:ext cx="606209" cy="484964"/>
          </a:xfrm>
          <a:prstGeom prst="rect">
            <a:avLst/>
          </a:prstGeom>
        </p:spPr>
      </p:pic>
      <p:sp>
        <p:nvSpPr>
          <p:cNvPr id="21" name="Oval 20">
            <a:extLst>
              <a:ext uri="{FF2B5EF4-FFF2-40B4-BE49-F238E27FC236}">
                <a16:creationId xmlns:a16="http://schemas.microsoft.com/office/drawing/2014/main" id="{0EDC18AA-3A6C-ECB0-E74F-CF907A9B8CDB}"/>
              </a:ext>
            </a:extLst>
          </p:cNvPr>
          <p:cNvSpPr>
            <a:spLocks noChangeAspect="1"/>
          </p:cNvSpPr>
          <p:nvPr/>
        </p:nvSpPr>
        <p:spPr>
          <a:xfrm>
            <a:off x="5613955" y="23653674"/>
            <a:ext cx="1063260" cy="1063260"/>
          </a:xfrm>
          <a:prstGeom prst="ellipse">
            <a:avLst/>
          </a:prstGeom>
          <a:solidFill>
            <a:schemeClr val="bg1"/>
          </a:solidFill>
          <a:ln w="57150">
            <a:gradFill>
              <a:gsLst>
                <a:gs pos="50000">
                  <a:schemeClr val="accent2"/>
                </a:gs>
                <a:gs pos="84000">
                  <a:srgbClr val="1AADF0"/>
                </a:gs>
              </a:gsLst>
              <a:lin ang="5400000" scaled="1"/>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pic>
        <p:nvPicPr>
          <p:cNvPr id="23" name="Graphic 22">
            <a:extLst>
              <a:ext uri="{FF2B5EF4-FFF2-40B4-BE49-F238E27FC236}">
                <a16:creationId xmlns:a16="http://schemas.microsoft.com/office/drawing/2014/main" id="{6536E9DE-D934-4374-FEFD-4D87C6F2A08A}"/>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5879265" y="23924280"/>
            <a:ext cx="530639" cy="530639"/>
          </a:xfrm>
          <a:prstGeom prst="rect">
            <a:avLst/>
          </a:prstGeom>
        </p:spPr>
      </p:pic>
      <p:pic>
        <p:nvPicPr>
          <p:cNvPr id="34" name="Graphic 33">
            <a:extLst>
              <a:ext uri="{FF2B5EF4-FFF2-40B4-BE49-F238E27FC236}">
                <a16:creationId xmlns:a16="http://schemas.microsoft.com/office/drawing/2014/main" id="{A6A9D523-5C53-737E-82A6-04680B7BC482}"/>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792865" y="26287964"/>
            <a:ext cx="735563" cy="653834"/>
          </a:xfrm>
          <a:prstGeom prst="rect">
            <a:avLst/>
          </a:prstGeom>
        </p:spPr>
      </p:pic>
      <p:pic>
        <p:nvPicPr>
          <p:cNvPr id="42" name="Graphic 41">
            <a:extLst>
              <a:ext uri="{FF2B5EF4-FFF2-40B4-BE49-F238E27FC236}">
                <a16:creationId xmlns:a16="http://schemas.microsoft.com/office/drawing/2014/main" id="{21D07F80-70D3-B4BE-7294-9D8CF216C45B}"/>
              </a:ext>
            </a:extLst>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5861781" y="21980098"/>
            <a:ext cx="548123" cy="669225"/>
          </a:xfrm>
          <a:prstGeom prst="rect">
            <a:avLst/>
          </a:prstGeom>
        </p:spPr>
      </p:pic>
      <p:pic>
        <p:nvPicPr>
          <p:cNvPr id="44" name="Graphic 43">
            <a:extLst>
              <a:ext uri="{FF2B5EF4-FFF2-40B4-BE49-F238E27FC236}">
                <a16:creationId xmlns:a16="http://schemas.microsoft.com/office/drawing/2014/main" id="{BD5FFF89-3D23-4297-1A79-C90BEB19AEBE}"/>
              </a:ext>
            </a:extLst>
          </p:cNvPr>
          <p:cNvPicPr>
            <a:picLocks noChangeAspect="1"/>
          </p:cNvPicPr>
          <p:nvPr/>
        </p:nvPicPr>
        <p:blipFill>
          <a:blip r:embed="rId25">
            <a:extLst>
              <a:ext uri="{28A0092B-C50C-407E-A947-70E740481C1C}">
                <a14:useLocalDpi xmlns:a14="http://schemas.microsoft.com/office/drawing/2010/main" val="0"/>
              </a:ext>
              <a:ext uri="{96DAC541-7B7A-43D3-8B79-37D633B846F1}">
                <asvg:svgBlip xmlns:asvg="http://schemas.microsoft.com/office/drawing/2016/SVG/main" r:embed="rId26"/>
              </a:ext>
            </a:extLst>
          </a:blip>
          <a:stretch>
            <a:fillRect/>
          </a:stretch>
        </p:blipFill>
        <p:spPr>
          <a:xfrm>
            <a:off x="3795877" y="18218195"/>
            <a:ext cx="754078" cy="914669"/>
          </a:xfrm>
          <a:prstGeom prst="rect">
            <a:avLst/>
          </a:prstGeom>
        </p:spPr>
      </p:pic>
      <p:pic>
        <p:nvPicPr>
          <p:cNvPr id="56" name="Graphic 55">
            <a:extLst>
              <a:ext uri="{FF2B5EF4-FFF2-40B4-BE49-F238E27FC236}">
                <a16:creationId xmlns:a16="http://schemas.microsoft.com/office/drawing/2014/main" id="{5928045E-BBDC-E10C-E8EF-83AF107A9F40}"/>
              </a:ext>
            </a:extLst>
          </p:cNvPr>
          <p:cNvPicPr>
            <a:picLocks noChangeAspect="1"/>
          </p:cNvPicPr>
          <p:nvPr/>
        </p:nvPicPr>
        <p:blipFill>
          <a:blip r:embed="rId27">
            <a:extLst>
              <a:ext uri="{28A0092B-C50C-407E-A947-70E740481C1C}">
                <a14:useLocalDpi xmlns:a14="http://schemas.microsoft.com/office/drawing/2010/main" val="0"/>
              </a:ext>
              <a:ext uri="{96DAC541-7B7A-43D3-8B79-37D633B846F1}">
                <asvg:svgBlip xmlns:asvg="http://schemas.microsoft.com/office/drawing/2016/SVG/main" r:embed="rId28"/>
              </a:ext>
            </a:extLst>
          </a:blip>
          <a:stretch>
            <a:fillRect/>
          </a:stretch>
        </p:blipFill>
        <p:spPr>
          <a:xfrm>
            <a:off x="5971618" y="18045046"/>
            <a:ext cx="1134782" cy="1134782"/>
          </a:xfrm>
          <a:prstGeom prst="rect">
            <a:avLst/>
          </a:prstGeom>
        </p:spPr>
      </p:pic>
      <p:pic>
        <p:nvPicPr>
          <p:cNvPr id="89" name="Graphic 88">
            <a:extLst>
              <a:ext uri="{FF2B5EF4-FFF2-40B4-BE49-F238E27FC236}">
                <a16:creationId xmlns:a16="http://schemas.microsoft.com/office/drawing/2014/main" id="{63CCD766-6012-A6B5-0310-31461EE81142}"/>
              </a:ext>
            </a:extLst>
          </p:cNvPr>
          <p:cNvPicPr>
            <a:picLocks noChangeAspect="1"/>
          </p:cNvPicPr>
          <p:nvPr/>
        </p:nvPicPr>
        <p:blipFill>
          <a:blip r:embed="rId29">
            <a:extLst>
              <a:ext uri="{28A0092B-C50C-407E-A947-70E740481C1C}">
                <a14:useLocalDpi xmlns:a14="http://schemas.microsoft.com/office/drawing/2010/main" val="0"/>
              </a:ext>
              <a:ext uri="{96DAC541-7B7A-43D3-8B79-37D633B846F1}">
                <asvg:svgBlip xmlns:asvg="http://schemas.microsoft.com/office/drawing/2016/SVG/main" r:embed="rId30"/>
              </a:ext>
            </a:extLst>
          </a:blip>
          <a:stretch>
            <a:fillRect/>
          </a:stretch>
        </p:blipFill>
        <p:spPr>
          <a:xfrm>
            <a:off x="1337062" y="18232778"/>
            <a:ext cx="481782" cy="481782"/>
          </a:xfrm>
          <a:prstGeom prst="rect">
            <a:avLst/>
          </a:prstGeom>
        </p:spPr>
      </p:pic>
      <p:pic>
        <p:nvPicPr>
          <p:cNvPr id="93" name="Graphic 92">
            <a:extLst>
              <a:ext uri="{FF2B5EF4-FFF2-40B4-BE49-F238E27FC236}">
                <a16:creationId xmlns:a16="http://schemas.microsoft.com/office/drawing/2014/main" id="{B3CFD718-1A75-B4A6-1B36-362A03A4E530}"/>
              </a:ext>
            </a:extLst>
          </p:cNvPr>
          <p:cNvPicPr>
            <a:picLocks noChangeAspect="1"/>
          </p:cNvPicPr>
          <p:nvPr/>
        </p:nvPicPr>
        <p:blipFill>
          <a:blip r:embed="rId31">
            <a:extLst>
              <a:ext uri="{28A0092B-C50C-407E-A947-70E740481C1C}">
                <a14:useLocalDpi xmlns:a14="http://schemas.microsoft.com/office/drawing/2010/main" val="0"/>
              </a:ext>
              <a:ext uri="{96DAC541-7B7A-43D3-8B79-37D633B846F1}">
                <asvg:svgBlip xmlns:asvg="http://schemas.microsoft.com/office/drawing/2016/SVG/main" r:embed="rId32"/>
              </a:ext>
            </a:extLst>
          </a:blip>
          <a:stretch>
            <a:fillRect/>
          </a:stretch>
        </p:blipFill>
        <p:spPr>
          <a:xfrm>
            <a:off x="1689045" y="18548200"/>
            <a:ext cx="499960" cy="571382"/>
          </a:xfrm>
          <a:prstGeom prst="rect">
            <a:avLst/>
          </a:prstGeom>
        </p:spPr>
      </p:pic>
      <p:pic>
        <p:nvPicPr>
          <p:cNvPr id="102" name="Graphic 101">
            <a:extLst>
              <a:ext uri="{FF2B5EF4-FFF2-40B4-BE49-F238E27FC236}">
                <a16:creationId xmlns:a16="http://schemas.microsoft.com/office/drawing/2014/main" id="{71143F6C-9C00-EE6D-FEE4-5EA8401E3635}"/>
              </a:ext>
            </a:extLst>
          </p:cNvPr>
          <p:cNvPicPr>
            <a:picLocks noChangeAspect="1"/>
          </p:cNvPicPr>
          <p:nvPr/>
        </p:nvPicPr>
        <p:blipFill>
          <a:blip r:embed="rId33">
            <a:extLst>
              <a:ext uri="{28A0092B-C50C-407E-A947-70E740481C1C}">
                <a14:useLocalDpi xmlns:a14="http://schemas.microsoft.com/office/drawing/2010/main" val="0"/>
              </a:ext>
              <a:ext uri="{96DAC541-7B7A-43D3-8B79-37D633B846F1}">
                <asvg:svgBlip xmlns:asvg="http://schemas.microsoft.com/office/drawing/2016/SVG/main" r:embed="rId34"/>
              </a:ext>
            </a:extLst>
          </a:blip>
          <a:stretch>
            <a:fillRect/>
          </a:stretch>
        </p:blipFill>
        <p:spPr>
          <a:xfrm>
            <a:off x="8450962" y="18175676"/>
            <a:ext cx="1134147" cy="957188"/>
          </a:xfrm>
          <a:prstGeom prst="rect">
            <a:avLst/>
          </a:prstGeom>
        </p:spPr>
      </p:pic>
    </p:spTree>
    <p:extLst>
      <p:ext uri="{BB962C8B-B14F-4D97-AF65-F5344CB8AC3E}">
        <p14:creationId xmlns:p14="http://schemas.microsoft.com/office/powerpoint/2010/main" val="3093729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7"/>
                                        </p:tgtEl>
                                        <p:attrNameLst>
                                          <p:attrName>style.visibility</p:attrName>
                                        </p:attrNameLst>
                                      </p:cBhvr>
                                      <p:to>
                                        <p:strVal val="visible"/>
                                      </p:to>
                                    </p:set>
                                    <p:animEffect transition="in" filter="fade">
                                      <p:cBhvr>
                                        <p:cTn id="7" dur="500"/>
                                        <p:tgtEl>
                                          <p:spTgt spid="9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7"/>
                                        </p:tgtEl>
                                        <p:attrNameLst>
                                          <p:attrName>style.visibility</p:attrName>
                                        </p:attrNameLst>
                                      </p:cBhvr>
                                      <p:to>
                                        <p:strVal val="visible"/>
                                      </p:to>
                                    </p:set>
                                    <p:animEffect transition="in" filter="fade">
                                      <p:cBhvr>
                                        <p:cTn id="10" dur="500"/>
                                        <p:tgtEl>
                                          <p:spTgt spid="10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8"/>
                                        </p:tgtEl>
                                        <p:attrNameLst>
                                          <p:attrName>style.visibility</p:attrName>
                                        </p:attrNameLst>
                                      </p:cBhvr>
                                      <p:to>
                                        <p:strVal val="visible"/>
                                      </p:to>
                                    </p:set>
                                    <p:animEffect transition="in" filter="fade">
                                      <p:cBhvr>
                                        <p:cTn id="13" dur="500"/>
                                        <p:tgtEl>
                                          <p:spTgt spid="108"/>
                                        </p:tgtEl>
                                      </p:cBhvr>
                                    </p:animEffect>
                                  </p:childTnLst>
                                </p:cTn>
                              </p:par>
                              <p:par>
                                <p:cTn id="14" presetID="10" presetClass="entr" presetSubtype="0" fill="hold" grpId="0" nodeType="withEffect">
                                  <p:stCondLst>
                                    <p:cond delay="500"/>
                                  </p:stCondLst>
                                  <p:childTnLst>
                                    <p:set>
                                      <p:cBhvr>
                                        <p:cTn id="15" dur="1" fill="hold">
                                          <p:stCondLst>
                                            <p:cond delay="0"/>
                                          </p:stCondLst>
                                        </p:cTn>
                                        <p:tgtEl>
                                          <p:spTgt spid="98"/>
                                        </p:tgtEl>
                                        <p:attrNameLst>
                                          <p:attrName>style.visibility</p:attrName>
                                        </p:attrNameLst>
                                      </p:cBhvr>
                                      <p:to>
                                        <p:strVal val="visible"/>
                                      </p:to>
                                    </p:set>
                                    <p:animEffect transition="in" filter="fade">
                                      <p:cBhvr>
                                        <p:cTn id="16" dur="500"/>
                                        <p:tgtEl>
                                          <p:spTgt spid="98"/>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112"/>
                                        </p:tgtEl>
                                        <p:attrNameLst>
                                          <p:attrName>style.visibility</p:attrName>
                                        </p:attrNameLst>
                                      </p:cBhvr>
                                      <p:to>
                                        <p:strVal val="visible"/>
                                      </p:to>
                                    </p:set>
                                    <p:animEffect transition="in" filter="fade">
                                      <p:cBhvr>
                                        <p:cTn id="19" dur="500"/>
                                        <p:tgtEl>
                                          <p:spTgt spid="112"/>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10"/>
                                        </p:tgtEl>
                                        <p:attrNameLst>
                                          <p:attrName>style.visibility</p:attrName>
                                        </p:attrNameLst>
                                      </p:cBhvr>
                                      <p:to>
                                        <p:strVal val="visible"/>
                                      </p:to>
                                    </p:set>
                                    <p:animEffect transition="in" filter="fade">
                                      <p:cBhvr>
                                        <p:cTn id="22" dur="500"/>
                                        <p:tgtEl>
                                          <p:spTgt spid="110"/>
                                        </p:tgtEl>
                                      </p:cBhvr>
                                    </p:animEffect>
                                  </p:childTnLst>
                                </p:cTn>
                              </p:par>
                            </p:childTnLst>
                          </p:cTn>
                        </p:par>
                        <p:par>
                          <p:cTn id="23" fill="hold">
                            <p:stCondLst>
                              <p:cond delay="1000"/>
                            </p:stCondLst>
                            <p:childTnLst>
                              <p:par>
                                <p:cTn id="24" presetID="10" presetClass="entr" presetSubtype="0" fill="hold" grpId="0" nodeType="afterEffect">
                                  <p:stCondLst>
                                    <p:cond delay="0"/>
                                  </p:stCondLst>
                                  <p:childTnLst>
                                    <p:set>
                                      <p:cBhvr>
                                        <p:cTn id="25" dur="1" fill="hold">
                                          <p:stCondLst>
                                            <p:cond delay="0"/>
                                          </p:stCondLst>
                                        </p:cTn>
                                        <p:tgtEl>
                                          <p:spTgt spid="118">
                                            <p:txEl>
                                              <p:pRg st="0" end="0"/>
                                            </p:txEl>
                                          </p:spTgt>
                                        </p:tgtEl>
                                        <p:attrNameLst>
                                          <p:attrName>style.visibility</p:attrName>
                                        </p:attrNameLst>
                                      </p:cBhvr>
                                      <p:to>
                                        <p:strVal val="visible"/>
                                      </p:to>
                                    </p:set>
                                    <p:animEffect transition="in" filter="fade">
                                      <p:cBhvr>
                                        <p:cTn id="26" dur="500"/>
                                        <p:tgtEl>
                                          <p:spTgt spid="118">
                                            <p:txEl>
                                              <p:pRg st="0" end="0"/>
                                            </p:txEl>
                                          </p:spTgt>
                                        </p:tgtEl>
                                      </p:cBhvr>
                                    </p:animEffect>
                                  </p:childTnLst>
                                </p:cTn>
                              </p:par>
                              <p:par>
                                <p:cTn id="27" presetID="1" presetClass="entr" presetSubtype="0" fill="hold" grpId="0" nodeType="withEffect">
                                  <p:stCondLst>
                                    <p:cond delay="0"/>
                                  </p:stCondLst>
                                  <p:childTnLst>
                                    <p:set>
                                      <p:cBhvr>
                                        <p:cTn id="28" dur="1" fill="hold">
                                          <p:stCondLst>
                                            <p:cond delay="0"/>
                                          </p:stCondLst>
                                        </p:cTn>
                                        <p:tgtEl>
                                          <p:spTgt spid="203"/>
                                        </p:tgtEl>
                                        <p:attrNameLst>
                                          <p:attrName>style.visibility</p:attrName>
                                        </p:attrNameLst>
                                      </p:cBhvr>
                                      <p:to>
                                        <p:strVal val="visible"/>
                                      </p:to>
                                    </p:set>
                                  </p:childTnLst>
                                </p:cTn>
                              </p:par>
                              <p:par>
                                <p:cTn id="29" presetID="42" presetClass="path" presetSubtype="0" decel="100000" fill="hold" grpId="1" nodeType="withEffect">
                                  <p:stCondLst>
                                    <p:cond delay="0"/>
                                  </p:stCondLst>
                                  <p:childTnLst>
                                    <p:animMotion origin="layout" path="M -0.00046 -0.29838 L 3.38164E-6 8.33333E-7 " pathEditMode="relative" rAng="0" ptsTypes="AA">
                                      <p:cBhvr>
                                        <p:cTn id="30" dur="700" fill="hold"/>
                                        <p:tgtEl>
                                          <p:spTgt spid="203"/>
                                        </p:tgtEl>
                                        <p:attrNameLst>
                                          <p:attrName>ppt_x</p:attrName>
                                          <p:attrName>ppt_y</p:attrName>
                                        </p:attrNameLst>
                                      </p:cBhvr>
                                      <p:rCtr x="15" y="14919"/>
                                    </p:animMotion>
                                  </p:childTnLst>
                                </p:cTn>
                              </p:par>
                            </p:childTnLst>
                          </p:cTn>
                        </p:par>
                        <p:par>
                          <p:cTn id="31" fill="hold">
                            <p:stCondLst>
                              <p:cond delay="1700"/>
                            </p:stCondLst>
                            <p:childTnLst>
                              <p:par>
                                <p:cTn id="32" presetID="10" presetClass="entr" presetSubtype="0" fill="hold" grpId="0" nodeType="afterEffect">
                                  <p:stCondLst>
                                    <p:cond delay="0"/>
                                  </p:stCondLst>
                                  <p:childTnLst>
                                    <p:set>
                                      <p:cBhvr>
                                        <p:cTn id="33" dur="1" fill="hold">
                                          <p:stCondLst>
                                            <p:cond delay="0"/>
                                          </p:stCondLst>
                                        </p:cTn>
                                        <p:tgtEl>
                                          <p:spTgt spid="28">
                                            <p:txEl>
                                              <p:pRg st="0" end="0"/>
                                            </p:txEl>
                                          </p:spTgt>
                                        </p:tgtEl>
                                        <p:attrNameLst>
                                          <p:attrName>style.visibility</p:attrName>
                                        </p:attrNameLst>
                                      </p:cBhvr>
                                      <p:to>
                                        <p:strVal val="visible"/>
                                      </p:to>
                                    </p:set>
                                    <p:animEffect transition="in" filter="fade">
                                      <p:cBhvr>
                                        <p:cTn id="34" dur="500"/>
                                        <p:tgtEl>
                                          <p:spTgt spid="2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98" grpId="0" animBg="1"/>
      <p:bldP spid="107" grpId="0"/>
      <p:bldP spid="108" grpId="0"/>
      <p:bldP spid="112" grpId="0"/>
      <p:bldP spid="110" grpId="0"/>
      <p:bldP spid="118" grpId="0" build="allAtOnce"/>
      <p:bldP spid="203" grpId="0"/>
      <p:bldP spid="203" grpId="1"/>
      <p:bldP spid="28" grpId="0" build="allAtOnce"/>
    </p:bldLst>
  </p:timing>
  <p:extLst>
    <p:ext uri="{6950BFC3-D8DA-4A85-94F7-54DA5524770B}">
      <p188:commentRel xmlns:p188="http://schemas.microsoft.com/office/powerpoint/2018/8/main" r:id="rId2"/>
    </p:ext>
  </p:extLst>
</p:sld>
</file>

<file path=ppt/theme/theme1.xml><?xml version="1.0" encoding="utf-8"?>
<a:theme xmlns:a="http://schemas.openxmlformats.org/drawingml/2006/main" name="Office Theme">
  <a:themeElements>
    <a:clrScheme name="Azure Marketing">
      <a:dk1>
        <a:srgbClr val="000000"/>
      </a:dk1>
      <a:lt1>
        <a:sysClr val="window" lastClr="FFFFFF"/>
      </a:lt1>
      <a:dk2>
        <a:srgbClr val="000000"/>
      </a:dk2>
      <a:lt2>
        <a:srgbClr val="FFFFFF"/>
      </a:lt2>
      <a:accent1>
        <a:srgbClr val="0078D4"/>
      </a:accent1>
      <a:accent2>
        <a:srgbClr val="50E6FF"/>
      </a:accent2>
      <a:accent3>
        <a:srgbClr val="3C3C41"/>
      </a:accent3>
      <a:accent4>
        <a:srgbClr val="75757A"/>
      </a:accent4>
      <a:accent5>
        <a:srgbClr val="EBEBEB"/>
      </a:accent5>
      <a:accent6>
        <a:srgbClr val="EBEBEB"/>
      </a:accent6>
      <a:hlink>
        <a:srgbClr val="00B0F0"/>
      </a:hlink>
      <a:folHlink>
        <a:srgbClr val="00B0F0"/>
      </a:folHlink>
    </a:clrScheme>
    <a:fontScheme name="Segoe text and small">
      <a:majorFont>
        <a:latin typeface="Segoe UI Variable Text Semibold"/>
        <a:ea typeface=""/>
        <a:cs typeface=""/>
      </a:majorFont>
      <a:minorFont>
        <a:latin typeface="Segoe UI Variable Smal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59D3432FEC7444D8BA76D7B01010F81" ma:contentTypeVersion="19" ma:contentTypeDescription="Create a new document." ma:contentTypeScope="" ma:versionID="88752f3cb97e268f873e481d587ed51e">
  <xsd:schema xmlns:xsd="http://www.w3.org/2001/XMLSchema" xmlns:xs="http://www.w3.org/2001/XMLSchema" xmlns:p="http://schemas.microsoft.com/office/2006/metadata/properties" xmlns:ns2="2535386a-10b8-4232-a94c-9d3ed4540ad7" xmlns:ns3="3d7cdd09-fef8-484d-8efb-f073c5fd928a" targetNamespace="http://schemas.microsoft.com/office/2006/metadata/properties" ma:root="true" ma:fieldsID="7cc3bcd9853e6c236c56acffa5290e5f" ns2:_="" ns3:_="">
    <xsd:import namespace="2535386a-10b8-4232-a94c-9d3ed4540ad7"/>
    <xsd:import namespace="3d7cdd09-fef8-484d-8efb-f073c5fd928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Location"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535386a-10b8-4232-a94c-9d3ed4540ad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8db4ddee-5e58-4560-99ef-1c84dade78cb" ma:termSetId="09814cd3-568e-fe90-9814-8d621ff8fb84" ma:anchorId="fba54fb3-c3e1-fe81-a776-ca4b69148c4d" ma:open="true" ma:isKeyword="false">
      <xsd:complexType>
        <xsd:sequence>
          <xsd:element ref="pc:Terms" minOccurs="0" maxOccurs="1"/>
        </xsd:sequence>
      </xsd:complexType>
    </xsd:element>
    <xsd:element name="MediaServiceLocation" ma:index="22" nillable="true" ma:displayName="Location" ma:internalName="MediaServiceLocation"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d7cdd09-fef8-484d-8efb-f073c5fd928a"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b7f06543-e1ef-45cb-94d3-ce3e4e0a5242}" ma:internalName="TaxCatchAll" ma:showField="CatchAllData" ma:web="3d7cdd09-fef8-484d-8efb-f073c5fd928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2535386a-10b8-4232-a94c-9d3ed4540ad7">
      <Terms xmlns="http://schemas.microsoft.com/office/infopath/2007/PartnerControls"/>
    </lcf76f155ced4ddcb4097134ff3c332f>
    <TaxCatchAll xmlns="3d7cdd09-fef8-484d-8efb-f073c5fd928a" xsi:nil="true"/>
  </documentManagement>
</p:properties>
</file>

<file path=customXml/itemProps1.xml><?xml version="1.0" encoding="utf-8"?>
<ds:datastoreItem xmlns:ds="http://schemas.openxmlformats.org/officeDocument/2006/customXml" ds:itemID="{3C27ADA8-850B-45F4-B642-8B5252591A99}"/>
</file>

<file path=customXml/itemProps2.xml><?xml version="1.0" encoding="utf-8"?>
<ds:datastoreItem xmlns:ds="http://schemas.openxmlformats.org/officeDocument/2006/customXml" ds:itemID="{9AEAAE5A-4C71-46F2-82CA-B6C8F41AEFD9}">
  <ds:schemaRefs>
    <ds:schemaRef ds:uri="http://schemas.microsoft.com/sharepoint/v3/contenttype/forms"/>
  </ds:schemaRefs>
</ds:datastoreItem>
</file>

<file path=customXml/itemProps3.xml><?xml version="1.0" encoding="utf-8"?>
<ds:datastoreItem xmlns:ds="http://schemas.openxmlformats.org/officeDocument/2006/customXml" ds:itemID="{819EBFE6-3148-4309-85F6-7B003CE455C4}">
  <ds:schemaRefs>
    <ds:schemaRef ds:uri="http://schemas.microsoft.com/office/infopath/2007/PartnerControls"/>
    <ds:schemaRef ds:uri="http://schemas.microsoft.com/office/2006/documentManagement/types"/>
    <ds:schemaRef ds:uri="http://purl.org/dc/dcmitype/"/>
    <ds:schemaRef ds:uri="http://purl.org/dc/elements/1.1/"/>
    <ds:schemaRef ds:uri="http://schemas.microsoft.com/office/2006/metadata/properties"/>
    <ds:schemaRef ds:uri="http://schemas.openxmlformats.org/package/2006/metadata/core-properties"/>
    <ds:schemaRef ds:uri="91dde146-1d64-4472-abb4-1dd87af97482"/>
    <ds:schemaRef ds:uri="81ae4995-9656-43b3-9004-9b2d2195dcda"/>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300</TotalTime>
  <Words>466</Words>
  <Application>Microsoft Macintosh PowerPoint</Application>
  <PresentationFormat>Custom</PresentationFormat>
  <Paragraphs>51</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Segoe UI</vt:lpstr>
      <vt:lpstr>Segoe UI Semibold</vt:lpstr>
      <vt:lpstr>Wingdings</vt:lpstr>
      <vt:lpstr>Office Theme</vt:lpstr>
      <vt:lpstr>PowerPoint Presentation</vt:lpstr>
    </vt:vector>
  </TitlesOfParts>
  <Manager>&lt;Comms manager name here&gt;</Manager>
  <Company>Microsoft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 branded infographic</dc:title>
  <dc:subject>&lt;Event name&gt;</dc:subject>
  <dc:creator>Kristen Falkenstine (ANDERSEN CONSULTANTS LLC)</dc:creator>
  <cp:lastModifiedBy>Hrulev, Milena (Petrova)</cp:lastModifiedBy>
  <cp:revision>5</cp:revision>
  <dcterms:created xsi:type="dcterms:W3CDTF">2022-09-19T16:55:41Z</dcterms:created>
  <dcterms:modified xsi:type="dcterms:W3CDTF">2024-02-27T08:20:53Z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0x010100759D3432FEC7444D8BA76D7B01010F81</vt:lpwstr>
  </property>
  <property fmtid="{D5CDD505-2E9C-101B-9397-08002B2CF9AE}" pid="3" name="Created">
    <vt:filetime>2020-09-10T00:00:00Z</vt:filetime>
  </property>
  <property fmtid="{D5CDD505-2E9C-101B-9397-08002B2CF9AE}" pid="4" name="Creator">
    <vt:lpwstr>Acrobat PDFMaker 20 for PowerPoint</vt:lpwstr>
  </property>
  <property fmtid="{D5CDD505-2E9C-101B-9397-08002B2CF9AE}" pid="5" name="Event1">
    <vt:lpwstr>622;#Unassigned|2c8af875-f38a-40b8-a0a9-056aed3fc8c0</vt:lpwstr>
  </property>
  <property fmtid="{D5CDD505-2E9C-101B-9397-08002B2CF9AE}" pid="6" name="IsMyDocuments">
    <vt:lpwstr>Yes</vt:lpwstr>
  </property>
  <property fmtid="{D5CDD505-2E9C-101B-9397-08002B2CF9AE}" pid="7" name="LastSaved">
    <vt:filetime>2022-09-19T00:00:00Z</vt:filetime>
  </property>
  <property fmtid="{D5CDD505-2E9C-101B-9397-08002B2CF9AE}" pid="8" name="MSIP_Label_f42aa342-8706-4288-bd11-ebb85995028c_Application">
    <vt:lpwstr>Microsoft Azure Information Protection</vt:lpwstr>
  </property>
  <property fmtid="{D5CDD505-2E9C-101B-9397-08002B2CF9AE}" pid="9" name="MSIP_Label_f42aa342-8706-4288-bd11-ebb85995028c_Enabled">
    <vt:lpwstr>True</vt:lpwstr>
  </property>
  <property fmtid="{D5CDD505-2E9C-101B-9397-08002B2CF9AE}" pid="10" name="MSIP_Label_f42aa342-8706-4288-bd11-ebb85995028c_Extended_MSFT_Method">
    <vt:lpwstr>Automatic</vt:lpwstr>
  </property>
  <property fmtid="{D5CDD505-2E9C-101B-9397-08002B2CF9AE}" pid="11" name="MSIP_Label_f42aa342-8706-4288-bd11-ebb85995028c_Name">
    <vt:lpwstr>General</vt:lpwstr>
  </property>
  <property fmtid="{D5CDD505-2E9C-101B-9397-08002B2CF9AE}" pid="12" name="MSIP_Label_f42aa342-8706-4288-bd11-ebb85995028c_Owner">
    <vt:lpwstr>maryfj@microsoft.com</vt:lpwstr>
  </property>
  <property fmtid="{D5CDD505-2E9C-101B-9397-08002B2CF9AE}" pid="13" name="MSIP_Label_f42aa342-8706-4288-bd11-ebb85995028c_Ref">
    <vt:lpwstr>https://api.informationprotection.azure.com/api/72f988bf-86f1-41af-91ab-2d7cd011db47</vt:lpwstr>
  </property>
  <property fmtid="{D5CDD505-2E9C-101B-9397-08002B2CF9AE}" pid="14" name="MSIP_Label_f42aa342-8706-4288-bd11-ebb85995028c_SetDate">
    <vt:lpwstr>2017-08-29T14:27:20.8568347-07:00</vt:lpwstr>
  </property>
  <property fmtid="{D5CDD505-2E9C-101B-9397-08002B2CF9AE}" pid="15" name="MSIP_Label_f42aa342-8706-4288-bd11-ebb85995028c_SiteId">
    <vt:lpwstr>72f988bf-86f1-41af-91ab-2d7cd011db47</vt:lpwstr>
  </property>
  <property fmtid="{D5CDD505-2E9C-101B-9397-08002B2CF9AE}" pid="16" name="Producer">
    <vt:lpwstr>Adobe PDF Library 20.12.75</vt:lpwstr>
  </property>
  <property fmtid="{D5CDD505-2E9C-101B-9397-08002B2CF9AE}" pid="17" name="Sensitivity">
    <vt:lpwstr>General</vt:lpwstr>
  </property>
  <property fmtid="{D5CDD505-2E9C-101B-9397-08002B2CF9AE}" pid="18" name="MediaServiceImageTags">
    <vt:lpwstr/>
  </property>
</Properties>
</file>