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Lst>
  <p:sldSz cx="6858000" cy="14544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1E9B7F-5698-9DE3-EFEC-8102832F7A71}" v="103" dt="2024-04-15T11:12:27.473"/>
    <p1510:client id="{1EFD0149-AADE-4905-354F-277B6A88A306}" v="115" dt="2024-04-15T11:18:03.1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7" autoAdjust="0"/>
    <p:restoredTop sz="94660"/>
  </p:normalViewPr>
  <p:slideViewPr>
    <p:cSldViewPr snapToGrid="0">
      <p:cViewPr>
        <p:scale>
          <a:sx n="64" d="100"/>
          <a:sy n="64" d="100"/>
        </p:scale>
        <p:origin x="242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z, Esther" userId="S::esther.martinez@ingrammicro.com::597d8d55-b7ca-4d59-b877-6c5d5f591360" providerId="AD" clId="Web-{1EFD0149-AADE-4905-354F-277B6A88A306}"/>
    <pc:docChg chg="modSld">
      <pc:chgData name="Martinez, Esther" userId="S::esther.martinez@ingrammicro.com::597d8d55-b7ca-4d59-b877-6c5d5f591360" providerId="AD" clId="Web-{1EFD0149-AADE-4905-354F-277B6A88A306}" dt="2024-04-15T11:18:02.472" v="92" actId="20577"/>
      <pc:docMkLst>
        <pc:docMk/>
      </pc:docMkLst>
      <pc:sldChg chg="addSp delSp modSp">
        <pc:chgData name="Martinez, Esther" userId="S::esther.martinez@ingrammicro.com::597d8d55-b7ca-4d59-b877-6c5d5f591360" providerId="AD" clId="Web-{1EFD0149-AADE-4905-354F-277B6A88A306}" dt="2024-04-15T11:18:02.472" v="92" actId="20577"/>
        <pc:sldMkLst>
          <pc:docMk/>
          <pc:sldMk cId="631000834" sldId="256"/>
        </pc:sldMkLst>
        <pc:spChg chg="del">
          <ac:chgData name="Martinez, Esther" userId="S::esther.martinez@ingrammicro.com::597d8d55-b7ca-4d59-b877-6c5d5f591360" providerId="AD" clId="Web-{1EFD0149-AADE-4905-354F-277B6A88A306}" dt="2024-04-15T11:14:35.605" v="23"/>
          <ac:spMkLst>
            <pc:docMk/>
            <pc:sldMk cId="631000834" sldId="256"/>
            <ac:spMk id="2" creationId="{3D12FBE4-D230-DC97-45B7-BDAA35042D15}"/>
          </ac:spMkLst>
        </pc:spChg>
        <pc:spChg chg="del">
          <ac:chgData name="Martinez, Esther" userId="S::esther.martinez@ingrammicro.com::597d8d55-b7ca-4d59-b877-6c5d5f591360" providerId="AD" clId="Web-{1EFD0149-AADE-4905-354F-277B6A88A306}" dt="2024-04-15T11:14:33.948" v="22"/>
          <ac:spMkLst>
            <pc:docMk/>
            <pc:sldMk cId="631000834" sldId="256"/>
            <ac:spMk id="3" creationId="{08A09FA3-47E0-BE6F-A192-2697CA5C9E83}"/>
          </ac:spMkLst>
        </pc:spChg>
        <pc:spChg chg="mod">
          <ac:chgData name="Martinez, Esther" userId="S::esther.martinez@ingrammicro.com::597d8d55-b7ca-4d59-b877-6c5d5f591360" providerId="AD" clId="Web-{1EFD0149-AADE-4905-354F-277B6A88A306}" dt="2024-04-15T11:13:56.462" v="14" actId="20577"/>
          <ac:spMkLst>
            <pc:docMk/>
            <pc:sldMk cId="631000834" sldId="256"/>
            <ac:spMk id="4" creationId="{DAC7A47F-7B87-EEC4-F508-D472D1ECA5D5}"/>
          </ac:spMkLst>
        </pc:spChg>
        <pc:spChg chg="mod">
          <ac:chgData name="Martinez, Esther" userId="S::esther.martinez@ingrammicro.com::597d8d55-b7ca-4d59-b877-6c5d5f591360" providerId="AD" clId="Web-{1EFD0149-AADE-4905-354F-277B6A88A306}" dt="2024-04-15T11:15:12.497" v="31" actId="20577"/>
          <ac:spMkLst>
            <pc:docMk/>
            <pc:sldMk cId="631000834" sldId="256"/>
            <ac:spMk id="5" creationId="{3DDE6D01-BD57-4E16-B73E-66F9948B4605}"/>
          </ac:spMkLst>
        </pc:spChg>
        <pc:spChg chg="add mod">
          <ac:chgData name="Martinez, Esther" userId="S::esther.martinez@ingrammicro.com::597d8d55-b7ca-4d59-b877-6c5d5f591360" providerId="AD" clId="Web-{1EFD0149-AADE-4905-354F-277B6A88A306}" dt="2024-04-15T11:17:20.454" v="74" actId="1076"/>
          <ac:spMkLst>
            <pc:docMk/>
            <pc:sldMk cId="631000834" sldId="256"/>
            <ac:spMk id="6" creationId="{B90A795D-C994-F342-466B-6F0423ED2CE7}"/>
          </ac:spMkLst>
        </pc:spChg>
        <pc:spChg chg="del">
          <ac:chgData name="Martinez, Esther" userId="S::esther.martinez@ingrammicro.com::597d8d55-b7ca-4d59-b877-6c5d5f591360" providerId="AD" clId="Web-{1EFD0149-AADE-4905-354F-277B6A88A306}" dt="2024-04-15T11:14:32.323" v="21"/>
          <ac:spMkLst>
            <pc:docMk/>
            <pc:sldMk cId="631000834" sldId="256"/>
            <ac:spMk id="8" creationId="{9B1EC96C-1559-7375-A33E-57FD346E13CB}"/>
          </ac:spMkLst>
        </pc:spChg>
        <pc:spChg chg="del">
          <ac:chgData name="Martinez, Esther" userId="S::esther.martinez@ingrammicro.com::597d8d55-b7ca-4d59-b877-6c5d5f591360" providerId="AD" clId="Web-{1EFD0149-AADE-4905-354F-277B6A88A306}" dt="2024-04-15T11:14:30.604" v="20"/>
          <ac:spMkLst>
            <pc:docMk/>
            <pc:sldMk cId="631000834" sldId="256"/>
            <ac:spMk id="10" creationId="{98EF677E-2E42-5726-D040-22948BD863AB}"/>
          </ac:spMkLst>
        </pc:spChg>
        <pc:spChg chg="add mod">
          <ac:chgData name="Martinez, Esther" userId="S::esther.martinez@ingrammicro.com::597d8d55-b7ca-4d59-b877-6c5d5f591360" providerId="AD" clId="Web-{1EFD0149-AADE-4905-354F-277B6A88A306}" dt="2024-04-15T11:17:28.064" v="78" actId="14100"/>
          <ac:spMkLst>
            <pc:docMk/>
            <pc:sldMk cId="631000834" sldId="256"/>
            <ac:spMk id="11" creationId="{52E8033A-D20F-8FC0-2A8F-F0AFED8CD2DB}"/>
          </ac:spMkLst>
        </pc:spChg>
        <pc:spChg chg="del">
          <ac:chgData name="Martinez, Esther" userId="S::esther.martinez@ingrammicro.com::597d8d55-b7ca-4d59-b877-6c5d5f591360" providerId="AD" clId="Web-{1EFD0149-AADE-4905-354F-277B6A88A306}" dt="2024-04-15T11:15:19.387" v="32"/>
          <ac:spMkLst>
            <pc:docMk/>
            <pc:sldMk cId="631000834" sldId="256"/>
            <ac:spMk id="12" creationId="{B71104BC-062D-9EB1-4556-2DE0F0F19A54}"/>
          </ac:spMkLst>
        </pc:spChg>
        <pc:spChg chg="del">
          <ac:chgData name="Martinez, Esther" userId="S::esther.martinez@ingrammicro.com::597d8d55-b7ca-4d59-b877-6c5d5f591360" providerId="AD" clId="Web-{1EFD0149-AADE-4905-354F-277B6A88A306}" dt="2024-04-15T11:15:21.841" v="33"/>
          <ac:spMkLst>
            <pc:docMk/>
            <pc:sldMk cId="631000834" sldId="256"/>
            <ac:spMk id="14" creationId="{7DA25625-CC58-15CD-5586-AD1DC7F08CDC}"/>
          </ac:spMkLst>
        </pc:spChg>
        <pc:spChg chg="add mod">
          <ac:chgData name="Martinez, Esther" userId="S::esther.martinez@ingrammicro.com::597d8d55-b7ca-4d59-b877-6c5d5f591360" providerId="AD" clId="Web-{1EFD0149-AADE-4905-354F-277B6A88A306}" dt="2024-04-15T11:18:02.472" v="92" actId="20577"/>
          <ac:spMkLst>
            <pc:docMk/>
            <pc:sldMk cId="631000834" sldId="256"/>
            <ac:spMk id="15" creationId="{B1E4D79B-DDBE-4C25-FEAF-45A7960315D0}"/>
          </ac:spMkLst>
        </pc:spChg>
        <pc:spChg chg="mod">
          <ac:chgData name="Martinez, Esther" userId="S::esther.martinez@ingrammicro.com::597d8d55-b7ca-4d59-b877-6c5d5f591360" providerId="AD" clId="Web-{1EFD0149-AADE-4905-354F-277B6A88A306}" dt="2024-04-15T11:16:39.578" v="67" actId="1076"/>
          <ac:spMkLst>
            <pc:docMk/>
            <pc:sldMk cId="631000834" sldId="256"/>
            <ac:spMk id="1035" creationId="{FE6FA903-C71A-55EA-150B-BF00BC4E0026}"/>
          </ac:spMkLst>
        </pc:spChg>
        <pc:spChg chg="mod">
          <ac:chgData name="Martinez, Esther" userId="S::esther.martinez@ingrammicro.com::597d8d55-b7ca-4d59-b877-6c5d5f591360" providerId="AD" clId="Web-{1EFD0149-AADE-4905-354F-277B6A88A306}" dt="2024-04-15T11:16:39.594" v="68" actId="1076"/>
          <ac:spMkLst>
            <pc:docMk/>
            <pc:sldMk cId="631000834" sldId="256"/>
            <ac:spMk id="1037" creationId="{0E2A0B31-EE14-EA26-3C86-AEA0ED57FB25}"/>
          </ac:spMkLst>
        </pc:spChg>
        <pc:spChg chg="mod">
          <ac:chgData name="Martinez, Esther" userId="S::esther.martinez@ingrammicro.com::597d8d55-b7ca-4d59-b877-6c5d5f591360" providerId="AD" clId="Web-{1EFD0149-AADE-4905-354F-277B6A88A306}" dt="2024-04-15T11:16:39.625" v="69" actId="1076"/>
          <ac:spMkLst>
            <pc:docMk/>
            <pc:sldMk cId="631000834" sldId="256"/>
            <ac:spMk id="1039" creationId="{27B88076-B6F3-43BC-B1E4-EE405D854247}"/>
          </ac:spMkLst>
        </pc:spChg>
        <pc:spChg chg="mod">
          <ac:chgData name="Martinez, Esther" userId="S::esther.martinez@ingrammicro.com::597d8d55-b7ca-4d59-b877-6c5d5f591360" providerId="AD" clId="Web-{1EFD0149-AADE-4905-354F-277B6A88A306}" dt="2024-04-15T11:16:41.828" v="71" actId="1076"/>
          <ac:spMkLst>
            <pc:docMk/>
            <pc:sldMk cId="631000834" sldId="256"/>
            <ac:spMk id="1040" creationId="{5B4C8DA0-CCAC-51AD-45D5-D6B43B70CB2B}"/>
          </ac:spMkLst>
        </pc:spChg>
        <pc:picChg chg="add mod">
          <ac:chgData name="Martinez, Esther" userId="S::esther.martinez@ingrammicro.com::597d8d55-b7ca-4d59-b877-6c5d5f591360" providerId="AD" clId="Web-{1EFD0149-AADE-4905-354F-277B6A88A306}" dt="2024-04-15T11:17:22.392" v="75" actId="1076"/>
          <ac:picMkLst>
            <pc:docMk/>
            <pc:sldMk cId="631000834" sldId="256"/>
            <ac:picMk id="9" creationId="{08947CC9-EBDA-A4D6-B890-1D3EE4B2F372}"/>
          </ac:picMkLst>
        </pc:picChg>
        <pc:picChg chg="add mod">
          <ac:chgData name="Martinez, Esther" userId="S::esther.martinez@ingrammicro.com::597d8d55-b7ca-4d59-b877-6c5d5f591360" providerId="AD" clId="Web-{1EFD0149-AADE-4905-354F-277B6A88A306}" dt="2024-04-15T11:17:23.876" v="76" actId="1076"/>
          <ac:picMkLst>
            <pc:docMk/>
            <pc:sldMk cId="631000834" sldId="256"/>
            <ac:picMk id="13" creationId="{7ABA0AB7-55AD-6CDC-DB95-AD8DEC1CF41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380345"/>
            <a:ext cx="5829300" cy="5063702"/>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7639322"/>
            <a:ext cx="5143500" cy="351159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ED3C07-2E2C-4952-A1F6-660EF055D0CE}" type="datetimeFigureOut">
              <a:rPr lang="en-GB" smtClean="0"/>
              <a:t>23/04/2024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2642823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ED3C07-2E2C-4952-A1F6-660EF055D0CE}" type="datetimeFigureOut">
              <a:rPr lang="en-GB" smtClean="0"/>
              <a:t>23/04/2024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4031147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774369"/>
            <a:ext cx="1478756" cy="1232594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774369"/>
            <a:ext cx="4350544" cy="1232594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ED3C07-2E2C-4952-A1F6-660EF055D0CE}" type="datetimeFigureOut">
              <a:rPr lang="en-GB" smtClean="0"/>
              <a:t>23/04/2024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824167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ED3C07-2E2C-4952-A1F6-660EF055D0CE}" type="datetimeFigureOut">
              <a:rPr lang="en-GB" smtClean="0"/>
              <a:t>23/04/2024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1946829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3626072"/>
            <a:ext cx="5915025" cy="605018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9733489"/>
            <a:ext cx="5915025" cy="318164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ED3C07-2E2C-4952-A1F6-660EF055D0CE}" type="datetimeFigureOut">
              <a:rPr lang="en-GB" smtClean="0"/>
              <a:t>23/04/2024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1890727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3871846"/>
            <a:ext cx="2914650" cy="92284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3871846"/>
            <a:ext cx="2914650" cy="92284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1ED3C07-2E2C-4952-A1F6-660EF055D0CE}" type="datetimeFigureOut">
              <a:rPr lang="en-GB" smtClean="0"/>
              <a:t>23/04/2024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1623959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774373"/>
            <a:ext cx="5915025" cy="2811298"/>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3565467"/>
            <a:ext cx="2901255" cy="174738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5312847"/>
            <a:ext cx="2901255" cy="781439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3565467"/>
            <a:ext cx="2915543" cy="174738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5312847"/>
            <a:ext cx="2915543" cy="781439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1ED3C07-2E2C-4952-A1F6-660EF055D0CE}" type="datetimeFigureOut">
              <a:rPr lang="en-GB" smtClean="0"/>
              <a:t>23/04/2024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2167825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1ED3C07-2E2C-4952-A1F6-660EF055D0CE}" type="datetimeFigureOut">
              <a:rPr lang="en-GB" smtClean="0"/>
              <a:t>23/04/2024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358781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ED3C07-2E2C-4952-A1F6-660EF055D0CE}" type="datetimeFigureOut">
              <a:rPr lang="en-GB" smtClean="0"/>
              <a:t>23/04/2024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1410016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969645"/>
            <a:ext cx="2211884" cy="3393758"/>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2094167"/>
            <a:ext cx="3471863" cy="1033614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4363402"/>
            <a:ext cx="2211884" cy="808374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1ED3C07-2E2C-4952-A1F6-660EF055D0CE}" type="datetimeFigureOut">
              <a:rPr lang="en-GB" smtClean="0"/>
              <a:t>23/04/2024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1409426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969645"/>
            <a:ext cx="2211884" cy="3393758"/>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2094167"/>
            <a:ext cx="3471863" cy="10336146"/>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4363402"/>
            <a:ext cx="2211884" cy="808374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1ED3C07-2E2C-4952-A1F6-660EF055D0CE}" type="datetimeFigureOut">
              <a:rPr lang="en-GB" smtClean="0"/>
              <a:t>23/04/2024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3350114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774373"/>
            <a:ext cx="5915025" cy="28112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3871846"/>
            <a:ext cx="5915025" cy="92284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13480762"/>
            <a:ext cx="1543050" cy="774369"/>
          </a:xfrm>
          <a:prstGeom prst="rect">
            <a:avLst/>
          </a:prstGeom>
        </p:spPr>
        <p:txBody>
          <a:bodyPr vert="horz" lIns="91440" tIns="45720" rIns="91440" bIns="45720" rtlCol="0" anchor="ctr"/>
          <a:lstStyle>
            <a:lvl1pPr algn="l">
              <a:defRPr sz="900">
                <a:solidFill>
                  <a:schemeClr val="tx1">
                    <a:tint val="75000"/>
                  </a:schemeClr>
                </a:solidFill>
              </a:defRPr>
            </a:lvl1pPr>
          </a:lstStyle>
          <a:p>
            <a:fld id="{81ED3C07-2E2C-4952-A1F6-660EF055D0CE}" type="datetimeFigureOut">
              <a:rPr lang="en-GB" smtClean="0"/>
              <a:t>23/04/2024</a:t>
            </a:fld>
            <a:endParaRPr lang="en-GB"/>
          </a:p>
        </p:txBody>
      </p:sp>
      <p:sp>
        <p:nvSpPr>
          <p:cNvPr id="5" name="Footer Placeholder 4"/>
          <p:cNvSpPr>
            <a:spLocks noGrp="1"/>
          </p:cNvSpPr>
          <p:nvPr>
            <p:ph type="ftr" sz="quarter" idx="3"/>
          </p:nvPr>
        </p:nvSpPr>
        <p:spPr>
          <a:xfrm>
            <a:off x="2271713" y="13480762"/>
            <a:ext cx="2314575" cy="774369"/>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13480762"/>
            <a:ext cx="1543050" cy="774369"/>
          </a:xfrm>
          <a:prstGeom prst="rect">
            <a:avLst/>
          </a:prstGeom>
        </p:spPr>
        <p:txBody>
          <a:bodyPr vert="horz" lIns="91440" tIns="45720" rIns="91440" bIns="45720" rtlCol="0" anchor="ctr"/>
          <a:lstStyle>
            <a:lvl1pPr algn="r">
              <a:defRPr sz="900">
                <a:solidFill>
                  <a:schemeClr val="tx1">
                    <a:tint val="75000"/>
                  </a:schemeClr>
                </a:solidFill>
              </a:defRPr>
            </a:lvl1pPr>
          </a:lstStyle>
          <a:p>
            <a:fld id="{71661429-2839-4256-8E67-EC9646ACD29A}" type="slidenum">
              <a:rPr lang="en-GB" smtClean="0"/>
              <a:t>‹#›</a:t>
            </a:fld>
            <a:endParaRPr lang="en-GB"/>
          </a:p>
        </p:txBody>
      </p:sp>
    </p:spTree>
    <p:extLst>
      <p:ext uri="{BB962C8B-B14F-4D97-AF65-F5344CB8AC3E}">
        <p14:creationId xmlns:p14="http://schemas.microsoft.com/office/powerpoint/2010/main" val="36571741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A person holding a computer&#10;&#10;Description automatically generated">
            <a:extLst>
              <a:ext uri="{FF2B5EF4-FFF2-40B4-BE49-F238E27FC236}">
                <a16:creationId xmlns:a16="http://schemas.microsoft.com/office/drawing/2014/main" id="{44488BC8-8FDA-6DA9-ED01-071E63291495}"/>
              </a:ext>
            </a:extLst>
          </p:cNvPr>
          <p:cNvPicPr>
            <a:picLocks noChangeAspect="1"/>
          </p:cNvPicPr>
          <p:nvPr/>
        </p:nvPicPr>
        <p:blipFill rotWithShape="1">
          <a:blip r:embed="rId2">
            <a:extLst>
              <a:ext uri="{28A0092B-C50C-407E-A947-70E740481C1C}">
                <a14:useLocalDpi xmlns:a14="http://schemas.microsoft.com/office/drawing/2010/main" val="0"/>
              </a:ext>
            </a:extLst>
          </a:blip>
          <a:srcRect t="9050" b="25611"/>
          <a:stretch/>
        </p:blipFill>
        <p:spPr>
          <a:xfrm>
            <a:off x="-160867" y="-64655"/>
            <a:ext cx="7083519" cy="2603439"/>
          </a:xfrm>
          <a:prstGeom prst="rect">
            <a:avLst/>
          </a:prstGeom>
        </p:spPr>
      </p:pic>
      <p:sp>
        <p:nvSpPr>
          <p:cNvPr id="35" name="Rectangle 34">
            <a:extLst>
              <a:ext uri="{FF2B5EF4-FFF2-40B4-BE49-F238E27FC236}">
                <a16:creationId xmlns:a16="http://schemas.microsoft.com/office/drawing/2014/main" id="{5E97B294-7454-B6D3-4241-98D5B50DF3ED}"/>
              </a:ext>
            </a:extLst>
          </p:cNvPr>
          <p:cNvSpPr/>
          <p:nvPr/>
        </p:nvSpPr>
        <p:spPr>
          <a:xfrm flipV="1">
            <a:off x="-18941" y="6025049"/>
            <a:ext cx="6911917" cy="291578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34" name="Rectangle 33">
            <a:extLst>
              <a:ext uri="{FF2B5EF4-FFF2-40B4-BE49-F238E27FC236}">
                <a16:creationId xmlns:a16="http://schemas.microsoft.com/office/drawing/2014/main" id="{F2D0E631-017F-E1B2-B235-05CFFD33BBAA}"/>
              </a:ext>
            </a:extLst>
          </p:cNvPr>
          <p:cNvSpPr/>
          <p:nvPr/>
        </p:nvSpPr>
        <p:spPr>
          <a:xfrm>
            <a:off x="-18941" y="11549531"/>
            <a:ext cx="6911917" cy="169265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5" name="TextBox 4">
            <a:extLst>
              <a:ext uri="{FF2B5EF4-FFF2-40B4-BE49-F238E27FC236}">
                <a16:creationId xmlns:a16="http://schemas.microsoft.com/office/drawing/2014/main" id="{3DDE6D01-BD57-4E16-B73E-66F9948B4605}"/>
              </a:ext>
            </a:extLst>
          </p:cNvPr>
          <p:cNvSpPr txBox="1"/>
          <p:nvPr/>
        </p:nvSpPr>
        <p:spPr>
          <a:xfrm>
            <a:off x="355597" y="3062434"/>
            <a:ext cx="6024419" cy="2539157"/>
          </a:xfrm>
          <a:prstGeom prst="rect">
            <a:avLst/>
          </a:prstGeom>
          <a:noFill/>
        </p:spPr>
        <p:txBody>
          <a:bodyPr wrap="square" lIns="0" tIns="0" rIns="0" bIns="0" rtlCol="0" anchor="t">
            <a:spAutoFit/>
          </a:bodyPr>
          <a:lstStyle/>
          <a:p>
            <a:r>
              <a:rPr lang="en-GB" sz="1100" dirty="0">
                <a:solidFill>
                  <a:srgbClr val="000000"/>
                </a:solidFill>
                <a:latin typeface="Arial" panose="020B0604020202020204" pitchFamily="34" charset="0"/>
                <a:cs typeface="Arial" panose="020B0604020202020204" pitchFamily="34" charset="0"/>
              </a:rPr>
              <a:t>Help your business to keep doing business—even during major IT outages. Azure Site Recovery offers ease of deployment, cost effectiveness, and dependability. Deploy replication, failover, and recovery processes through Site Recovery </a:t>
            </a:r>
            <a:r>
              <a:rPr lang="en-GB" sz="1100" b="0" i="0" dirty="0">
                <a:solidFill>
                  <a:srgbClr val="000000"/>
                </a:solidFill>
                <a:effectLst/>
                <a:latin typeface="Arial" panose="020B0604020202020204" pitchFamily="34" charset="0"/>
                <a:cs typeface="Arial" panose="020B0604020202020204" pitchFamily="34" charset="0"/>
              </a:rPr>
              <a:t>to </a:t>
            </a:r>
            <a:r>
              <a:rPr lang="en-GB" sz="1100" dirty="0">
                <a:solidFill>
                  <a:srgbClr val="000000"/>
                </a:solidFill>
                <a:latin typeface="Arial" panose="020B0604020202020204" pitchFamily="34" charset="0"/>
                <a:cs typeface="Arial" panose="020B0604020202020204" pitchFamily="34" charset="0"/>
              </a:rPr>
              <a:t>help keep your applications running during planned and unplanned outages.</a:t>
            </a:r>
            <a:endParaRPr lang="en-US" sz="1100" dirty="0">
              <a:solidFill>
                <a:srgbClr val="000000"/>
              </a:solidFill>
              <a:latin typeface="Arial" panose="020B0604020202020204" pitchFamily="34" charset="0"/>
              <a:cs typeface="Arial" panose="020B0604020202020204" pitchFamily="34" charset="0"/>
            </a:endParaRPr>
          </a:p>
          <a:p>
            <a:endParaRPr lang="en-GB" sz="1100" dirty="0">
              <a:latin typeface="Arial" panose="020B0604020202020204" pitchFamily="34" charset="0"/>
              <a:cs typeface="Arial" panose="020B0604020202020204" pitchFamily="34" charset="0"/>
            </a:endParaRPr>
          </a:p>
          <a:p>
            <a:r>
              <a:rPr lang="en-GB" sz="1100" dirty="0">
                <a:solidFill>
                  <a:srgbClr val="000000"/>
                </a:solidFill>
                <a:latin typeface="Arial" panose="020B0604020202020204" pitchFamily="34" charset="0"/>
                <a:cs typeface="Arial" panose="020B0604020202020204" pitchFamily="34" charset="0"/>
              </a:rPr>
              <a:t>Site Recovery is a native disaster recovery as a service (</a:t>
            </a:r>
            <a:r>
              <a:rPr lang="en-GB" sz="1100" dirty="0" err="1">
                <a:solidFill>
                  <a:srgbClr val="000000"/>
                </a:solidFill>
                <a:latin typeface="Arial" panose="020B0604020202020204" pitchFamily="34" charset="0"/>
                <a:cs typeface="Arial" panose="020B0604020202020204" pitchFamily="34" charset="0"/>
              </a:rPr>
              <a:t>DRaaS</a:t>
            </a:r>
            <a:r>
              <a:rPr lang="en-GB" sz="1100" dirty="0">
                <a:solidFill>
                  <a:srgbClr val="000000"/>
                </a:solidFill>
                <a:latin typeface="Arial" panose="020B0604020202020204" pitchFamily="34" charset="0"/>
                <a:cs typeface="Arial" panose="020B0604020202020204" pitchFamily="34" charset="0"/>
              </a:rPr>
              <a:t>), and Microsoft has been recognized as a leader in </a:t>
            </a:r>
            <a:r>
              <a:rPr lang="en-GB" sz="1100" dirty="0" err="1">
                <a:solidFill>
                  <a:srgbClr val="000000"/>
                </a:solidFill>
                <a:latin typeface="Arial" panose="020B0604020202020204" pitchFamily="34" charset="0"/>
                <a:cs typeface="Arial" panose="020B0604020202020204" pitchFamily="34" charset="0"/>
              </a:rPr>
              <a:t>DRaaS</a:t>
            </a:r>
            <a:r>
              <a:rPr lang="en-GB" sz="1100" dirty="0">
                <a:solidFill>
                  <a:srgbClr val="000000"/>
                </a:solidFill>
                <a:latin typeface="Arial" panose="020B0604020202020204" pitchFamily="34" charset="0"/>
                <a:cs typeface="Arial" panose="020B0604020202020204" pitchFamily="34" charset="0"/>
              </a:rPr>
              <a:t> based on completeness of vision </a:t>
            </a:r>
            <a:r>
              <a:rPr lang="en-GB" sz="1100" b="0" i="0" dirty="0">
                <a:solidFill>
                  <a:srgbClr val="000000"/>
                </a:solidFill>
                <a:effectLst/>
                <a:latin typeface="Arial" panose="020B0604020202020204" pitchFamily="34" charset="0"/>
                <a:cs typeface="Arial" panose="020B0604020202020204" pitchFamily="34" charset="0"/>
              </a:rPr>
              <a:t>and </a:t>
            </a:r>
            <a:r>
              <a:rPr lang="en-GB" sz="1100" dirty="0">
                <a:solidFill>
                  <a:srgbClr val="000000"/>
                </a:solidFill>
                <a:latin typeface="Arial" panose="020B0604020202020204" pitchFamily="34" charset="0"/>
                <a:cs typeface="Arial" panose="020B0604020202020204" pitchFamily="34" charset="0"/>
              </a:rPr>
              <a:t>ability to execute by Gartner in the 2019 Magic Quadrant for Disaster Recovery as a Service</a:t>
            </a:r>
            <a:r>
              <a:rPr lang="en-GB" sz="1100" b="0" i="0" dirty="0">
                <a:solidFill>
                  <a:srgbClr val="000000"/>
                </a:solidFill>
                <a:effectLst/>
                <a:latin typeface="Arial" panose="020B0604020202020204" pitchFamily="34" charset="0"/>
                <a:cs typeface="Arial" panose="020B0604020202020204" pitchFamily="34" charset="0"/>
              </a:rPr>
              <a:t>.</a:t>
            </a:r>
            <a:endParaRPr lang="en-GB" sz="1100" dirty="0">
              <a:latin typeface="Arial" panose="020B0604020202020204" pitchFamily="34" charset="0"/>
              <a:cs typeface="Arial" panose="020B0604020202020204" pitchFamily="34" charset="0"/>
            </a:endParaRP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*Gartner does not endorse any vendor, product or service depicted in its research publications, and does not advise technology users to select only those vendors with the highest ratings or other designation. Gartner research publications consist of the opinions of Gartner's research organization and should not be construed as statements of fact. Gartner disclaims all warranties, expressed or implied, with respect to this research, including any warranties of merchantability or fitness for a particular purpose.</a:t>
            </a:r>
          </a:p>
        </p:txBody>
      </p:sp>
      <p:sp>
        <p:nvSpPr>
          <p:cNvPr id="7" name="AutoShape 2">
            <a:extLst>
              <a:ext uri="{FF2B5EF4-FFF2-40B4-BE49-F238E27FC236}">
                <a16:creationId xmlns:a16="http://schemas.microsoft.com/office/drawing/2014/main" id="{EDC66FAB-E68B-08FB-93F9-639333B011DF}"/>
              </a:ext>
            </a:extLst>
          </p:cNvPr>
          <p:cNvSpPr>
            <a:spLocks noChangeAspect="1" noChangeArrowheads="1"/>
          </p:cNvSpPr>
          <p:nvPr/>
        </p:nvSpPr>
        <p:spPr bwMode="auto">
          <a:xfrm flipV="1">
            <a:off x="407894" y="6299742"/>
            <a:ext cx="116873"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18" name="Group 17" descr="Instructions for partner on how to customize the visible content of this asset.">
            <a:extLst>
              <a:ext uri="{FF2B5EF4-FFF2-40B4-BE49-F238E27FC236}">
                <a16:creationId xmlns:a16="http://schemas.microsoft.com/office/drawing/2014/main" id="{71A36DEB-62BB-9E1B-37A2-52FCEEF1B22D}"/>
              </a:ext>
              <a:ext uri="{C183D7F6-B498-43B3-948B-1728B52AA6E4}">
                <adec:decorative xmlns:adec="http://schemas.microsoft.com/office/drawing/2017/decorative" val="0"/>
              </a:ext>
            </a:extLst>
          </p:cNvPr>
          <p:cNvGrpSpPr/>
          <p:nvPr/>
        </p:nvGrpSpPr>
        <p:grpSpPr>
          <a:xfrm>
            <a:off x="-4174465" y="0"/>
            <a:ext cx="3947357" cy="7034458"/>
            <a:chOff x="-4114800" y="228600"/>
            <a:chExt cx="3947357" cy="7034458"/>
          </a:xfrm>
        </p:grpSpPr>
        <p:sp>
          <p:nvSpPr>
            <p:cNvPr id="19" name="Rectangle 18">
              <a:extLst>
                <a:ext uri="{FF2B5EF4-FFF2-40B4-BE49-F238E27FC236}">
                  <a16:creationId xmlns:a16="http://schemas.microsoft.com/office/drawing/2014/main" id="{A27FC541-504D-81DD-316A-8604E3B7B027}"/>
                </a:ext>
              </a:extLst>
            </p:cNvPr>
            <p:cNvSpPr/>
            <p:nvPr/>
          </p:nvSpPr>
          <p:spPr>
            <a:xfrm>
              <a:off x="-4114800" y="228600"/>
              <a:ext cx="3947357" cy="7034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0" name="TextBox 6">
              <a:extLst>
                <a:ext uri="{FF2B5EF4-FFF2-40B4-BE49-F238E27FC236}">
                  <a16:creationId xmlns:a16="http://schemas.microsoft.com/office/drawing/2014/main" id="{D334CFF9-2A05-1C6A-6E77-C8BE8FC4CF69}"/>
                </a:ext>
              </a:extLst>
            </p:cNvPr>
            <p:cNvSpPr txBox="1"/>
            <p:nvPr/>
          </p:nvSpPr>
          <p:spPr>
            <a:xfrm>
              <a:off x="-3852716" y="497168"/>
              <a:ext cx="3288948" cy="553998"/>
            </a:xfrm>
            <a:prstGeom prst="rect">
              <a:avLst/>
            </a:prstGeom>
            <a:noFill/>
          </p:spPr>
          <p:txBody>
            <a:bodyPr wrap="squar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1200"/>
                </a:spcBef>
              </a:pPr>
              <a:r>
                <a:rPr lang="en-US" sz="1200" dirty="0">
                  <a:solidFill>
                    <a:srgbClr val="2F2F2F"/>
                  </a:solidFill>
                  <a:latin typeface="Arial" panose="020B0604020202020204" pitchFamily="34" charset="0"/>
                  <a:cs typeface="Arial" panose="020B0604020202020204" pitchFamily="34" charset="0"/>
                </a:rPr>
                <a:t>Use this PowerPoint deck as a template to create a custom piece for your brand by adding your logo, fonts, colors, and content.</a:t>
              </a:r>
              <a:endParaRPr lang="en-US" sz="800" dirty="0">
                <a:solidFill>
                  <a:srgbClr val="2F2F2F"/>
                </a:solidFill>
                <a:latin typeface="Arial" panose="020B0604020202020204" pitchFamily="34" charset="0"/>
                <a:cs typeface="Arial" panose="020B0604020202020204" pitchFamily="34" charset="0"/>
              </a:endParaRPr>
            </a:p>
          </p:txBody>
        </p:sp>
        <p:sp>
          <p:nvSpPr>
            <p:cNvPr id="21" name="TextBox 10">
              <a:extLst>
                <a:ext uri="{FF2B5EF4-FFF2-40B4-BE49-F238E27FC236}">
                  <a16:creationId xmlns:a16="http://schemas.microsoft.com/office/drawing/2014/main" id="{09A5A2C8-E360-E258-1B6A-80BD837E80B0}"/>
                </a:ext>
              </a:extLst>
            </p:cNvPr>
            <p:cNvSpPr txBox="1"/>
            <p:nvPr/>
          </p:nvSpPr>
          <p:spPr>
            <a:xfrm>
              <a:off x="-3852716" y="1238788"/>
              <a:ext cx="3190471" cy="369332"/>
            </a:xfrm>
            <a:prstGeom prst="rect">
              <a:avLst/>
            </a:prstGeom>
            <a:solidFill>
              <a:srgbClr val="FFFF00"/>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900" dirty="0">
                  <a:latin typeface="Arial" panose="020B0604020202020204" pitchFamily="34" charset="0"/>
                  <a:cs typeface="Arial" panose="020B0604020202020204" pitchFamily="34" charset="0"/>
                </a:rPr>
                <a:t>Yellow highlights in the template indicate the areas where text or graphics should be customized for your brand.</a:t>
              </a:r>
            </a:p>
          </p:txBody>
        </p:sp>
        <p:grpSp>
          <p:nvGrpSpPr>
            <p:cNvPr id="22" name="Group 21">
              <a:extLst>
                <a:ext uri="{FF2B5EF4-FFF2-40B4-BE49-F238E27FC236}">
                  <a16:creationId xmlns:a16="http://schemas.microsoft.com/office/drawing/2014/main" id="{84D722C4-4D70-0961-9085-AFF5BFCE8F3E}"/>
                </a:ext>
              </a:extLst>
            </p:cNvPr>
            <p:cNvGrpSpPr/>
            <p:nvPr/>
          </p:nvGrpSpPr>
          <p:grpSpPr>
            <a:xfrm>
              <a:off x="-3852716" y="3897267"/>
              <a:ext cx="3014516" cy="784830"/>
              <a:chOff x="-3852716" y="3897267"/>
              <a:chExt cx="3014516" cy="784830"/>
            </a:xfrm>
          </p:grpSpPr>
          <p:sp>
            <p:nvSpPr>
              <p:cNvPr id="1027" name="TextBox 60">
                <a:extLst>
                  <a:ext uri="{FF2B5EF4-FFF2-40B4-BE49-F238E27FC236}">
                    <a16:creationId xmlns:a16="http://schemas.microsoft.com/office/drawing/2014/main" id="{22E819CB-E5D0-10F1-B891-761DB5F2E4C2}"/>
                  </a:ext>
                </a:extLst>
              </p:cNvPr>
              <p:cNvSpPr txBox="1"/>
              <p:nvPr/>
            </p:nvSpPr>
            <p:spPr>
              <a:xfrm>
                <a:off x="-3633224" y="3897267"/>
                <a:ext cx="2795024" cy="7848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600"/>
                  </a:spcBef>
                </a:pPr>
                <a:r>
                  <a:rPr lang="en-US" sz="900" b="1" dirty="0">
                    <a:solidFill>
                      <a:srgbClr val="2F2F2F"/>
                    </a:solidFill>
                    <a:latin typeface="Arial" panose="020B0604020202020204" pitchFamily="34" charset="0"/>
                    <a:cs typeface="Arial" panose="020B0604020202020204" pitchFamily="34" charset="0"/>
                  </a:rPr>
                  <a:t>Update the yellow-highlighted text with your brand-specific copy. </a:t>
                </a:r>
                <a:r>
                  <a:rPr lang="en-US" sz="900" dirty="0">
                    <a:solidFill>
                      <a:srgbClr val="2F2F2F"/>
                    </a:solidFill>
                    <a:latin typeface="Arial" panose="020B0604020202020204" pitchFamily="34" charset="0"/>
                    <a:cs typeface="Arial" panose="020B0604020202020204" pitchFamily="34" charset="0"/>
                  </a:rPr>
                  <a:t>Match the surrounding type color </a:t>
                </a:r>
                <a:r>
                  <a:rPr lang="en-US" sz="900" b="1" dirty="0">
                    <a:solidFill>
                      <a:srgbClr val="2F2F2F"/>
                    </a:solidFill>
                    <a:latin typeface="Arial" panose="020B0604020202020204" pitchFamily="34" charset="0"/>
                    <a:cs typeface="Arial" panose="020B0604020202020204" pitchFamily="34" charset="0"/>
                  </a:rPr>
                  <a:t>by removing the yellow highlight treatment. </a:t>
                </a:r>
                <a:r>
                  <a:rPr lang="en-US" sz="900" dirty="0">
                    <a:solidFill>
                      <a:srgbClr val="2F2F2F"/>
                    </a:solidFill>
                    <a:latin typeface="Arial" panose="020B0604020202020204" pitchFamily="34" charset="0"/>
                    <a:cs typeface="Arial" panose="020B0604020202020204" pitchFamily="34" charset="0"/>
                  </a:rPr>
                  <a:t>Adjust the size and display of your fonts to fit the template</a:t>
                </a:r>
                <a:endParaRPr lang="en-US" sz="1000" b="1" dirty="0">
                  <a:solidFill>
                    <a:srgbClr val="2F2F2F"/>
                  </a:solidFill>
                  <a:latin typeface="Arial" panose="020B0604020202020204" pitchFamily="34" charset="0"/>
                  <a:cs typeface="Arial" panose="020B0604020202020204" pitchFamily="34" charset="0"/>
                </a:endParaRPr>
              </a:p>
            </p:txBody>
          </p:sp>
          <p:sp>
            <p:nvSpPr>
              <p:cNvPr id="1029" name="TextBox 61">
                <a:extLst>
                  <a:ext uri="{FF2B5EF4-FFF2-40B4-BE49-F238E27FC236}">
                    <a16:creationId xmlns:a16="http://schemas.microsoft.com/office/drawing/2014/main" id="{2E7274A4-0250-2A09-FA04-95D467018A0C}"/>
                  </a:ext>
                </a:extLst>
              </p:cNvPr>
              <p:cNvSpPr txBox="1">
                <a:spLocks noChangeAspect="1"/>
              </p:cNvSpPr>
              <p:nvPr/>
            </p:nvSpPr>
            <p:spPr>
              <a:xfrm>
                <a:off x="-3852716" y="3897267"/>
                <a:ext cx="197566" cy="230832"/>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900">
                    <a:cs typeface="Segoe UI" panose="020B0502040204020203" pitchFamily="34" charset="0"/>
                  </a:rPr>
                  <a:t>2</a:t>
                </a:r>
              </a:p>
            </p:txBody>
          </p:sp>
        </p:grpSp>
        <p:grpSp>
          <p:nvGrpSpPr>
            <p:cNvPr id="23" name="Group 22">
              <a:extLst>
                <a:ext uri="{FF2B5EF4-FFF2-40B4-BE49-F238E27FC236}">
                  <a16:creationId xmlns:a16="http://schemas.microsoft.com/office/drawing/2014/main" id="{DB6A88F4-6FC1-4AB7-5065-0CE515E34182}"/>
                </a:ext>
              </a:extLst>
            </p:cNvPr>
            <p:cNvGrpSpPr/>
            <p:nvPr/>
          </p:nvGrpSpPr>
          <p:grpSpPr>
            <a:xfrm>
              <a:off x="-3852716" y="4721966"/>
              <a:ext cx="3083096" cy="647365"/>
              <a:chOff x="-3852716" y="4721966"/>
              <a:chExt cx="3083096" cy="647365"/>
            </a:xfrm>
          </p:grpSpPr>
          <p:sp>
            <p:nvSpPr>
              <p:cNvPr id="1025" name="TextBox 58">
                <a:extLst>
                  <a:ext uri="{FF2B5EF4-FFF2-40B4-BE49-F238E27FC236}">
                    <a16:creationId xmlns:a16="http://schemas.microsoft.com/office/drawing/2014/main" id="{32C0D2B4-DFDA-AD07-0143-ADCE1850A55E}"/>
                  </a:ext>
                </a:extLst>
              </p:cNvPr>
              <p:cNvSpPr txBox="1"/>
              <p:nvPr/>
            </p:nvSpPr>
            <p:spPr>
              <a:xfrm>
                <a:off x="-3633224" y="4723000"/>
                <a:ext cx="2863604" cy="6463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600"/>
                  </a:spcBef>
                </a:pPr>
                <a:r>
                  <a:rPr lang="en-US" sz="900" b="1" dirty="0">
                    <a:solidFill>
                      <a:srgbClr val="2F2F2F"/>
                    </a:solidFill>
                    <a:latin typeface="Arial" panose="020B0604020202020204" pitchFamily="34" charset="0"/>
                    <a:cs typeface="Arial" panose="020B0604020202020204" pitchFamily="34" charset="0"/>
                  </a:rPr>
                  <a:t>Add your custom logo and icons to the slides and slide master. </a:t>
                </a:r>
                <a:r>
                  <a:rPr lang="en-US" sz="900" b="1" dirty="0">
                    <a:solidFill>
                      <a:srgbClr val="000000"/>
                    </a:solidFill>
                    <a:effectLst/>
                    <a:latin typeface="Arial" panose="020B0604020202020204" pitchFamily="34" charset="0"/>
                    <a:cs typeface="Arial" panose="020B0604020202020204" pitchFamily="34" charset="0"/>
                  </a:rPr>
                  <a:t>Images included in this template must remain for use exclusively in this template, must not be altered or used elsewhere.</a:t>
                </a:r>
                <a:endParaRPr lang="en-US" sz="1000" b="1" dirty="0">
                  <a:solidFill>
                    <a:srgbClr val="2F2F2F"/>
                  </a:solidFill>
                  <a:latin typeface="Arial" panose="020B0604020202020204" pitchFamily="34" charset="0"/>
                  <a:cs typeface="Arial" panose="020B0604020202020204" pitchFamily="34" charset="0"/>
                </a:endParaRPr>
              </a:p>
            </p:txBody>
          </p:sp>
          <p:sp>
            <p:nvSpPr>
              <p:cNvPr id="1026" name="TextBox 59">
                <a:extLst>
                  <a:ext uri="{FF2B5EF4-FFF2-40B4-BE49-F238E27FC236}">
                    <a16:creationId xmlns:a16="http://schemas.microsoft.com/office/drawing/2014/main" id="{A01CFF86-8677-ED65-17C3-A535462448A1}"/>
                  </a:ext>
                </a:extLst>
              </p:cNvPr>
              <p:cNvSpPr txBox="1">
                <a:spLocks noChangeAspect="1"/>
              </p:cNvSpPr>
              <p:nvPr/>
            </p:nvSpPr>
            <p:spPr>
              <a:xfrm>
                <a:off x="-3852716" y="4721966"/>
                <a:ext cx="197566" cy="230832"/>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900">
                    <a:cs typeface="Segoe UI" panose="020B0502040204020203" pitchFamily="34" charset="0"/>
                  </a:rPr>
                  <a:t>3</a:t>
                </a:r>
              </a:p>
            </p:txBody>
          </p:sp>
        </p:grpSp>
        <p:grpSp>
          <p:nvGrpSpPr>
            <p:cNvPr id="24" name="Group 23">
              <a:extLst>
                <a:ext uri="{FF2B5EF4-FFF2-40B4-BE49-F238E27FC236}">
                  <a16:creationId xmlns:a16="http://schemas.microsoft.com/office/drawing/2014/main" id="{2B70D60E-FCFC-9312-991C-89E096B09AE2}"/>
                </a:ext>
              </a:extLst>
            </p:cNvPr>
            <p:cNvGrpSpPr/>
            <p:nvPr/>
          </p:nvGrpSpPr>
          <p:grpSpPr>
            <a:xfrm>
              <a:off x="-3852716" y="5671395"/>
              <a:ext cx="3185502" cy="1067212"/>
              <a:chOff x="-3852716" y="5671395"/>
              <a:chExt cx="3185502" cy="1067212"/>
            </a:xfrm>
          </p:grpSpPr>
          <p:sp>
            <p:nvSpPr>
              <p:cNvPr id="30" name="TextBox 32">
                <a:extLst>
                  <a:ext uri="{FF2B5EF4-FFF2-40B4-BE49-F238E27FC236}">
                    <a16:creationId xmlns:a16="http://schemas.microsoft.com/office/drawing/2014/main" id="{D938E3E8-7FB9-B2BA-17C3-65C7EF758D97}"/>
                  </a:ext>
                </a:extLst>
              </p:cNvPr>
              <p:cNvSpPr txBox="1"/>
              <p:nvPr/>
            </p:nvSpPr>
            <p:spPr>
              <a:xfrm>
                <a:off x="-3633224" y="5671395"/>
                <a:ext cx="2966010" cy="6463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600"/>
                  </a:spcBef>
                </a:pPr>
                <a:r>
                  <a:rPr lang="en-US" sz="900" dirty="0">
                    <a:solidFill>
                      <a:srgbClr val="2F2F2F"/>
                    </a:solidFill>
                    <a:latin typeface="Arial" panose="020B0604020202020204" pitchFamily="34" charset="0"/>
                    <a:cs typeface="Arial" panose="020B0604020202020204" pitchFamily="34" charset="0"/>
                  </a:rPr>
                  <a:t>Save your final art. Name your file and choose the file destination. Delete the off-slide instructions and any remaining highlighting and use the </a:t>
                </a:r>
                <a:r>
                  <a:rPr lang="en-US" sz="900" b="1" dirty="0">
                    <a:solidFill>
                      <a:srgbClr val="2F2F2F"/>
                    </a:solidFill>
                    <a:latin typeface="Arial" panose="020B0604020202020204" pitchFamily="34" charset="0"/>
                    <a:cs typeface="Arial" panose="020B0604020202020204" pitchFamily="34" charset="0"/>
                  </a:rPr>
                  <a:t>File</a:t>
                </a:r>
                <a:r>
                  <a:rPr lang="en-US" sz="900" dirty="0">
                    <a:solidFill>
                      <a:srgbClr val="2F2F2F"/>
                    </a:solidFill>
                    <a:latin typeface="Arial" panose="020B0604020202020204" pitchFamily="34" charset="0"/>
                    <a:cs typeface="Arial" panose="020B0604020202020204" pitchFamily="34" charset="0"/>
                  </a:rPr>
                  <a:t> pulldown menu to select Export to save as a </a:t>
                </a:r>
                <a:r>
                  <a:rPr lang="en-US" sz="900" b="1" dirty="0">
                    <a:solidFill>
                      <a:srgbClr val="2F2F2F"/>
                    </a:solidFill>
                    <a:latin typeface="Arial" panose="020B0604020202020204" pitchFamily="34" charset="0"/>
                    <a:cs typeface="Arial" panose="020B0604020202020204" pitchFamily="34" charset="0"/>
                  </a:rPr>
                  <a:t>PDF</a:t>
                </a:r>
                <a:r>
                  <a:rPr lang="en-US" sz="900" dirty="0">
                    <a:solidFill>
                      <a:srgbClr val="2F2F2F"/>
                    </a:solidFill>
                    <a:latin typeface="Arial" panose="020B0604020202020204" pitchFamily="34" charset="0"/>
                    <a:cs typeface="Arial" panose="020B0604020202020204" pitchFamily="34" charset="0"/>
                  </a:rPr>
                  <a:t>. </a:t>
                </a:r>
                <a:endParaRPr lang="en-US" sz="1000" dirty="0">
                  <a:solidFill>
                    <a:srgbClr val="2F2F2F"/>
                  </a:solidFill>
                  <a:latin typeface="Arial" panose="020B0604020202020204" pitchFamily="34" charset="0"/>
                  <a:cs typeface="Arial" panose="020B0604020202020204" pitchFamily="34" charset="0"/>
                </a:endParaRPr>
              </a:p>
            </p:txBody>
          </p:sp>
          <p:sp>
            <p:nvSpPr>
              <p:cNvPr id="31" name="TextBox 33">
                <a:extLst>
                  <a:ext uri="{FF2B5EF4-FFF2-40B4-BE49-F238E27FC236}">
                    <a16:creationId xmlns:a16="http://schemas.microsoft.com/office/drawing/2014/main" id="{5665DEE4-440D-0B49-C12F-2C7419A73075}"/>
                  </a:ext>
                </a:extLst>
              </p:cNvPr>
              <p:cNvSpPr txBox="1">
                <a:spLocks noChangeAspect="1"/>
              </p:cNvSpPr>
              <p:nvPr/>
            </p:nvSpPr>
            <p:spPr>
              <a:xfrm>
                <a:off x="-3852716" y="5671395"/>
                <a:ext cx="197566" cy="230832"/>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900">
                    <a:cs typeface="Segoe UI" panose="020B0502040204020203" pitchFamily="34" charset="0"/>
                  </a:rPr>
                  <a:t>4</a:t>
                </a:r>
              </a:p>
            </p:txBody>
          </p:sp>
          <p:pic>
            <p:nvPicPr>
              <p:cNvPr id="1024" name="Picture 1023">
                <a:extLst>
                  <a:ext uri="{FF2B5EF4-FFF2-40B4-BE49-F238E27FC236}">
                    <a16:creationId xmlns:a16="http://schemas.microsoft.com/office/drawing/2014/main" id="{20E2CBF4-4D92-35D4-87FC-67C22548A935}"/>
                  </a:ext>
                </a:extLst>
              </p:cNvPr>
              <p:cNvPicPr>
                <a:picLocks noChangeAspect="1"/>
              </p:cNvPicPr>
              <p:nvPr/>
            </p:nvPicPr>
            <p:blipFill>
              <a:blip r:embed="rId3"/>
              <a:srcRect/>
              <a:stretch/>
            </p:blipFill>
            <p:spPr>
              <a:xfrm>
                <a:off x="-3496929" y="6490205"/>
                <a:ext cx="1797446" cy="248402"/>
              </a:xfrm>
              <a:prstGeom prst="rect">
                <a:avLst/>
              </a:prstGeom>
              <a:ln>
                <a:solidFill>
                  <a:schemeClr val="bg1">
                    <a:lumMod val="65000"/>
                  </a:schemeClr>
                </a:solidFill>
              </a:ln>
            </p:spPr>
          </p:pic>
        </p:grpSp>
        <p:grpSp>
          <p:nvGrpSpPr>
            <p:cNvPr id="25" name="Group 24">
              <a:extLst>
                <a:ext uri="{FF2B5EF4-FFF2-40B4-BE49-F238E27FC236}">
                  <a16:creationId xmlns:a16="http://schemas.microsoft.com/office/drawing/2014/main" id="{03B2A8EC-FDCA-4303-AA8F-78C5F9E3A9C3}"/>
                </a:ext>
              </a:extLst>
            </p:cNvPr>
            <p:cNvGrpSpPr/>
            <p:nvPr/>
          </p:nvGrpSpPr>
          <p:grpSpPr>
            <a:xfrm>
              <a:off x="-3852716" y="1813482"/>
              <a:ext cx="3423188" cy="1978904"/>
              <a:chOff x="-3852716" y="1813482"/>
              <a:chExt cx="3423188" cy="1978904"/>
            </a:xfrm>
          </p:grpSpPr>
          <p:sp>
            <p:nvSpPr>
              <p:cNvPr id="26" name="TextBox 23">
                <a:extLst>
                  <a:ext uri="{FF2B5EF4-FFF2-40B4-BE49-F238E27FC236}">
                    <a16:creationId xmlns:a16="http://schemas.microsoft.com/office/drawing/2014/main" id="{8ED8F38A-707E-1D50-9BF1-0DC5FC678334}"/>
                  </a:ext>
                </a:extLst>
              </p:cNvPr>
              <p:cNvSpPr txBox="1"/>
              <p:nvPr/>
            </p:nvSpPr>
            <p:spPr>
              <a:xfrm>
                <a:off x="-3633224" y="1813482"/>
                <a:ext cx="2313602"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600"/>
                  </a:spcBef>
                </a:pPr>
                <a:r>
                  <a:rPr lang="en-US" sz="900" dirty="0">
                    <a:solidFill>
                      <a:srgbClr val="2F2F2F"/>
                    </a:solidFill>
                    <a:latin typeface="Arial" panose="020B0604020202020204" pitchFamily="34" charset="0"/>
                    <a:cs typeface="Arial" panose="020B0604020202020204" pitchFamily="34" charset="0"/>
                  </a:rPr>
                  <a:t>Customize your brand fonts and colors in the Slide Master</a:t>
                </a:r>
              </a:p>
            </p:txBody>
          </p:sp>
          <p:sp>
            <p:nvSpPr>
              <p:cNvPr id="27" name="TextBox 27">
                <a:extLst>
                  <a:ext uri="{FF2B5EF4-FFF2-40B4-BE49-F238E27FC236}">
                    <a16:creationId xmlns:a16="http://schemas.microsoft.com/office/drawing/2014/main" id="{B023C047-BB61-3015-244D-53388D937E3B}"/>
                  </a:ext>
                </a:extLst>
              </p:cNvPr>
              <p:cNvSpPr txBox="1">
                <a:spLocks noChangeAspect="1"/>
              </p:cNvSpPr>
              <p:nvPr/>
            </p:nvSpPr>
            <p:spPr>
              <a:xfrm>
                <a:off x="-3852716" y="1813482"/>
                <a:ext cx="197566" cy="230832"/>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900">
                    <a:cs typeface="Segoe UI" panose="020B0502040204020203" pitchFamily="34" charset="0"/>
                  </a:rPr>
                  <a:t>1</a:t>
                </a:r>
              </a:p>
            </p:txBody>
          </p:sp>
          <p:pic>
            <p:nvPicPr>
              <p:cNvPr id="28" name="Picture 27" descr="Graphical user interface, application&#10;&#10;Description automatically generated">
                <a:extLst>
                  <a:ext uri="{FF2B5EF4-FFF2-40B4-BE49-F238E27FC236}">
                    <a16:creationId xmlns:a16="http://schemas.microsoft.com/office/drawing/2014/main" id="{0997360A-2FD3-2CBF-3B10-A3E4B3D703C0}"/>
                  </a:ext>
                </a:extLst>
              </p:cNvPr>
              <p:cNvPicPr>
                <a:picLocks noChangeAspect="1"/>
              </p:cNvPicPr>
              <p:nvPr/>
            </p:nvPicPr>
            <p:blipFill>
              <a:blip r:embed="rId4"/>
              <a:stretch>
                <a:fillRect/>
              </a:stretch>
            </p:blipFill>
            <p:spPr>
              <a:xfrm>
                <a:off x="-3619997" y="2904854"/>
                <a:ext cx="1580254" cy="887532"/>
              </a:xfrm>
              <a:prstGeom prst="rect">
                <a:avLst/>
              </a:prstGeom>
            </p:spPr>
          </p:pic>
          <p:pic>
            <p:nvPicPr>
              <p:cNvPr id="29" name="Picture 28" descr="Graphical user interface, application, Word&#10;&#10;Description automatically generated">
                <a:extLst>
                  <a:ext uri="{FF2B5EF4-FFF2-40B4-BE49-F238E27FC236}">
                    <a16:creationId xmlns:a16="http://schemas.microsoft.com/office/drawing/2014/main" id="{B4566126-FF98-0C61-B46E-D68D4B545ED1}"/>
                  </a:ext>
                </a:extLst>
              </p:cNvPr>
              <p:cNvPicPr>
                <a:picLocks noChangeAspect="1"/>
              </p:cNvPicPr>
              <p:nvPr/>
            </p:nvPicPr>
            <p:blipFill>
              <a:blip r:embed="rId5"/>
              <a:stretch>
                <a:fillRect/>
              </a:stretch>
            </p:blipFill>
            <p:spPr>
              <a:xfrm>
                <a:off x="-3615030" y="2273863"/>
                <a:ext cx="3185502" cy="474015"/>
              </a:xfrm>
              <a:prstGeom prst="rect">
                <a:avLst/>
              </a:prstGeom>
            </p:spPr>
          </p:pic>
        </p:grpSp>
      </p:grpSp>
      <p:pic>
        <p:nvPicPr>
          <p:cNvPr id="9" name="Picture 8" descr="A diagram of a server&#10;&#10;Description automatically generated">
            <a:extLst>
              <a:ext uri="{FF2B5EF4-FFF2-40B4-BE49-F238E27FC236}">
                <a16:creationId xmlns:a16="http://schemas.microsoft.com/office/drawing/2014/main" id="{08947CC9-EBDA-A4D6-B890-1D3EE4B2F372}"/>
              </a:ext>
            </a:extLst>
          </p:cNvPr>
          <p:cNvPicPr>
            <a:picLocks noChangeAspect="1"/>
          </p:cNvPicPr>
          <p:nvPr/>
        </p:nvPicPr>
        <p:blipFill rotWithShape="1">
          <a:blip r:embed="rId6">
            <a:alphaModFix/>
            <a:extLst>
              <a:ext uri="{BEBA8EAE-BF5A-486C-A8C5-ECC9F3942E4B}">
                <a14:imgProps xmlns:a14="http://schemas.microsoft.com/office/drawing/2010/main">
                  <a14:imgLayer r:embed="rId7">
                    <a14:imgEffect>
                      <a14:brightnessContrast bright="-6000"/>
                    </a14:imgEffect>
                  </a14:imgLayer>
                </a14:imgProps>
              </a:ext>
            </a:extLst>
          </a:blip>
          <a:srcRect l="10542" t="3459" r="10379" b="4338"/>
          <a:stretch/>
        </p:blipFill>
        <p:spPr>
          <a:xfrm>
            <a:off x="3300374" y="6391180"/>
            <a:ext cx="3202029" cy="2166623"/>
          </a:xfrm>
          <a:prstGeom prst="rect">
            <a:avLst/>
          </a:prstGeom>
        </p:spPr>
      </p:pic>
      <p:sp>
        <p:nvSpPr>
          <p:cNvPr id="11" name="TextBox 10">
            <a:extLst>
              <a:ext uri="{FF2B5EF4-FFF2-40B4-BE49-F238E27FC236}">
                <a16:creationId xmlns:a16="http://schemas.microsoft.com/office/drawing/2014/main" id="{52E8033A-D20F-8FC0-2A8F-F0AFED8CD2DB}"/>
              </a:ext>
            </a:extLst>
          </p:cNvPr>
          <p:cNvSpPr txBox="1"/>
          <p:nvPr/>
        </p:nvSpPr>
        <p:spPr>
          <a:xfrm>
            <a:off x="3468348" y="9585068"/>
            <a:ext cx="2743199" cy="1046440"/>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b="1" dirty="0">
                <a:latin typeface="Arial" panose="020B0604020202020204" pitchFamily="34" charset="0"/>
                <a:cs typeface="Arial" panose="020B0604020202020204" pitchFamily="34" charset="0"/>
              </a:rPr>
              <a:t>Reduce infrastructure costs</a:t>
            </a:r>
          </a:p>
          <a:p>
            <a:r>
              <a:rPr lang="en-US" sz="900" dirty="0">
                <a:latin typeface="Arial" panose="020B0604020202020204" pitchFamily="34" charset="0"/>
                <a:cs typeface="Arial" panose="020B0604020202020204" pitchFamily="34" charset="0"/>
              </a:rPr>
              <a:t>Reduce the cost of deploying, monitoring, patching, and maintaining on-premises disaster recovery infrastructure by eliminating the need for building or maintaining a costly secondary datacenter. Plus, you pay only for the compute resources you need to support your applications in Azure.</a:t>
            </a:r>
          </a:p>
        </p:txBody>
      </p:sp>
      <p:pic>
        <p:nvPicPr>
          <p:cNvPr id="13" name="Picture 12">
            <a:extLst>
              <a:ext uri="{FF2B5EF4-FFF2-40B4-BE49-F238E27FC236}">
                <a16:creationId xmlns:a16="http://schemas.microsoft.com/office/drawing/2014/main" id="{7ABA0AB7-55AD-6CDC-DB95-AD8DEC1CF410}"/>
              </a:ext>
            </a:extLst>
          </p:cNvPr>
          <p:cNvPicPr>
            <a:picLocks noChangeAspect="1"/>
          </p:cNvPicPr>
          <p:nvPr/>
        </p:nvPicPr>
        <p:blipFill>
          <a:blip r:embed="rId8"/>
          <a:stretch>
            <a:fillRect/>
          </a:stretch>
        </p:blipFill>
        <p:spPr>
          <a:xfrm>
            <a:off x="-227108" y="9022650"/>
            <a:ext cx="4102882" cy="2432383"/>
          </a:xfrm>
          <a:prstGeom prst="rect">
            <a:avLst/>
          </a:prstGeom>
        </p:spPr>
      </p:pic>
      <p:sp>
        <p:nvSpPr>
          <p:cNvPr id="15" name="TextBox 14">
            <a:extLst>
              <a:ext uri="{FF2B5EF4-FFF2-40B4-BE49-F238E27FC236}">
                <a16:creationId xmlns:a16="http://schemas.microsoft.com/office/drawing/2014/main" id="{B1E4D79B-DDBE-4C25-FEAF-45A7960315D0}"/>
              </a:ext>
            </a:extLst>
          </p:cNvPr>
          <p:cNvSpPr txBox="1"/>
          <p:nvPr/>
        </p:nvSpPr>
        <p:spPr>
          <a:xfrm>
            <a:off x="693718" y="11912437"/>
            <a:ext cx="5348176" cy="98488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dirty="0">
                <a:latin typeface="Arial" panose="020B0604020202020204" pitchFamily="34" charset="0"/>
                <a:cs typeface="Arial" panose="020B0604020202020204" pitchFamily="34" charset="0"/>
              </a:rPr>
              <a:t>Minimize downtime with dependable recovery</a:t>
            </a:r>
            <a:endParaRPr lang="en-US" sz="1400" dirty="0">
              <a:latin typeface="Arial" panose="020B0604020202020204" pitchFamily="34" charset="0"/>
              <a:cs typeface="Arial" panose="020B0604020202020204" pitchFamily="34" charset="0"/>
            </a:endParaRPr>
          </a:p>
          <a:p>
            <a:pPr algn="ctr"/>
            <a:r>
              <a:rPr lang="en-US" sz="1100" dirty="0">
                <a:latin typeface="Arial" panose="020B0604020202020204" pitchFamily="34" charset="0"/>
                <a:cs typeface="Arial" panose="020B0604020202020204" pitchFamily="34" charset="0"/>
              </a:rPr>
              <a:t>Easily comply with industry regulations such as ISO 27001 by enabling Site Recovery between separate Azure regions. Scale coverage to as many business-critical applications as you need, backed by Azure’s service availability and support. Restore your most recent data quickly with Site Recovery.</a:t>
            </a:r>
          </a:p>
        </p:txBody>
      </p:sp>
      <p:sp>
        <p:nvSpPr>
          <p:cNvPr id="2" name="Rectangle 1">
            <a:extLst>
              <a:ext uri="{FF2B5EF4-FFF2-40B4-BE49-F238E27FC236}">
                <a16:creationId xmlns:a16="http://schemas.microsoft.com/office/drawing/2014/main" id="{F7DBCC88-A930-D613-A142-9A95F2C51552}"/>
              </a:ext>
            </a:extLst>
          </p:cNvPr>
          <p:cNvSpPr/>
          <p:nvPr/>
        </p:nvSpPr>
        <p:spPr>
          <a:xfrm>
            <a:off x="-9918" y="13284210"/>
            <a:ext cx="6867918" cy="1260465"/>
          </a:xfrm>
          <a:prstGeom prst="rect">
            <a:avLst/>
          </a:prstGeom>
          <a:solidFill>
            <a:srgbClr val="017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dirty="0"/>
          </a:p>
        </p:txBody>
      </p:sp>
      <p:sp>
        <p:nvSpPr>
          <p:cNvPr id="3" name="Text Placeholder 179">
            <a:extLst>
              <a:ext uri="{FF2B5EF4-FFF2-40B4-BE49-F238E27FC236}">
                <a16:creationId xmlns:a16="http://schemas.microsoft.com/office/drawing/2014/main" id="{F3C3B999-5A81-98FA-BEA6-74F9027B84D6}"/>
              </a:ext>
            </a:extLst>
          </p:cNvPr>
          <p:cNvSpPr txBox="1">
            <a:spLocks/>
          </p:cNvSpPr>
          <p:nvPr/>
        </p:nvSpPr>
        <p:spPr>
          <a:xfrm>
            <a:off x="355597" y="13863205"/>
            <a:ext cx="4219553" cy="262342"/>
          </a:xfrm>
          <a:prstGeom prst="rect">
            <a:avLst/>
          </a:prstGeom>
        </p:spPr>
        <p:txBody>
          <a:bodyPr lIns="0" t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indent="0">
              <a:buNone/>
            </a:pPr>
            <a:r>
              <a:rPr lang="en-US" sz="1050" b="1" dirty="0">
                <a:solidFill>
                  <a:schemeClr val="bg1"/>
                </a:solidFill>
                <a:latin typeface="Arial" panose="020B0604020202020204" pitchFamily="34" charset="0"/>
                <a:cs typeface="Arial" panose="020B0604020202020204" pitchFamily="34" charset="0"/>
              </a:rPr>
              <a:t>Learn more:</a:t>
            </a:r>
          </a:p>
        </p:txBody>
      </p:sp>
      <p:sp>
        <p:nvSpPr>
          <p:cNvPr id="8" name="TextBox 11">
            <a:extLst>
              <a:ext uri="{FF2B5EF4-FFF2-40B4-BE49-F238E27FC236}">
                <a16:creationId xmlns:a16="http://schemas.microsoft.com/office/drawing/2014/main" id="{4C6423DD-5363-6373-21FA-495FBF2C197B}"/>
              </a:ext>
            </a:extLst>
          </p:cNvPr>
          <p:cNvSpPr txBox="1"/>
          <p:nvPr/>
        </p:nvSpPr>
        <p:spPr>
          <a:xfrm>
            <a:off x="355597" y="14081550"/>
            <a:ext cx="4010875" cy="161820"/>
          </a:xfrm>
          <a:prstGeom prst="rect">
            <a:avLst/>
          </a:prstGeom>
          <a:solidFill>
            <a:srgbClr val="FFFF00"/>
          </a:solidFill>
        </p:spPr>
        <p:txBody>
          <a:bodyPr wrap="none" lIns="0" tIns="0" rIns="0" bIns="0" rtlCol="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100" spc="-5" dirty="0">
                <a:latin typeface="Arial" panose="020B0604020202020204" pitchFamily="34" charset="0"/>
                <a:cs typeface="Arial" panose="020B0604020202020204" pitchFamily="34" charset="0"/>
              </a:rPr>
              <a:t> &lt;Insert PARTNER contact information and solution name here.&gt;</a:t>
            </a:r>
            <a:endParaRPr lang="en-US" sz="1100" dirty="0">
              <a:latin typeface="Arial" panose="020B0604020202020204" pitchFamily="34" charset="0"/>
              <a:cs typeface="Arial" panose="020B0604020202020204" pitchFamily="34" charset="0"/>
            </a:endParaRPr>
          </a:p>
        </p:txBody>
      </p:sp>
      <p:sp>
        <p:nvSpPr>
          <p:cNvPr id="10" name="TextBox 24">
            <a:extLst>
              <a:ext uri="{FF2B5EF4-FFF2-40B4-BE49-F238E27FC236}">
                <a16:creationId xmlns:a16="http://schemas.microsoft.com/office/drawing/2014/main" id="{24AD2A86-0B40-28F0-3A5B-EEA441A659A9}"/>
              </a:ext>
            </a:extLst>
          </p:cNvPr>
          <p:cNvSpPr txBox="1"/>
          <p:nvPr/>
        </p:nvSpPr>
        <p:spPr>
          <a:xfrm>
            <a:off x="359666" y="13560836"/>
            <a:ext cx="5818110" cy="169277"/>
          </a:xfrm>
          <a:prstGeom prst="rect">
            <a:avLst/>
          </a:prstGeom>
          <a:noFill/>
        </p:spPr>
        <p:txBody>
          <a:bodyPr wrap="square" lIns="0" tIns="0" rIns="0" bIns="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100" dirty="0">
                <a:solidFill>
                  <a:schemeClr val="bg1"/>
                </a:solidFill>
                <a:latin typeface="Arial" panose="020B0604020202020204" pitchFamily="34" charset="0"/>
                <a:cs typeface="Arial" panose="020B0604020202020204" pitchFamily="34" charset="0"/>
              </a:rPr>
              <a:t>Contact us and let's set up a meeting to discuss how we can improve your security posture. </a:t>
            </a:r>
          </a:p>
        </p:txBody>
      </p:sp>
      <p:sp>
        <p:nvSpPr>
          <p:cNvPr id="12" name="Rectangle 11">
            <a:extLst>
              <a:ext uri="{FF2B5EF4-FFF2-40B4-BE49-F238E27FC236}">
                <a16:creationId xmlns:a16="http://schemas.microsoft.com/office/drawing/2014/main" id="{92907D69-6ABD-C29E-37F5-F0BF9562BB94}"/>
              </a:ext>
            </a:extLst>
          </p:cNvPr>
          <p:cNvSpPr/>
          <p:nvPr/>
        </p:nvSpPr>
        <p:spPr>
          <a:xfrm>
            <a:off x="-18941" y="13242184"/>
            <a:ext cx="6876941" cy="81034"/>
          </a:xfrm>
          <a:prstGeom prst="rect">
            <a:avLst/>
          </a:prstGeom>
          <a:solidFill>
            <a:srgbClr val="52A8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16" name="TextBox 15">
            <a:extLst>
              <a:ext uri="{FF2B5EF4-FFF2-40B4-BE49-F238E27FC236}">
                <a16:creationId xmlns:a16="http://schemas.microsoft.com/office/drawing/2014/main" id="{F75FEA99-33A1-5F88-5693-E0BCDCEE4683}"/>
              </a:ext>
            </a:extLst>
          </p:cNvPr>
          <p:cNvSpPr txBox="1"/>
          <p:nvPr/>
        </p:nvSpPr>
        <p:spPr>
          <a:xfrm>
            <a:off x="410664" y="1260465"/>
            <a:ext cx="4405745" cy="430887"/>
          </a:xfrm>
          <a:prstGeom prst="rect">
            <a:avLst/>
          </a:prstGeom>
          <a:noFill/>
        </p:spPr>
        <p:txBody>
          <a:bodyPr wrap="square" lIns="0" tIns="0" rIns="0" bIns="0" rtlCol="0" anchor="t">
            <a:spAutoFit/>
          </a:bodyPr>
          <a:lstStyle/>
          <a:p>
            <a:r>
              <a:rPr lang="en-GB" sz="2800" b="1" dirty="0">
                <a:solidFill>
                  <a:schemeClr val="bg1"/>
                </a:solidFill>
                <a:latin typeface="Arial" panose="020B0604020202020204" pitchFamily="34" charset="0"/>
                <a:cs typeface="Arial" panose="020B0604020202020204" pitchFamily="34" charset="0"/>
              </a:rPr>
              <a:t>Azure Site Recovery</a:t>
            </a:r>
            <a:endParaRPr lang="en-GB" sz="2800" dirty="0">
              <a:solidFill>
                <a:schemeClr val="bg1"/>
              </a:solidFill>
              <a:latin typeface="Arial" panose="020B0604020202020204" pitchFamily="34" charset="0"/>
              <a:cs typeface="Arial" panose="020B0604020202020204" pitchFamily="34" charset="0"/>
            </a:endParaRPr>
          </a:p>
        </p:txBody>
      </p:sp>
      <p:sp>
        <p:nvSpPr>
          <p:cNvPr id="17" name="TextBox 1">
            <a:extLst>
              <a:ext uri="{FF2B5EF4-FFF2-40B4-BE49-F238E27FC236}">
                <a16:creationId xmlns:a16="http://schemas.microsoft.com/office/drawing/2014/main" id="{698C57AF-CB5D-0E1E-CC37-7F8B5EDF447E}"/>
              </a:ext>
            </a:extLst>
          </p:cNvPr>
          <p:cNvSpPr txBox="1"/>
          <p:nvPr/>
        </p:nvSpPr>
        <p:spPr>
          <a:xfrm>
            <a:off x="343647" y="367797"/>
            <a:ext cx="1765708" cy="418429"/>
          </a:xfrm>
          <a:prstGeom prst="rect">
            <a:avLst/>
          </a:prstGeom>
          <a:solidFill>
            <a:srgbClr val="FFFF00"/>
          </a:solidFill>
          <a:ln>
            <a:noFill/>
          </a:ln>
        </p:spPr>
        <p:txBody>
          <a:bodyPr wrap="square" lIns="0" tIns="0" rIns="0" bIns="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100" b="1" dirty="0">
                <a:latin typeface="Arial" panose="020B0604020202020204" pitchFamily="34" charset="0"/>
                <a:cs typeface="Arial" panose="020B0604020202020204" pitchFamily="34" charset="0"/>
              </a:rPr>
              <a:t>   PARTNER LOGO HERE</a:t>
            </a:r>
          </a:p>
        </p:txBody>
      </p:sp>
      <p:pic>
        <p:nvPicPr>
          <p:cNvPr id="32" name="Picture 31" descr="A black and white logo&#10;&#10;Description automatically generated">
            <a:extLst>
              <a:ext uri="{FF2B5EF4-FFF2-40B4-BE49-F238E27FC236}">
                <a16:creationId xmlns:a16="http://schemas.microsoft.com/office/drawing/2014/main" id="{2B0863E5-960A-9BC5-9F5D-6A7916E948E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2171" y="1775103"/>
            <a:ext cx="2093830" cy="690673"/>
          </a:xfrm>
          <a:prstGeom prst="rect">
            <a:avLst/>
          </a:prstGeom>
        </p:spPr>
      </p:pic>
      <p:sp>
        <p:nvSpPr>
          <p:cNvPr id="33" name="Rectangle 32">
            <a:extLst>
              <a:ext uri="{FF2B5EF4-FFF2-40B4-BE49-F238E27FC236}">
                <a16:creationId xmlns:a16="http://schemas.microsoft.com/office/drawing/2014/main" id="{15F036B8-8840-7C99-AF15-1D05784E8453}"/>
              </a:ext>
            </a:extLst>
          </p:cNvPr>
          <p:cNvSpPr/>
          <p:nvPr/>
        </p:nvSpPr>
        <p:spPr>
          <a:xfrm>
            <a:off x="-12095" y="2501217"/>
            <a:ext cx="6876941" cy="81034"/>
          </a:xfrm>
          <a:prstGeom prst="rect">
            <a:avLst/>
          </a:prstGeom>
          <a:solidFill>
            <a:srgbClr val="52A8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6" name="TextBox 5">
            <a:extLst>
              <a:ext uri="{FF2B5EF4-FFF2-40B4-BE49-F238E27FC236}">
                <a16:creationId xmlns:a16="http://schemas.microsoft.com/office/drawing/2014/main" id="{B90A795D-C994-F342-466B-6F0423ED2CE7}"/>
              </a:ext>
            </a:extLst>
          </p:cNvPr>
          <p:cNvSpPr txBox="1"/>
          <p:nvPr/>
        </p:nvSpPr>
        <p:spPr>
          <a:xfrm>
            <a:off x="355597" y="6464055"/>
            <a:ext cx="2517943" cy="201593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b="1" dirty="0">
                <a:latin typeface="Arial" panose="020B0604020202020204" pitchFamily="34" charset="0"/>
                <a:cs typeface="Arial" panose="020B0604020202020204" pitchFamily="34" charset="0"/>
              </a:rPr>
              <a:t>Simple to deploy and manage</a:t>
            </a:r>
          </a:p>
          <a:p>
            <a:r>
              <a:rPr lang="en-US" sz="900" dirty="0">
                <a:latin typeface="Arial" panose="020B0604020202020204" pitchFamily="34" charset="0"/>
                <a:cs typeface="Arial" panose="020B0604020202020204" pitchFamily="34" charset="0"/>
              </a:rPr>
              <a:t>Set up Azure Site Recovery simply by replicating an Azure VM to a different Azure region directly from the Azure portal. As a fully integrated offering, Site Recovery is automatically updated with new Azure features as they’re released. Minimize recovery issues by sequencing the order of multi-tier applications running on multiple virtual machines. Ensure compliance by testing your disaster recovery plan without impacting production workloads or end users. And keep applications available during outages with automatic recovery from on-premises to Azure or Azure to another Azure region.</a:t>
            </a:r>
          </a:p>
        </p:txBody>
      </p:sp>
    </p:spTree>
    <p:extLst>
      <p:ext uri="{BB962C8B-B14F-4D97-AF65-F5344CB8AC3E}">
        <p14:creationId xmlns:p14="http://schemas.microsoft.com/office/powerpoint/2010/main" val="63100083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19" ma:contentTypeDescription="Create a new document." ma:contentTypeScope="" ma:versionID="88752f3cb97e268f873e481d587ed51e">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7cc3bcd9853e6c236c56acffa5290e5f"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d7cdd09-fef8-484d-8efb-f073c5fd928a" xsi:nil="true"/>
    <lcf76f155ced4ddcb4097134ff3c332f xmlns="2535386a-10b8-4232-a94c-9d3ed4540ad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A603CC-6BE1-49B4-9460-A83CEF5857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35386a-10b8-4232-a94c-9d3ed4540ad7"/>
    <ds:schemaRef ds:uri="3d7cdd09-fef8-484d-8efb-f073c5fd92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1D72AE6-AB51-402C-8A62-FF61D99988B9}">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3d7cdd09-fef8-484d-8efb-f073c5fd928a"/>
    <ds:schemaRef ds:uri="http://purl.org/dc/terms/"/>
    <ds:schemaRef ds:uri="http://schemas.openxmlformats.org/package/2006/metadata/core-properties"/>
    <ds:schemaRef ds:uri="2535386a-10b8-4232-a94c-9d3ed4540ad7"/>
    <ds:schemaRef ds:uri="http://www.w3.org/XML/1998/namespace"/>
    <ds:schemaRef ds:uri="http://purl.org/dc/dcmitype/"/>
  </ds:schemaRefs>
</ds:datastoreItem>
</file>

<file path=customXml/itemProps3.xml><?xml version="1.0" encoding="utf-8"?>
<ds:datastoreItem xmlns:ds="http://schemas.openxmlformats.org/officeDocument/2006/customXml" ds:itemID="{A65889CD-D9A8-4A9F-A93D-32802AE280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46</TotalTime>
  <Words>585</Words>
  <Application>Microsoft Macintosh PowerPoint</Application>
  <PresentationFormat>Custom</PresentationFormat>
  <Paragraphs>26</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Segoe UI</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Martinez, Esther</dc:creator>
  <cp:lastModifiedBy>Mijares Mijares, Raquel</cp:lastModifiedBy>
  <cp:revision>116</cp:revision>
  <dcterms:created xsi:type="dcterms:W3CDTF">2024-04-15T09:10:33Z</dcterms:created>
  <dcterms:modified xsi:type="dcterms:W3CDTF">2024-04-23T13:12:06Z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0x010100759D3432FEC7444D8BA76D7B01010F81</vt:lpwstr>
  </property>
  <property fmtid="{D5CDD505-2E9C-101B-9397-08002B2CF9AE}" pid="3" name="MediaServiceImageTags">
    <vt:lpwstr/>
  </property>
</Properties>
</file>