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Default Extension="jpg" ContentType="image/jpg"/>
  <Default Extension="png" ContentType="image/png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  <p:sldId id="257" r:id="rId7"/>
  </p:sldIdLst>
  <p:sldSz cx="16078200" cy="20104100"/>
  <p:notesSz cx="16078200" cy="20104100"/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/Relationships>
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206341" y="6232271"/>
            <a:ext cx="13671868" cy="422186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800" b="1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412682" y="11258296"/>
            <a:ext cx="11259185" cy="50260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8800" b="1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8800" b="1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804227" y="4623943"/>
            <a:ext cx="6996779" cy="1326870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8283543" y="4623943"/>
            <a:ext cx="6996779" cy="1326870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8800" b="1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 showMasterSp="0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6083280" cy="20104100"/>
          </a:xfrm>
          <a:prstGeom prst="rect">
            <a:avLst/>
          </a:prstGeom>
        </p:spPr>
      </p:pic>
      <p:pic>
        <p:nvPicPr>
          <p:cNvPr id="17" name="bg object 1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6286462" cy="4919595"/>
          </a:xfrm>
          <a:prstGeom prst="rect">
            <a:avLst/>
          </a:prstGeom>
        </p:spPr>
      </p:pic>
      <p:pic>
        <p:nvPicPr>
          <p:cNvPr id="18" name="bg object 1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497288" y="6996930"/>
            <a:ext cx="6585991" cy="6948423"/>
          </a:xfrm>
          <a:prstGeom prst="rect">
            <a:avLst/>
          </a:prstGeom>
        </p:spPr>
      </p:pic>
      <p:pic>
        <p:nvPicPr>
          <p:cNvPr id="19" name="bg object 19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7158109" y="16150"/>
            <a:ext cx="8925170" cy="7334567"/>
          </a:xfrm>
          <a:prstGeom prst="rect">
            <a:avLst/>
          </a:prstGeom>
        </p:spPr>
      </p:pic>
      <p:sp>
        <p:nvSpPr>
          <p:cNvPr id="20" name="bg object 20"/>
          <p:cNvSpPr/>
          <p:nvPr/>
        </p:nvSpPr>
        <p:spPr>
          <a:xfrm>
            <a:off x="0" y="16457215"/>
            <a:ext cx="16083280" cy="3647440"/>
          </a:xfrm>
          <a:custGeom>
            <a:avLst/>
            <a:gdLst/>
            <a:ahLst/>
            <a:cxnLst/>
            <a:rect l="l" t="t" r="r" b="b"/>
            <a:pathLst>
              <a:path w="16083280" h="3647440">
                <a:moveTo>
                  <a:pt x="16083279" y="0"/>
                </a:moveTo>
                <a:lnTo>
                  <a:pt x="0" y="0"/>
                </a:lnTo>
                <a:lnTo>
                  <a:pt x="0" y="3646883"/>
                </a:lnTo>
                <a:lnTo>
                  <a:pt x="16083279" y="3646883"/>
                </a:lnTo>
                <a:lnTo>
                  <a:pt x="1608327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Relationship Id="rId7" Type="http://schemas.openxmlformats.org/officeDocument/2006/relationships/image" Target="../media/image1.jpg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16083280" cy="20104100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886579" y="1595819"/>
            <a:ext cx="12311390" cy="169798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800" b="1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01228" y="9115053"/>
            <a:ext cx="7409180" cy="50584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5468747" y="18696814"/>
            <a:ext cx="5147056" cy="10052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804227" y="18696814"/>
            <a:ext cx="3699446" cy="10052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11580876" y="18696814"/>
            <a:ext cx="3699446" cy="10052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3" Type="http://schemas.openxmlformats.org/officeDocument/2006/relationships/image" Target="../media/image6.png"/><Relationship Id="rId4" Type="http://schemas.openxmlformats.org/officeDocument/2006/relationships/image" Target="../media/image7.png"/></Relationships>
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.png"/><Relationship Id="rId3" Type="http://schemas.openxmlformats.org/officeDocument/2006/relationships/image" Target="../media/image8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01228" y="9115053"/>
            <a:ext cx="7409180" cy="5058410"/>
          </a:xfrm>
          <a:prstGeom prst="rect">
            <a:avLst/>
          </a:prstGeom>
          <a:solidFill>
            <a:srgbClr val="000000"/>
          </a:solidFill>
        </p:spPr>
        <p:txBody>
          <a:bodyPr wrap="square" lIns="0" tIns="19177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510"/>
              </a:spcBef>
            </a:pPr>
            <a:endParaRPr sz="2600">
              <a:latin typeface="Arial Narrow"/>
              <a:cs typeface="Arial Narrow"/>
            </a:endParaRPr>
          </a:p>
          <a:p>
            <a:pPr marL="717550" marR="1319530">
              <a:lnSpc>
                <a:spcPct val="101099"/>
              </a:lnSpc>
              <a:spcBef>
                <a:spcPts val="5"/>
              </a:spcBef>
            </a:pPr>
            <a:r>
              <a:rPr dirty="0" sz="2600" spc="270" b="1">
                <a:solidFill>
                  <a:srgbClr val="FFFFFF"/>
                </a:solidFill>
                <a:latin typeface="Arial Narrow"/>
                <a:cs typeface="Arial Narrow"/>
              </a:rPr>
              <a:t>Cost</a:t>
            </a:r>
            <a:r>
              <a:rPr dirty="0" sz="2600" spc="155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600" spc="240" b="1">
                <a:solidFill>
                  <a:srgbClr val="FFFFFF"/>
                </a:solidFill>
                <a:latin typeface="Arial Narrow"/>
                <a:cs typeface="Arial Narrow"/>
              </a:rPr>
              <a:t>optimisation</a:t>
            </a:r>
            <a:r>
              <a:rPr dirty="0" sz="2600" spc="16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600" spc="260" b="1">
                <a:solidFill>
                  <a:srgbClr val="FFFFFF"/>
                </a:solidFill>
                <a:latin typeface="Arial Narrow"/>
                <a:cs typeface="Arial Narrow"/>
              </a:rPr>
              <a:t>through</a:t>
            </a:r>
            <a:r>
              <a:rPr dirty="0" sz="2600" spc="16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600" spc="254" b="1">
                <a:solidFill>
                  <a:srgbClr val="FFFFFF"/>
                </a:solidFill>
                <a:latin typeface="Arial Narrow"/>
                <a:cs typeface="Arial Narrow"/>
              </a:rPr>
              <a:t>pooled </a:t>
            </a:r>
            <a:r>
              <a:rPr dirty="0" sz="2600" spc="220" b="1">
                <a:solidFill>
                  <a:srgbClr val="FFFFFF"/>
                </a:solidFill>
                <a:latin typeface="Arial Narrow"/>
                <a:cs typeface="Arial Narrow"/>
              </a:rPr>
              <a:t>multi-</a:t>
            </a:r>
            <a:r>
              <a:rPr dirty="0" sz="2600" spc="260" b="1">
                <a:solidFill>
                  <a:srgbClr val="FFFFFF"/>
                </a:solidFill>
                <a:latin typeface="Arial Narrow"/>
                <a:cs typeface="Arial Narrow"/>
              </a:rPr>
              <a:t>session</a:t>
            </a:r>
            <a:r>
              <a:rPr dirty="0" sz="2600" spc="15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600" spc="285" b="1">
                <a:solidFill>
                  <a:srgbClr val="FFFFFF"/>
                </a:solidFill>
                <a:latin typeface="Arial Narrow"/>
                <a:cs typeface="Arial Narrow"/>
              </a:rPr>
              <a:t>Windows</a:t>
            </a:r>
            <a:endParaRPr sz="2600">
              <a:latin typeface="Arial Narrow"/>
              <a:cs typeface="Arial Narrow"/>
            </a:endParaRPr>
          </a:p>
          <a:p>
            <a:pPr marL="717550" marR="664210">
              <a:lnSpc>
                <a:spcPct val="101400"/>
              </a:lnSpc>
              <a:spcBef>
                <a:spcPts val="1510"/>
              </a:spcBef>
            </a:pPr>
            <a:r>
              <a:rPr dirty="0" sz="1700" spc="200">
                <a:solidFill>
                  <a:srgbClr val="FFFFFF"/>
                </a:solidFill>
                <a:latin typeface="Arial Narrow"/>
                <a:cs typeface="Arial Narrow"/>
              </a:rPr>
              <a:t>Run</a:t>
            </a:r>
            <a:r>
              <a:rPr dirty="0" sz="1700" spc="9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75">
                <a:solidFill>
                  <a:srgbClr val="FFFFFF"/>
                </a:solidFill>
                <a:latin typeface="Arial Narrow"/>
                <a:cs typeface="Arial Narrow"/>
              </a:rPr>
              <a:t>more</a:t>
            </a:r>
            <a:r>
              <a:rPr dirty="0" sz="1700" spc="9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55">
                <a:solidFill>
                  <a:srgbClr val="FFFFFF"/>
                </a:solidFill>
                <a:latin typeface="Arial Narrow"/>
                <a:cs typeface="Arial Narrow"/>
              </a:rPr>
              <a:t>users</a:t>
            </a:r>
            <a:r>
              <a:rPr dirty="0" sz="1700" spc="10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75">
                <a:solidFill>
                  <a:srgbClr val="FFFFFF"/>
                </a:solidFill>
                <a:latin typeface="Arial Narrow"/>
                <a:cs typeface="Arial Narrow"/>
              </a:rPr>
              <a:t>on</a:t>
            </a:r>
            <a:r>
              <a:rPr dirty="0" sz="1700" spc="9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55">
                <a:solidFill>
                  <a:srgbClr val="FFFFFF"/>
                </a:solidFill>
                <a:latin typeface="Arial Narrow"/>
                <a:cs typeface="Arial Narrow"/>
              </a:rPr>
              <a:t>fewer</a:t>
            </a:r>
            <a:r>
              <a:rPr dirty="0" sz="1700" spc="10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210">
                <a:solidFill>
                  <a:srgbClr val="FFFFFF"/>
                </a:solidFill>
                <a:latin typeface="Arial Narrow"/>
                <a:cs typeface="Arial Narrow"/>
              </a:rPr>
              <a:t>VMs</a:t>
            </a:r>
            <a:r>
              <a:rPr dirty="0" sz="1700" spc="9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35">
                <a:solidFill>
                  <a:srgbClr val="FFFFFF"/>
                </a:solidFill>
                <a:latin typeface="Arial Narrow"/>
                <a:cs typeface="Arial Narrow"/>
              </a:rPr>
              <a:t>with</a:t>
            </a:r>
            <a:r>
              <a:rPr dirty="0" sz="1700" spc="10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85">
                <a:solidFill>
                  <a:srgbClr val="FFFFFF"/>
                </a:solidFill>
                <a:latin typeface="Arial Narrow"/>
                <a:cs typeface="Arial Narrow"/>
              </a:rPr>
              <a:t>Windows</a:t>
            </a:r>
            <a:r>
              <a:rPr dirty="0" sz="1700" spc="9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10">
                <a:solidFill>
                  <a:srgbClr val="FFFFFF"/>
                </a:solidFill>
                <a:latin typeface="Arial Narrow"/>
                <a:cs typeface="Arial Narrow"/>
              </a:rPr>
              <a:t>11</a:t>
            </a:r>
            <a:r>
              <a:rPr dirty="0" sz="1700" spc="10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85">
                <a:solidFill>
                  <a:srgbClr val="FFFFFF"/>
                </a:solidFill>
                <a:latin typeface="Arial Narrow"/>
                <a:cs typeface="Arial Narrow"/>
              </a:rPr>
              <a:t>/</a:t>
            </a:r>
            <a:r>
              <a:rPr dirty="0" sz="1700" spc="9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85">
                <a:solidFill>
                  <a:srgbClr val="FFFFFF"/>
                </a:solidFill>
                <a:latin typeface="Arial Narrow"/>
                <a:cs typeface="Arial Narrow"/>
              </a:rPr>
              <a:t>Windows</a:t>
            </a:r>
            <a:r>
              <a:rPr dirty="0" sz="1700" spc="10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45">
                <a:solidFill>
                  <a:srgbClr val="FFFFFF"/>
                </a:solidFill>
                <a:latin typeface="Arial Narrow"/>
                <a:cs typeface="Arial Narrow"/>
              </a:rPr>
              <a:t>10 </a:t>
            </a:r>
            <a:r>
              <a:rPr dirty="0" sz="1700" spc="140">
                <a:solidFill>
                  <a:srgbClr val="FFFFFF"/>
                </a:solidFill>
                <a:latin typeface="Arial Narrow"/>
                <a:cs typeface="Arial Narrow"/>
              </a:rPr>
              <a:t>Enterprise</a:t>
            </a:r>
            <a:r>
              <a:rPr dirty="0" sz="1700" spc="10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25">
                <a:solidFill>
                  <a:srgbClr val="FFFFFF"/>
                </a:solidFill>
                <a:latin typeface="Arial Narrow"/>
                <a:cs typeface="Arial Narrow"/>
              </a:rPr>
              <a:t>multi-</a:t>
            </a:r>
            <a:r>
              <a:rPr dirty="0" sz="1700" spc="150">
                <a:solidFill>
                  <a:srgbClr val="FFFFFF"/>
                </a:solidFill>
                <a:latin typeface="Arial Narrow"/>
                <a:cs typeface="Arial Narrow"/>
              </a:rPr>
              <a:t>session</a:t>
            </a:r>
            <a:r>
              <a:rPr dirty="0" sz="1700" spc="10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10">
                <a:solidFill>
                  <a:srgbClr val="FFFFFF"/>
                </a:solidFill>
                <a:latin typeface="Arial Narrow"/>
                <a:cs typeface="Arial Narrow"/>
              </a:rPr>
              <a:t>-</a:t>
            </a:r>
            <a:r>
              <a:rPr dirty="0" sz="1700" spc="10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40">
                <a:solidFill>
                  <a:srgbClr val="FFFFFF"/>
                </a:solidFill>
                <a:latin typeface="Arial Narrow"/>
                <a:cs typeface="Arial Narrow"/>
              </a:rPr>
              <a:t>exclusive</a:t>
            </a:r>
            <a:r>
              <a:rPr dirty="0" sz="1700" spc="10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30">
                <a:solidFill>
                  <a:srgbClr val="FFFFFF"/>
                </a:solidFill>
                <a:latin typeface="Arial Narrow"/>
                <a:cs typeface="Arial Narrow"/>
              </a:rPr>
              <a:t>to</a:t>
            </a:r>
            <a:r>
              <a:rPr dirty="0" sz="1700" spc="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60">
                <a:solidFill>
                  <a:srgbClr val="FFFFFF"/>
                </a:solidFill>
                <a:latin typeface="Arial Narrow"/>
                <a:cs typeface="Arial Narrow"/>
              </a:rPr>
              <a:t>Azure</a:t>
            </a:r>
            <a:r>
              <a:rPr dirty="0" sz="1700" spc="10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20">
                <a:solidFill>
                  <a:srgbClr val="FFFFFF"/>
                </a:solidFill>
                <a:latin typeface="Arial Narrow"/>
                <a:cs typeface="Arial Narrow"/>
              </a:rPr>
              <a:t>Virtual</a:t>
            </a:r>
            <a:r>
              <a:rPr dirty="0" sz="1700" spc="10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45">
                <a:solidFill>
                  <a:srgbClr val="FFFFFF"/>
                </a:solidFill>
                <a:latin typeface="Arial Narrow"/>
                <a:cs typeface="Arial Narrow"/>
              </a:rPr>
              <a:t>Desktop.</a:t>
            </a:r>
            <a:endParaRPr sz="1700">
              <a:latin typeface="Arial Narrow"/>
              <a:cs typeface="Arial Narrow"/>
            </a:endParaRPr>
          </a:p>
          <a:p>
            <a:pPr marL="902969" indent="-185420">
              <a:lnSpc>
                <a:spcPct val="100000"/>
              </a:lnSpc>
              <a:spcBef>
                <a:spcPts val="1160"/>
              </a:spcBef>
              <a:buFont typeface="Garamond"/>
              <a:buChar char="•"/>
              <a:tabLst>
                <a:tab pos="902969" algn="l"/>
              </a:tabLst>
            </a:pPr>
            <a:r>
              <a:rPr dirty="0" sz="1700" spc="175">
                <a:solidFill>
                  <a:srgbClr val="FFFFFF"/>
                </a:solidFill>
                <a:latin typeface="Arial Narrow"/>
                <a:cs typeface="Arial Narrow"/>
              </a:rPr>
              <a:t>Reduce</a:t>
            </a:r>
            <a:r>
              <a:rPr dirty="0" sz="1700" spc="10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240">
                <a:solidFill>
                  <a:srgbClr val="FFFFFF"/>
                </a:solidFill>
                <a:latin typeface="Arial Narrow"/>
                <a:cs typeface="Arial Narrow"/>
              </a:rPr>
              <a:t>VM</a:t>
            </a:r>
            <a:r>
              <a:rPr dirty="0" sz="1700" spc="10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55">
                <a:solidFill>
                  <a:srgbClr val="FFFFFF"/>
                </a:solidFill>
                <a:latin typeface="Arial Narrow"/>
                <a:cs typeface="Arial Narrow"/>
              </a:rPr>
              <a:t>count</a:t>
            </a:r>
            <a:r>
              <a:rPr dirty="0" sz="1700" spc="10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50">
                <a:solidFill>
                  <a:srgbClr val="FFFFFF"/>
                </a:solidFill>
                <a:latin typeface="Arial Narrow"/>
                <a:cs typeface="Arial Narrow"/>
              </a:rPr>
              <a:t>per</a:t>
            </a:r>
            <a:r>
              <a:rPr dirty="0" sz="1700" spc="10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55">
                <a:solidFill>
                  <a:srgbClr val="FFFFFF"/>
                </a:solidFill>
                <a:latin typeface="Arial Narrow"/>
                <a:cs typeface="Arial Narrow"/>
              </a:rPr>
              <a:t>user</a:t>
            </a:r>
            <a:r>
              <a:rPr dirty="0" sz="1700" spc="10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25">
                <a:solidFill>
                  <a:srgbClr val="FFFFFF"/>
                </a:solidFill>
                <a:latin typeface="Arial Narrow"/>
                <a:cs typeface="Arial Narrow"/>
              </a:rPr>
              <a:t>pool</a:t>
            </a:r>
            <a:endParaRPr sz="1700">
              <a:latin typeface="Arial Narrow"/>
              <a:cs typeface="Arial Narrow"/>
            </a:endParaRPr>
          </a:p>
          <a:p>
            <a:pPr marL="902969" indent="-185420">
              <a:lnSpc>
                <a:spcPct val="100000"/>
              </a:lnSpc>
              <a:spcBef>
                <a:spcPts val="1664"/>
              </a:spcBef>
              <a:buFont typeface="Garamond"/>
              <a:buChar char="•"/>
              <a:tabLst>
                <a:tab pos="902969" algn="l"/>
              </a:tabLst>
            </a:pPr>
            <a:r>
              <a:rPr dirty="0" sz="1700" spc="170">
                <a:solidFill>
                  <a:srgbClr val="FFFFFF"/>
                </a:solidFill>
                <a:latin typeface="Arial Narrow"/>
                <a:cs typeface="Arial Narrow"/>
              </a:rPr>
              <a:t>Lower</a:t>
            </a:r>
            <a:r>
              <a:rPr dirty="0" sz="1700" spc="10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50">
                <a:solidFill>
                  <a:srgbClr val="FFFFFF"/>
                </a:solidFill>
                <a:latin typeface="Arial Narrow"/>
                <a:cs typeface="Arial Narrow"/>
              </a:rPr>
              <a:t>session</a:t>
            </a:r>
            <a:r>
              <a:rPr dirty="0" sz="1700" spc="10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50">
                <a:solidFill>
                  <a:srgbClr val="FFFFFF"/>
                </a:solidFill>
                <a:latin typeface="Arial Narrow"/>
                <a:cs typeface="Arial Narrow"/>
              </a:rPr>
              <a:t>host</a:t>
            </a:r>
            <a:r>
              <a:rPr dirty="0" sz="1700" spc="10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40">
                <a:solidFill>
                  <a:srgbClr val="FFFFFF"/>
                </a:solidFill>
                <a:latin typeface="Arial Narrow"/>
                <a:cs typeface="Arial Narrow"/>
              </a:rPr>
              <a:t>estate</a:t>
            </a:r>
            <a:r>
              <a:rPr dirty="0" sz="1700" spc="10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25">
                <a:solidFill>
                  <a:srgbClr val="FFFFFF"/>
                </a:solidFill>
                <a:latin typeface="Arial Narrow"/>
                <a:cs typeface="Arial Narrow"/>
              </a:rPr>
              <a:t>cost</a:t>
            </a:r>
            <a:endParaRPr sz="1700">
              <a:latin typeface="Arial Narrow"/>
              <a:cs typeface="Arial Narrow"/>
            </a:endParaRPr>
          </a:p>
          <a:p>
            <a:pPr marL="902969" indent="-185420">
              <a:lnSpc>
                <a:spcPct val="100000"/>
              </a:lnSpc>
              <a:spcBef>
                <a:spcPts val="1664"/>
              </a:spcBef>
              <a:buFont typeface="Garamond"/>
              <a:buChar char="•"/>
              <a:tabLst>
                <a:tab pos="902969" algn="l"/>
              </a:tabLst>
            </a:pPr>
            <a:r>
              <a:rPr dirty="0" sz="1700" spc="135">
                <a:solidFill>
                  <a:srgbClr val="FFFFFF"/>
                </a:solidFill>
                <a:latin typeface="Arial Narrow"/>
                <a:cs typeface="Arial Narrow"/>
              </a:rPr>
              <a:t>Align</a:t>
            </a:r>
            <a:r>
              <a:rPr dirty="0" sz="1700" spc="9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45">
                <a:solidFill>
                  <a:srgbClr val="FFFFFF"/>
                </a:solidFill>
                <a:latin typeface="Arial Narrow"/>
                <a:cs typeface="Arial Narrow"/>
              </a:rPr>
              <a:t>cost</a:t>
            </a:r>
            <a:r>
              <a:rPr dirty="0" sz="1700" spc="10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30">
                <a:solidFill>
                  <a:srgbClr val="FFFFFF"/>
                </a:solidFill>
                <a:latin typeface="Arial Narrow"/>
                <a:cs typeface="Arial Narrow"/>
              </a:rPr>
              <a:t>to</a:t>
            </a:r>
            <a:r>
              <a:rPr dirty="0" sz="1700" spc="10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70">
                <a:solidFill>
                  <a:srgbClr val="FFFFFF"/>
                </a:solidFill>
                <a:latin typeface="Arial Narrow"/>
                <a:cs typeface="Arial Narrow"/>
              </a:rPr>
              <a:t>usage</a:t>
            </a:r>
            <a:r>
              <a:rPr dirty="0" sz="1700" spc="10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35">
                <a:solidFill>
                  <a:srgbClr val="FFFFFF"/>
                </a:solidFill>
                <a:latin typeface="Arial Narrow"/>
                <a:cs typeface="Arial Narrow"/>
              </a:rPr>
              <a:t>with</a:t>
            </a:r>
            <a:r>
              <a:rPr dirty="0" sz="1700" spc="10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35">
                <a:solidFill>
                  <a:srgbClr val="FFFFFF"/>
                </a:solidFill>
                <a:latin typeface="Arial Narrow"/>
                <a:cs typeface="Arial Narrow"/>
              </a:rPr>
              <a:t>autoscale</a:t>
            </a:r>
            <a:endParaRPr sz="1700">
              <a:latin typeface="Arial Narrow"/>
              <a:cs typeface="Arial Narrow"/>
            </a:endParaRPr>
          </a:p>
          <a:p>
            <a:pPr marL="902969" indent="-185420">
              <a:lnSpc>
                <a:spcPct val="100000"/>
              </a:lnSpc>
              <a:spcBef>
                <a:spcPts val="1664"/>
              </a:spcBef>
              <a:buFont typeface="Garamond"/>
              <a:buChar char="•"/>
              <a:tabLst>
                <a:tab pos="902969" algn="l"/>
              </a:tabLst>
            </a:pPr>
            <a:r>
              <a:rPr dirty="0" sz="1700" spc="180">
                <a:solidFill>
                  <a:srgbClr val="FFFFFF"/>
                </a:solidFill>
                <a:latin typeface="Arial Narrow"/>
                <a:cs typeface="Arial Narrow"/>
              </a:rPr>
              <a:t>Pay</a:t>
            </a:r>
            <a:r>
              <a:rPr dirty="0" sz="1700" spc="10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20">
                <a:solidFill>
                  <a:srgbClr val="FFFFFF"/>
                </a:solidFill>
                <a:latin typeface="Arial Narrow"/>
                <a:cs typeface="Arial Narrow"/>
              </a:rPr>
              <a:t>for</a:t>
            </a:r>
            <a:r>
              <a:rPr dirty="0" sz="1700" spc="10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50">
                <a:solidFill>
                  <a:srgbClr val="FFFFFF"/>
                </a:solidFill>
                <a:latin typeface="Arial Narrow"/>
                <a:cs typeface="Arial Narrow"/>
              </a:rPr>
              <a:t>session</a:t>
            </a:r>
            <a:r>
              <a:rPr dirty="0" sz="1700" spc="10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50">
                <a:solidFill>
                  <a:srgbClr val="FFFFFF"/>
                </a:solidFill>
                <a:latin typeface="Arial Narrow"/>
                <a:cs typeface="Arial Narrow"/>
              </a:rPr>
              <a:t>hosts</a:t>
            </a:r>
            <a:r>
              <a:rPr dirty="0" sz="1700" spc="10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45">
                <a:solidFill>
                  <a:srgbClr val="FFFFFF"/>
                </a:solidFill>
                <a:latin typeface="Arial Narrow"/>
                <a:cs typeface="Arial Narrow"/>
              </a:rPr>
              <a:t>only</a:t>
            </a:r>
            <a:r>
              <a:rPr dirty="0" sz="1700" spc="10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85">
                <a:solidFill>
                  <a:srgbClr val="FFFFFF"/>
                </a:solidFill>
                <a:latin typeface="Arial Narrow"/>
                <a:cs typeface="Arial Narrow"/>
              </a:rPr>
              <a:t>when</a:t>
            </a:r>
            <a:r>
              <a:rPr dirty="0" sz="1700" spc="10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20">
                <a:solidFill>
                  <a:srgbClr val="FFFFFF"/>
                </a:solidFill>
                <a:latin typeface="Arial Narrow"/>
                <a:cs typeface="Arial Narrow"/>
              </a:rPr>
              <a:t>active</a:t>
            </a:r>
            <a:endParaRPr sz="1700">
              <a:latin typeface="Arial Narrow"/>
              <a:cs typeface="Arial Narrow"/>
            </a:endParaRPr>
          </a:p>
          <a:p>
            <a:pPr marL="902969" indent="-185420">
              <a:lnSpc>
                <a:spcPct val="100000"/>
              </a:lnSpc>
              <a:spcBef>
                <a:spcPts val="1664"/>
              </a:spcBef>
              <a:buFont typeface="Garamond"/>
              <a:buChar char="•"/>
              <a:tabLst>
                <a:tab pos="902969" algn="l"/>
              </a:tabLst>
            </a:pPr>
            <a:r>
              <a:rPr dirty="0" sz="1700" spc="190">
                <a:solidFill>
                  <a:srgbClr val="FFFFFF"/>
                </a:solidFill>
                <a:latin typeface="Arial Narrow"/>
                <a:cs typeface="Arial Narrow"/>
              </a:rPr>
              <a:t>Move</a:t>
            </a:r>
            <a:r>
              <a:rPr dirty="0" sz="1700" spc="10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25">
                <a:solidFill>
                  <a:srgbClr val="FFFFFF"/>
                </a:solidFill>
                <a:latin typeface="Arial Narrow"/>
                <a:cs typeface="Arial Narrow"/>
              </a:rPr>
              <a:t>infrastructure</a:t>
            </a:r>
            <a:r>
              <a:rPr dirty="0" sz="1700" spc="11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60">
                <a:solidFill>
                  <a:srgbClr val="FFFFFF"/>
                </a:solidFill>
                <a:latin typeface="Arial Narrow"/>
                <a:cs typeface="Arial Narrow"/>
              </a:rPr>
              <a:t>overhead</a:t>
            </a:r>
            <a:r>
              <a:rPr dirty="0" sz="1700" spc="11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45">
                <a:solidFill>
                  <a:srgbClr val="FFFFFF"/>
                </a:solidFill>
                <a:latin typeface="Arial Narrow"/>
                <a:cs typeface="Arial Narrow"/>
              </a:rPr>
              <a:t>out</a:t>
            </a:r>
            <a:r>
              <a:rPr dirty="0" sz="1700" spc="10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30">
                <a:solidFill>
                  <a:srgbClr val="FFFFFF"/>
                </a:solidFill>
                <a:latin typeface="Arial Narrow"/>
                <a:cs typeface="Arial Narrow"/>
              </a:rPr>
              <a:t>of</a:t>
            </a:r>
            <a:r>
              <a:rPr dirty="0" sz="1700" spc="11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55">
                <a:solidFill>
                  <a:srgbClr val="FFFFFF"/>
                </a:solidFill>
                <a:latin typeface="Arial Narrow"/>
                <a:cs typeface="Arial Narrow"/>
              </a:rPr>
              <a:t>your</a:t>
            </a:r>
            <a:r>
              <a:rPr dirty="0" sz="1700" spc="11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50">
                <a:solidFill>
                  <a:srgbClr val="FFFFFF"/>
                </a:solidFill>
                <a:latin typeface="Arial Narrow"/>
                <a:cs typeface="Arial Narrow"/>
              </a:rPr>
              <a:t>budget</a:t>
            </a:r>
            <a:endParaRPr sz="1700">
              <a:latin typeface="Arial Narrow"/>
              <a:cs typeface="Arial Narrow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8173455" y="9115053"/>
            <a:ext cx="7409180" cy="5058410"/>
          </a:xfrm>
          <a:custGeom>
            <a:avLst/>
            <a:gdLst/>
            <a:ahLst/>
            <a:cxnLst/>
            <a:rect l="l" t="t" r="r" b="b"/>
            <a:pathLst>
              <a:path w="7409180" h="5058409">
                <a:moveTo>
                  <a:pt x="7408595" y="0"/>
                </a:moveTo>
                <a:lnTo>
                  <a:pt x="0" y="0"/>
                </a:lnTo>
                <a:lnTo>
                  <a:pt x="0" y="5058303"/>
                </a:lnTo>
                <a:lnTo>
                  <a:pt x="7408595" y="5058303"/>
                </a:lnTo>
                <a:lnTo>
                  <a:pt x="7408595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8878446" y="11817094"/>
            <a:ext cx="4117975" cy="28829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98120" indent="-185420">
              <a:lnSpc>
                <a:spcPct val="100000"/>
              </a:lnSpc>
              <a:spcBef>
                <a:spcPts val="120"/>
              </a:spcBef>
              <a:buFont typeface="Garamond"/>
              <a:buChar char="•"/>
              <a:tabLst>
                <a:tab pos="198120" algn="l"/>
              </a:tabLst>
            </a:pPr>
            <a:r>
              <a:rPr dirty="0" sz="1700" spc="165">
                <a:solidFill>
                  <a:srgbClr val="FFFFFF"/>
                </a:solidFill>
                <a:latin typeface="Arial Narrow"/>
                <a:cs typeface="Arial Narrow"/>
              </a:rPr>
              <a:t>Reverse</a:t>
            </a:r>
            <a:r>
              <a:rPr dirty="0" sz="1700" spc="10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60">
                <a:solidFill>
                  <a:srgbClr val="FFFFFF"/>
                </a:solidFill>
                <a:latin typeface="Arial Narrow"/>
                <a:cs typeface="Arial Narrow"/>
              </a:rPr>
              <a:t>connect</a:t>
            </a:r>
            <a:r>
              <a:rPr dirty="0" sz="1700" spc="10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60">
                <a:solidFill>
                  <a:srgbClr val="FFFFFF"/>
                </a:solidFill>
                <a:latin typeface="Arial Narrow"/>
                <a:cs typeface="Arial Narrow"/>
              </a:rPr>
              <a:t>reduces</a:t>
            </a:r>
            <a:r>
              <a:rPr dirty="0" sz="1700" spc="10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40">
                <a:solidFill>
                  <a:srgbClr val="FFFFFF"/>
                </a:solidFill>
                <a:latin typeface="Arial Narrow"/>
                <a:cs typeface="Arial Narrow"/>
              </a:rPr>
              <a:t>attack</a:t>
            </a:r>
            <a:r>
              <a:rPr dirty="0" sz="1700" spc="10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35">
                <a:solidFill>
                  <a:srgbClr val="FFFFFF"/>
                </a:solidFill>
                <a:latin typeface="Arial Narrow"/>
                <a:cs typeface="Arial Narrow"/>
              </a:rPr>
              <a:t>surface</a:t>
            </a:r>
            <a:endParaRPr sz="1700">
              <a:latin typeface="Arial Narrow"/>
              <a:cs typeface="Arial Narrow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878446" y="12287600"/>
            <a:ext cx="4288155" cy="28829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98120" indent="-185420">
              <a:lnSpc>
                <a:spcPct val="100000"/>
              </a:lnSpc>
              <a:spcBef>
                <a:spcPts val="120"/>
              </a:spcBef>
              <a:buFont typeface="Garamond"/>
              <a:buChar char="•"/>
              <a:tabLst>
                <a:tab pos="198120" algn="l"/>
              </a:tabLst>
            </a:pPr>
            <a:r>
              <a:rPr dirty="0" sz="1700" spc="165">
                <a:solidFill>
                  <a:srgbClr val="FFFFFF"/>
                </a:solidFill>
                <a:latin typeface="Arial Narrow"/>
                <a:cs typeface="Arial Narrow"/>
              </a:rPr>
              <a:t>Data</a:t>
            </a:r>
            <a:r>
              <a:rPr dirty="0" sz="1700" spc="11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60">
                <a:solidFill>
                  <a:srgbClr val="FFFFFF"/>
                </a:solidFill>
                <a:latin typeface="Arial Narrow"/>
                <a:cs typeface="Arial Narrow"/>
              </a:rPr>
              <a:t>remains</a:t>
            </a:r>
            <a:r>
              <a:rPr dirty="0" sz="1700" spc="11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30">
                <a:solidFill>
                  <a:srgbClr val="FFFFFF"/>
                </a:solidFill>
                <a:latin typeface="Arial Narrow"/>
                <a:cs typeface="Arial Narrow"/>
              </a:rPr>
              <a:t>within</a:t>
            </a:r>
            <a:r>
              <a:rPr dirty="0" sz="1700" spc="11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30">
                <a:solidFill>
                  <a:srgbClr val="FFFFFF"/>
                </a:solidFill>
                <a:latin typeface="Arial Narrow"/>
                <a:cs typeface="Arial Narrow"/>
              </a:rPr>
              <a:t>controlled</a:t>
            </a:r>
            <a:r>
              <a:rPr dirty="0" sz="1700" spc="11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45">
                <a:solidFill>
                  <a:srgbClr val="FFFFFF"/>
                </a:solidFill>
                <a:latin typeface="Arial Narrow"/>
                <a:cs typeface="Arial Narrow"/>
              </a:rPr>
              <a:t>boundaries</a:t>
            </a:r>
            <a:endParaRPr sz="1700">
              <a:latin typeface="Arial Narrow"/>
              <a:cs typeface="Arial Narrow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8878446" y="12758105"/>
            <a:ext cx="4653280" cy="28829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98120" indent="-185420">
              <a:lnSpc>
                <a:spcPct val="100000"/>
              </a:lnSpc>
              <a:spcBef>
                <a:spcPts val="120"/>
              </a:spcBef>
              <a:buFont typeface="Garamond"/>
              <a:buChar char="•"/>
              <a:tabLst>
                <a:tab pos="198120" algn="l"/>
              </a:tabLst>
            </a:pPr>
            <a:r>
              <a:rPr dirty="0" sz="1700" spc="155">
                <a:solidFill>
                  <a:srgbClr val="FFFFFF"/>
                </a:solidFill>
                <a:latin typeface="Arial Narrow"/>
                <a:cs typeface="Arial Narrow"/>
              </a:rPr>
              <a:t>Risk</a:t>
            </a:r>
            <a:r>
              <a:rPr dirty="0" sz="1700" spc="10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40">
                <a:solidFill>
                  <a:srgbClr val="FFFFFF"/>
                </a:solidFill>
                <a:latin typeface="Arial Narrow"/>
                <a:cs typeface="Arial Narrow"/>
              </a:rPr>
              <a:t>reduction</a:t>
            </a:r>
            <a:r>
              <a:rPr dirty="0" sz="1700" spc="10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40">
                <a:solidFill>
                  <a:srgbClr val="FFFFFF"/>
                </a:solidFill>
                <a:latin typeface="Arial Narrow"/>
                <a:cs typeface="Arial Narrow"/>
              </a:rPr>
              <a:t>aligned</a:t>
            </a:r>
            <a:r>
              <a:rPr dirty="0" sz="1700" spc="10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30">
                <a:solidFill>
                  <a:srgbClr val="FFFFFF"/>
                </a:solidFill>
                <a:latin typeface="Arial Narrow"/>
                <a:cs typeface="Arial Narrow"/>
              </a:rPr>
              <a:t>to</a:t>
            </a:r>
            <a:r>
              <a:rPr dirty="0" sz="1700" spc="10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60">
                <a:solidFill>
                  <a:srgbClr val="FFFFFF"/>
                </a:solidFill>
                <a:latin typeface="Arial Narrow"/>
                <a:cs typeface="Arial Narrow"/>
              </a:rPr>
              <a:t>Zero</a:t>
            </a:r>
            <a:r>
              <a:rPr dirty="0" sz="1700" spc="7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30">
                <a:solidFill>
                  <a:srgbClr val="FFFFFF"/>
                </a:solidFill>
                <a:latin typeface="Arial Narrow"/>
                <a:cs typeface="Arial Narrow"/>
              </a:rPr>
              <a:t>Trust</a:t>
            </a:r>
            <a:r>
              <a:rPr dirty="0" sz="1700" spc="10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25">
                <a:solidFill>
                  <a:srgbClr val="FFFFFF"/>
                </a:solidFill>
                <a:latin typeface="Arial Narrow"/>
                <a:cs typeface="Arial Narrow"/>
              </a:rPr>
              <a:t>principles</a:t>
            </a:r>
            <a:endParaRPr sz="1700">
              <a:latin typeface="Arial Narrow"/>
              <a:cs typeface="Arial Narrow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8878446" y="13228611"/>
            <a:ext cx="4531995" cy="28829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98120" indent="-185420">
              <a:lnSpc>
                <a:spcPct val="100000"/>
              </a:lnSpc>
              <a:spcBef>
                <a:spcPts val="120"/>
              </a:spcBef>
              <a:buFont typeface="Garamond"/>
              <a:buChar char="•"/>
              <a:tabLst>
                <a:tab pos="198120" algn="l"/>
              </a:tabLst>
            </a:pPr>
            <a:r>
              <a:rPr dirty="0" sz="1700" spc="180">
                <a:solidFill>
                  <a:srgbClr val="FFFFFF"/>
                </a:solidFill>
                <a:latin typeface="Arial Narrow"/>
                <a:cs typeface="Arial Narrow"/>
              </a:rPr>
              <a:t>Remote</a:t>
            </a:r>
            <a:r>
              <a:rPr dirty="0" sz="1700" spc="9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65">
                <a:solidFill>
                  <a:srgbClr val="FFFFFF"/>
                </a:solidFill>
                <a:latin typeface="Arial Narrow"/>
                <a:cs typeface="Arial Narrow"/>
              </a:rPr>
              <a:t>access</a:t>
            </a:r>
            <a:r>
              <a:rPr dirty="0" sz="1700" spc="10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45">
                <a:solidFill>
                  <a:srgbClr val="FFFFFF"/>
                </a:solidFill>
                <a:latin typeface="Arial Narrow"/>
                <a:cs typeface="Arial Narrow"/>
              </a:rPr>
              <a:t>without</a:t>
            </a:r>
            <a:r>
              <a:rPr dirty="0" sz="1700" spc="10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60">
                <a:solidFill>
                  <a:srgbClr val="FFFFFF"/>
                </a:solidFill>
                <a:latin typeface="Arial Narrow"/>
                <a:cs typeface="Arial Narrow"/>
              </a:rPr>
              <a:t>remote</a:t>
            </a:r>
            <a:r>
              <a:rPr dirty="0" sz="1700" spc="10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50">
                <a:solidFill>
                  <a:srgbClr val="FFFFFF"/>
                </a:solidFill>
                <a:latin typeface="Arial Narrow"/>
                <a:cs typeface="Arial Narrow"/>
              </a:rPr>
              <a:t>data</a:t>
            </a:r>
            <a:r>
              <a:rPr dirty="0" sz="1700" spc="10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45">
                <a:solidFill>
                  <a:srgbClr val="FFFFFF"/>
                </a:solidFill>
                <a:latin typeface="Arial Narrow"/>
                <a:cs typeface="Arial Narrow"/>
              </a:rPr>
              <a:t>leakage</a:t>
            </a:r>
            <a:endParaRPr sz="1700">
              <a:latin typeface="Arial Narrow"/>
              <a:cs typeface="Arial Narrow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8878446" y="9674181"/>
            <a:ext cx="5489575" cy="19608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11430">
              <a:lnSpc>
                <a:spcPct val="101099"/>
              </a:lnSpc>
              <a:spcBef>
                <a:spcPts val="95"/>
              </a:spcBef>
            </a:pPr>
            <a:r>
              <a:rPr dirty="0" sz="2600" spc="265" b="1">
                <a:solidFill>
                  <a:srgbClr val="FFFFFF"/>
                </a:solidFill>
                <a:latin typeface="Arial Narrow"/>
                <a:cs typeface="Arial Narrow"/>
              </a:rPr>
              <a:t>Secure</a:t>
            </a:r>
            <a:r>
              <a:rPr dirty="0" sz="2600" spc="15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600" spc="265" b="1">
                <a:solidFill>
                  <a:srgbClr val="FFFFFF"/>
                </a:solidFill>
                <a:latin typeface="Arial Narrow"/>
                <a:cs typeface="Arial Narrow"/>
              </a:rPr>
              <a:t>remote</a:t>
            </a:r>
            <a:r>
              <a:rPr dirty="0" sz="2600" spc="15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600" spc="265" b="1">
                <a:solidFill>
                  <a:srgbClr val="FFFFFF"/>
                </a:solidFill>
                <a:latin typeface="Arial Narrow"/>
                <a:cs typeface="Arial Narrow"/>
              </a:rPr>
              <a:t>access</a:t>
            </a:r>
            <a:r>
              <a:rPr dirty="0" sz="2600" spc="15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600" spc="155" b="1">
                <a:solidFill>
                  <a:srgbClr val="FFFFFF"/>
                </a:solidFill>
                <a:latin typeface="Arial Narrow"/>
                <a:cs typeface="Arial Narrow"/>
              </a:rPr>
              <a:t>- </a:t>
            </a:r>
            <a:r>
              <a:rPr dirty="0" sz="2600" spc="245" b="1">
                <a:solidFill>
                  <a:srgbClr val="FFFFFF"/>
                </a:solidFill>
                <a:latin typeface="Arial Narrow"/>
                <a:cs typeface="Arial Narrow"/>
              </a:rPr>
              <a:t>data</a:t>
            </a:r>
            <a:r>
              <a:rPr dirty="0" sz="2600" spc="15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600" spc="235" b="1">
                <a:solidFill>
                  <a:srgbClr val="FFFFFF"/>
                </a:solidFill>
                <a:latin typeface="Arial Narrow"/>
                <a:cs typeface="Arial Narrow"/>
              </a:rPr>
              <a:t>stays </a:t>
            </a:r>
            <a:r>
              <a:rPr dirty="0" sz="2600" spc="229" b="1">
                <a:solidFill>
                  <a:srgbClr val="FFFFFF"/>
                </a:solidFill>
                <a:latin typeface="Arial Narrow"/>
                <a:cs typeface="Arial Narrow"/>
              </a:rPr>
              <a:t>inside</a:t>
            </a:r>
            <a:r>
              <a:rPr dirty="0" sz="2600" spc="4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600" spc="254" b="1">
                <a:solidFill>
                  <a:srgbClr val="FFFFFF"/>
                </a:solidFill>
                <a:latin typeface="Arial Narrow"/>
                <a:cs typeface="Arial Narrow"/>
              </a:rPr>
              <a:t>Azure</a:t>
            </a:r>
            <a:endParaRPr sz="2600">
              <a:latin typeface="Arial Narrow"/>
              <a:cs typeface="Arial Narrow"/>
            </a:endParaRPr>
          </a:p>
          <a:p>
            <a:pPr marL="12700" marR="5080">
              <a:lnSpc>
                <a:spcPct val="101400"/>
              </a:lnSpc>
              <a:spcBef>
                <a:spcPts val="1510"/>
              </a:spcBef>
            </a:pPr>
            <a:r>
              <a:rPr dirty="0" sz="1700" spc="190">
                <a:solidFill>
                  <a:srgbClr val="FFFFFF"/>
                </a:solidFill>
                <a:latin typeface="Arial Narrow"/>
                <a:cs typeface="Arial Narrow"/>
              </a:rPr>
              <a:t>Remove</a:t>
            </a:r>
            <a:r>
              <a:rPr dirty="0" sz="1700" spc="10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55">
                <a:solidFill>
                  <a:srgbClr val="FFFFFF"/>
                </a:solidFill>
                <a:latin typeface="Arial Narrow"/>
                <a:cs typeface="Arial Narrow"/>
              </a:rPr>
              <a:t>desktop</a:t>
            </a:r>
            <a:r>
              <a:rPr dirty="0" sz="1700" spc="10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50">
                <a:solidFill>
                  <a:srgbClr val="FFFFFF"/>
                </a:solidFill>
                <a:latin typeface="Arial Narrow"/>
                <a:cs typeface="Arial Narrow"/>
              </a:rPr>
              <a:t>data</a:t>
            </a:r>
            <a:r>
              <a:rPr dirty="0" sz="1700" spc="10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60">
                <a:solidFill>
                  <a:srgbClr val="FFFFFF"/>
                </a:solidFill>
                <a:latin typeface="Arial Narrow"/>
                <a:cs typeface="Arial Narrow"/>
              </a:rPr>
              <a:t>from</a:t>
            </a:r>
            <a:r>
              <a:rPr dirty="0" sz="1700" spc="10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50">
                <a:solidFill>
                  <a:srgbClr val="FFFFFF"/>
                </a:solidFill>
                <a:latin typeface="Arial Narrow"/>
                <a:cs typeface="Arial Narrow"/>
              </a:rPr>
              <a:t>endpoint</a:t>
            </a:r>
            <a:r>
              <a:rPr dirty="0" sz="1700" spc="10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55">
                <a:solidFill>
                  <a:srgbClr val="FFFFFF"/>
                </a:solidFill>
                <a:latin typeface="Arial Narrow"/>
                <a:cs typeface="Arial Narrow"/>
              </a:rPr>
              <a:t>devices</a:t>
            </a:r>
            <a:r>
              <a:rPr dirty="0" sz="1700" spc="10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10">
                <a:solidFill>
                  <a:srgbClr val="FFFFFF"/>
                </a:solidFill>
                <a:latin typeface="Arial Narrow"/>
                <a:cs typeface="Arial Narrow"/>
              </a:rPr>
              <a:t>-</a:t>
            </a:r>
            <a:r>
              <a:rPr dirty="0" sz="1700" spc="10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20">
                <a:solidFill>
                  <a:srgbClr val="FFFFFF"/>
                </a:solidFill>
                <a:latin typeface="Arial Narrow"/>
                <a:cs typeface="Arial Narrow"/>
              </a:rPr>
              <a:t>centralise </a:t>
            </a:r>
            <a:r>
              <a:rPr dirty="0" sz="1700" spc="165">
                <a:solidFill>
                  <a:srgbClr val="FFFFFF"/>
                </a:solidFill>
                <a:latin typeface="Arial Narrow"/>
                <a:cs typeface="Arial Narrow"/>
              </a:rPr>
              <a:t>compute,</a:t>
            </a:r>
            <a:r>
              <a:rPr dirty="0" sz="1700" spc="9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50">
                <a:solidFill>
                  <a:srgbClr val="FFFFFF"/>
                </a:solidFill>
                <a:latin typeface="Arial Narrow"/>
                <a:cs typeface="Arial Narrow"/>
              </a:rPr>
              <a:t>session</a:t>
            </a:r>
            <a:r>
              <a:rPr dirty="0" sz="1700" spc="9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35">
                <a:solidFill>
                  <a:srgbClr val="FFFFFF"/>
                </a:solidFill>
                <a:latin typeface="Arial Narrow"/>
                <a:cs typeface="Arial Narrow"/>
              </a:rPr>
              <a:t>state</a:t>
            </a:r>
            <a:r>
              <a:rPr dirty="0" sz="1700" spc="10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70">
                <a:solidFill>
                  <a:srgbClr val="FFFFFF"/>
                </a:solidFill>
                <a:latin typeface="Arial Narrow"/>
                <a:cs typeface="Arial Narrow"/>
              </a:rPr>
              <a:t>and</a:t>
            </a:r>
            <a:r>
              <a:rPr dirty="0" sz="1700" spc="9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50">
                <a:solidFill>
                  <a:srgbClr val="FFFFFF"/>
                </a:solidFill>
                <a:latin typeface="Arial Narrow"/>
                <a:cs typeface="Arial Narrow"/>
              </a:rPr>
              <a:t>data</a:t>
            </a:r>
            <a:r>
              <a:rPr dirty="0" sz="1700" spc="10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65">
                <a:solidFill>
                  <a:srgbClr val="FFFFFF"/>
                </a:solidFill>
                <a:latin typeface="Arial Narrow"/>
                <a:cs typeface="Arial Narrow"/>
              </a:rPr>
              <a:t>access</a:t>
            </a:r>
            <a:r>
              <a:rPr dirty="0" sz="1700" spc="9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35">
                <a:solidFill>
                  <a:srgbClr val="FFFFFF"/>
                </a:solidFill>
                <a:latin typeface="Arial Narrow"/>
                <a:cs typeface="Arial Narrow"/>
              </a:rPr>
              <a:t>inside</a:t>
            </a:r>
            <a:r>
              <a:rPr dirty="0" sz="170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40">
                <a:solidFill>
                  <a:srgbClr val="FFFFFF"/>
                </a:solidFill>
                <a:latin typeface="Arial Narrow"/>
                <a:cs typeface="Arial Narrow"/>
              </a:rPr>
              <a:t>Azure.</a:t>
            </a:r>
            <a:endParaRPr sz="1700">
              <a:latin typeface="Arial Narrow"/>
              <a:cs typeface="Arial Narrow"/>
            </a:endParaRPr>
          </a:p>
          <a:p>
            <a:pPr marL="198120" indent="-185420">
              <a:lnSpc>
                <a:spcPct val="100000"/>
              </a:lnSpc>
              <a:spcBef>
                <a:spcPts val="1240"/>
              </a:spcBef>
              <a:buFont typeface="Garamond"/>
              <a:buChar char="•"/>
              <a:tabLst>
                <a:tab pos="198120" algn="l"/>
              </a:tabLst>
            </a:pPr>
            <a:r>
              <a:rPr dirty="0" sz="1700" spc="210">
                <a:solidFill>
                  <a:srgbClr val="FFFFFF"/>
                </a:solidFill>
                <a:latin typeface="Arial Narrow"/>
                <a:cs typeface="Arial Narrow"/>
              </a:rPr>
              <a:t>No</a:t>
            </a:r>
            <a:r>
              <a:rPr dirty="0" sz="1700" spc="10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55">
                <a:solidFill>
                  <a:srgbClr val="FFFFFF"/>
                </a:solidFill>
                <a:latin typeface="Arial Narrow"/>
                <a:cs typeface="Arial Narrow"/>
              </a:rPr>
              <a:t>inbound</a:t>
            </a:r>
            <a:r>
              <a:rPr dirty="0" sz="1700" spc="10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40">
                <a:solidFill>
                  <a:srgbClr val="FFFFFF"/>
                </a:solidFill>
                <a:latin typeface="Arial Narrow"/>
                <a:cs typeface="Arial Narrow"/>
              </a:rPr>
              <a:t>ports</a:t>
            </a:r>
            <a:r>
              <a:rPr dirty="0" sz="1700" spc="10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30">
                <a:solidFill>
                  <a:srgbClr val="FFFFFF"/>
                </a:solidFill>
                <a:latin typeface="Arial Narrow"/>
                <a:cs typeface="Arial Narrow"/>
              </a:rPr>
              <a:t>required</a:t>
            </a:r>
            <a:endParaRPr sz="1700">
              <a:latin typeface="Arial Narrow"/>
              <a:cs typeface="Arial Narrow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01228" y="14406475"/>
            <a:ext cx="7409180" cy="5058410"/>
          </a:xfrm>
          <a:prstGeom prst="rect">
            <a:avLst/>
          </a:prstGeom>
          <a:solidFill>
            <a:srgbClr val="000000"/>
          </a:solidFill>
        </p:spPr>
        <p:txBody>
          <a:bodyPr wrap="square" lIns="0" tIns="19177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510"/>
              </a:spcBef>
            </a:pPr>
            <a:endParaRPr sz="2600">
              <a:latin typeface="Arial Narrow"/>
              <a:cs typeface="Arial Narrow"/>
            </a:endParaRPr>
          </a:p>
          <a:p>
            <a:pPr marL="717550" marR="1559560">
              <a:lnSpc>
                <a:spcPct val="101099"/>
              </a:lnSpc>
              <a:spcBef>
                <a:spcPts val="5"/>
              </a:spcBef>
            </a:pPr>
            <a:r>
              <a:rPr dirty="0" sz="2600" spc="235" b="1">
                <a:solidFill>
                  <a:srgbClr val="FFFFFF"/>
                </a:solidFill>
                <a:latin typeface="Arial Narrow"/>
                <a:cs typeface="Arial Narrow"/>
              </a:rPr>
              <a:t>Enterprise</a:t>
            </a:r>
            <a:r>
              <a:rPr dirty="0" sz="2600" spc="14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600" spc="300" b="1">
                <a:solidFill>
                  <a:srgbClr val="FFFFFF"/>
                </a:solidFill>
                <a:latin typeface="Arial Narrow"/>
                <a:cs typeface="Arial Narrow"/>
              </a:rPr>
              <a:t>Windows</a:t>
            </a:r>
            <a:r>
              <a:rPr dirty="0" sz="2600" spc="145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600" spc="275" b="1">
                <a:solidFill>
                  <a:srgbClr val="FFFFFF"/>
                </a:solidFill>
                <a:latin typeface="Arial Narrow"/>
                <a:cs typeface="Arial Narrow"/>
              </a:rPr>
              <a:t>+</a:t>
            </a:r>
            <a:r>
              <a:rPr dirty="0" sz="2600" spc="145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600" spc="235" b="1">
                <a:solidFill>
                  <a:srgbClr val="FFFFFF"/>
                </a:solidFill>
                <a:latin typeface="Arial Narrow"/>
                <a:cs typeface="Arial Narrow"/>
              </a:rPr>
              <a:t>Microsoft </a:t>
            </a:r>
            <a:r>
              <a:rPr dirty="0" sz="2600" spc="265" b="1">
                <a:solidFill>
                  <a:srgbClr val="FFFFFF"/>
                </a:solidFill>
                <a:latin typeface="Arial Narrow"/>
                <a:cs typeface="Arial Narrow"/>
              </a:rPr>
              <a:t>365</a:t>
            </a:r>
            <a:r>
              <a:rPr dirty="0" sz="2600" spc="145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600" spc="155" b="1">
                <a:solidFill>
                  <a:srgbClr val="FFFFFF"/>
                </a:solidFill>
                <a:latin typeface="Arial Narrow"/>
                <a:cs typeface="Arial Narrow"/>
              </a:rPr>
              <a:t>-</a:t>
            </a:r>
            <a:r>
              <a:rPr dirty="0" sz="2600" spc="145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600" spc="180" b="1">
                <a:solidFill>
                  <a:srgbClr val="FFFFFF"/>
                </a:solidFill>
                <a:latin typeface="Arial Narrow"/>
                <a:cs typeface="Arial Narrow"/>
              </a:rPr>
              <a:t>full</a:t>
            </a:r>
            <a:r>
              <a:rPr dirty="0" sz="2600" spc="145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600" spc="250" b="1">
                <a:solidFill>
                  <a:srgbClr val="FFFFFF"/>
                </a:solidFill>
                <a:latin typeface="Arial Narrow"/>
                <a:cs typeface="Arial Narrow"/>
              </a:rPr>
              <a:t>experience</a:t>
            </a:r>
            <a:r>
              <a:rPr dirty="0" sz="2600" spc="15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600" spc="254" b="1">
                <a:solidFill>
                  <a:srgbClr val="FFFFFF"/>
                </a:solidFill>
                <a:latin typeface="Arial Narrow"/>
                <a:cs typeface="Arial Narrow"/>
              </a:rPr>
              <a:t>everywhere</a:t>
            </a:r>
            <a:endParaRPr sz="2600">
              <a:latin typeface="Arial Narrow"/>
              <a:cs typeface="Arial Narrow"/>
            </a:endParaRPr>
          </a:p>
          <a:p>
            <a:pPr marL="717550" marR="663575">
              <a:lnSpc>
                <a:spcPct val="101400"/>
              </a:lnSpc>
              <a:spcBef>
                <a:spcPts val="1510"/>
              </a:spcBef>
            </a:pPr>
            <a:r>
              <a:rPr dirty="0" sz="1700" spc="140">
                <a:solidFill>
                  <a:srgbClr val="FFFFFF"/>
                </a:solidFill>
                <a:latin typeface="Arial Narrow"/>
                <a:cs typeface="Arial Narrow"/>
              </a:rPr>
              <a:t>Deliver</a:t>
            </a:r>
            <a:r>
              <a:rPr dirty="0" sz="1700" spc="10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95">
                <a:solidFill>
                  <a:srgbClr val="FFFFFF"/>
                </a:solidFill>
                <a:latin typeface="Arial Narrow"/>
                <a:cs typeface="Arial Narrow"/>
              </a:rPr>
              <a:t>full</a:t>
            </a:r>
            <a:r>
              <a:rPr dirty="0" sz="1700" spc="10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85">
                <a:solidFill>
                  <a:srgbClr val="FFFFFF"/>
                </a:solidFill>
                <a:latin typeface="Arial Narrow"/>
                <a:cs typeface="Arial Narrow"/>
              </a:rPr>
              <a:t>Windows</a:t>
            </a:r>
            <a:r>
              <a:rPr dirty="0" sz="1700" spc="110">
                <a:solidFill>
                  <a:srgbClr val="FFFFFF"/>
                </a:solidFill>
                <a:latin typeface="Arial Narrow"/>
                <a:cs typeface="Arial Narrow"/>
              </a:rPr>
              <a:t> 11</a:t>
            </a:r>
            <a:r>
              <a:rPr dirty="0" sz="1700" spc="10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55">
                <a:solidFill>
                  <a:srgbClr val="FFFFFF"/>
                </a:solidFill>
                <a:latin typeface="Arial Narrow"/>
                <a:cs typeface="Arial Narrow"/>
              </a:rPr>
              <a:t>desktop</a:t>
            </a:r>
            <a:r>
              <a:rPr dirty="0" sz="1700" spc="10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50">
                <a:solidFill>
                  <a:srgbClr val="FFFFFF"/>
                </a:solidFill>
                <a:latin typeface="Arial Narrow"/>
                <a:cs typeface="Arial Narrow"/>
              </a:rPr>
              <a:t>experience</a:t>
            </a:r>
            <a:r>
              <a:rPr dirty="0" sz="1700" spc="11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70">
                <a:solidFill>
                  <a:srgbClr val="FFFFFF"/>
                </a:solidFill>
                <a:latin typeface="Arial Narrow"/>
                <a:cs typeface="Arial Narrow"/>
              </a:rPr>
              <a:t>and</a:t>
            </a:r>
            <a:r>
              <a:rPr dirty="0" sz="1700" spc="10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40">
                <a:solidFill>
                  <a:srgbClr val="FFFFFF"/>
                </a:solidFill>
                <a:latin typeface="Arial Narrow"/>
                <a:cs typeface="Arial Narrow"/>
              </a:rPr>
              <a:t>Microsoft</a:t>
            </a:r>
            <a:r>
              <a:rPr dirty="0" sz="1700" spc="11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45">
                <a:solidFill>
                  <a:srgbClr val="FFFFFF"/>
                </a:solidFill>
                <a:latin typeface="Arial Narrow"/>
                <a:cs typeface="Arial Narrow"/>
              </a:rPr>
              <a:t>365 </a:t>
            </a:r>
            <a:r>
              <a:rPr dirty="0" sz="1700" spc="180">
                <a:solidFill>
                  <a:srgbClr val="FFFFFF"/>
                </a:solidFill>
                <a:latin typeface="Arial Narrow"/>
                <a:cs typeface="Arial Narrow"/>
              </a:rPr>
              <a:t>Apps</a:t>
            </a:r>
            <a:r>
              <a:rPr dirty="0" sz="1700" spc="10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45">
                <a:solidFill>
                  <a:srgbClr val="FFFFFF"/>
                </a:solidFill>
                <a:latin typeface="Arial Narrow"/>
                <a:cs typeface="Arial Narrow"/>
              </a:rPr>
              <a:t>optimised</a:t>
            </a:r>
            <a:r>
              <a:rPr dirty="0" sz="1700" spc="10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20">
                <a:solidFill>
                  <a:srgbClr val="FFFFFF"/>
                </a:solidFill>
                <a:latin typeface="Arial Narrow"/>
                <a:cs typeface="Arial Narrow"/>
              </a:rPr>
              <a:t>for</a:t>
            </a:r>
            <a:r>
              <a:rPr dirty="0" sz="1700" spc="10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30">
                <a:solidFill>
                  <a:srgbClr val="FFFFFF"/>
                </a:solidFill>
                <a:latin typeface="Arial Narrow"/>
                <a:cs typeface="Arial Narrow"/>
              </a:rPr>
              <a:t>multi-</a:t>
            </a:r>
            <a:r>
              <a:rPr dirty="0" sz="1700" spc="155">
                <a:solidFill>
                  <a:srgbClr val="FFFFFF"/>
                </a:solidFill>
                <a:latin typeface="Arial Narrow"/>
                <a:cs typeface="Arial Narrow"/>
              </a:rPr>
              <a:t>user</a:t>
            </a:r>
            <a:r>
              <a:rPr dirty="0" sz="1700" spc="10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45">
                <a:solidFill>
                  <a:srgbClr val="FFFFFF"/>
                </a:solidFill>
                <a:latin typeface="Arial Narrow"/>
                <a:cs typeface="Arial Narrow"/>
              </a:rPr>
              <a:t>performance.</a:t>
            </a:r>
            <a:endParaRPr sz="1700">
              <a:latin typeface="Arial Narrow"/>
              <a:cs typeface="Arial Narrow"/>
            </a:endParaRPr>
          </a:p>
          <a:p>
            <a:pPr marL="902969" indent="-185420">
              <a:lnSpc>
                <a:spcPct val="100000"/>
              </a:lnSpc>
              <a:spcBef>
                <a:spcPts val="1240"/>
              </a:spcBef>
              <a:buFont typeface="Garamond"/>
              <a:buChar char="•"/>
              <a:tabLst>
                <a:tab pos="902969" algn="l"/>
              </a:tabLst>
            </a:pPr>
            <a:r>
              <a:rPr dirty="0" sz="1700" spc="150">
                <a:solidFill>
                  <a:srgbClr val="FFFFFF"/>
                </a:solidFill>
                <a:latin typeface="Arial Narrow"/>
                <a:cs typeface="Arial Narrow"/>
              </a:rPr>
              <a:t>Consistent</a:t>
            </a:r>
            <a:r>
              <a:rPr dirty="0" sz="1700" spc="10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55">
                <a:solidFill>
                  <a:srgbClr val="FFFFFF"/>
                </a:solidFill>
                <a:latin typeface="Arial Narrow"/>
                <a:cs typeface="Arial Narrow"/>
              </a:rPr>
              <a:t>desktop</a:t>
            </a:r>
            <a:r>
              <a:rPr dirty="0" sz="1700" spc="10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50">
                <a:solidFill>
                  <a:srgbClr val="FFFFFF"/>
                </a:solidFill>
                <a:latin typeface="Arial Narrow"/>
                <a:cs typeface="Arial Narrow"/>
              </a:rPr>
              <a:t>experience</a:t>
            </a:r>
            <a:r>
              <a:rPr dirty="0" sz="1700" spc="10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60">
                <a:solidFill>
                  <a:srgbClr val="FFFFFF"/>
                </a:solidFill>
                <a:latin typeface="Arial Narrow"/>
                <a:cs typeface="Arial Narrow"/>
              </a:rPr>
              <a:t>from</a:t>
            </a:r>
            <a:r>
              <a:rPr dirty="0" sz="1700" spc="10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70">
                <a:solidFill>
                  <a:srgbClr val="FFFFFF"/>
                </a:solidFill>
                <a:latin typeface="Arial Narrow"/>
                <a:cs typeface="Arial Narrow"/>
              </a:rPr>
              <a:t>any</a:t>
            </a:r>
            <a:r>
              <a:rPr dirty="0" sz="1700" spc="10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35">
                <a:solidFill>
                  <a:srgbClr val="FFFFFF"/>
                </a:solidFill>
                <a:latin typeface="Arial Narrow"/>
                <a:cs typeface="Arial Narrow"/>
              </a:rPr>
              <a:t>device</a:t>
            </a:r>
            <a:endParaRPr sz="1700">
              <a:latin typeface="Arial Narrow"/>
              <a:cs typeface="Arial Narrow"/>
            </a:endParaRPr>
          </a:p>
          <a:p>
            <a:pPr marL="902969" indent="-185420">
              <a:lnSpc>
                <a:spcPct val="100000"/>
              </a:lnSpc>
              <a:spcBef>
                <a:spcPts val="1660"/>
              </a:spcBef>
              <a:buFont typeface="Garamond"/>
              <a:buChar char="•"/>
              <a:tabLst>
                <a:tab pos="902969" algn="l"/>
              </a:tabLst>
            </a:pPr>
            <a:r>
              <a:rPr dirty="0" sz="1700" spc="145">
                <a:solidFill>
                  <a:srgbClr val="FFFFFF"/>
                </a:solidFill>
                <a:latin typeface="Arial Narrow"/>
                <a:cs typeface="Arial Narrow"/>
              </a:rPr>
              <a:t>Publish</a:t>
            </a:r>
            <a:r>
              <a:rPr dirty="0" sz="1700" spc="10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95">
                <a:solidFill>
                  <a:srgbClr val="FFFFFF"/>
                </a:solidFill>
                <a:latin typeface="Arial Narrow"/>
                <a:cs typeface="Arial Narrow"/>
              </a:rPr>
              <a:t>full</a:t>
            </a:r>
            <a:r>
              <a:rPr dirty="0" sz="1700" spc="10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55">
                <a:solidFill>
                  <a:srgbClr val="FFFFFF"/>
                </a:solidFill>
                <a:latin typeface="Arial Narrow"/>
                <a:cs typeface="Arial Narrow"/>
              </a:rPr>
              <a:t>desktop</a:t>
            </a:r>
            <a:r>
              <a:rPr dirty="0" sz="1700" spc="10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40">
                <a:solidFill>
                  <a:srgbClr val="FFFFFF"/>
                </a:solidFill>
                <a:latin typeface="Arial Narrow"/>
                <a:cs typeface="Arial Narrow"/>
              </a:rPr>
              <a:t>or</a:t>
            </a:r>
            <a:r>
              <a:rPr dirty="0" sz="1700" spc="11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25">
                <a:solidFill>
                  <a:srgbClr val="FFFFFF"/>
                </a:solidFill>
                <a:latin typeface="Arial Narrow"/>
                <a:cs typeface="Arial Narrow"/>
              </a:rPr>
              <a:t>individual</a:t>
            </a:r>
            <a:r>
              <a:rPr dirty="0" sz="1700" spc="10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30">
                <a:solidFill>
                  <a:srgbClr val="FFFFFF"/>
                </a:solidFill>
                <a:latin typeface="Arial Narrow"/>
                <a:cs typeface="Arial Narrow"/>
              </a:rPr>
              <a:t>applications</a:t>
            </a:r>
            <a:endParaRPr sz="1700">
              <a:latin typeface="Arial Narrow"/>
              <a:cs typeface="Arial Narrow"/>
            </a:endParaRPr>
          </a:p>
          <a:p>
            <a:pPr marL="902969" indent="-185420">
              <a:lnSpc>
                <a:spcPct val="100000"/>
              </a:lnSpc>
              <a:spcBef>
                <a:spcPts val="1664"/>
              </a:spcBef>
              <a:buFont typeface="Garamond"/>
              <a:buChar char="•"/>
              <a:tabLst>
                <a:tab pos="902969" algn="l"/>
              </a:tabLst>
            </a:pPr>
            <a:r>
              <a:rPr dirty="0" sz="1700" spc="160">
                <a:solidFill>
                  <a:srgbClr val="FFFFFF"/>
                </a:solidFill>
                <a:latin typeface="Arial Narrow"/>
                <a:cs typeface="Arial Narrow"/>
              </a:rPr>
              <a:t>Support</a:t>
            </a:r>
            <a:r>
              <a:rPr dirty="0" sz="1700" spc="9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20">
                <a:solidFill>
                  <a:srgbClr val="FFFFFF"/>
                </a:solidFill>
                <a:latin typeface="Arial Narrow"/>
                <a:cs typeface="Arial Narrow"/>
              </a:rPr>
              <a:t>for</a:t>
            </a:r>
            <a:r>
              <a:rPr dirty="0" sz="1700" spc="9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65">
                <a:solidFill>
                  <a:srgbClr val="FFFFFF"/>
                </a:solidFill>
                <a:latin typeface="Arial Narrow"/>
                <a:cs typeface="Arial Narrow"/>
              </a:rPr>
              <a:t>Win32,</a:t>
            </a:r>
            <a:r>
              <a:rPr dirty="0" sz="1700" spc="10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95">
                <a:solidFill>
                  <a:srgbClr val="FFFFFF"/>
                </a:solidFill>
                <a:latin typeface="Arial Narrow"/>
                <a:cs typeface="Arial Narrow"/>
              </a:rPr>
              <a:t>MSIX</a:t>
            </a:r>
            <a:r>
              <a:rPr dirty="0" sz="1700" spc="9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70">
                <a:solidFill>
                  <a:srgbClr val="FFFFFF"/>
                </a:solidFill>
                <a:latin typeface="Arial Narrow"/>
                <a:cs typeface="Arial Narrow"/>
              </a:rPr>
              <a:t>and</a:t>
            </a:r>
            <a:r>
              <a:rPr dirty="0" sz="1700" spc="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80">
                <a:solidFill>
                  <a:srgbClr val="FFFFFF"/>
                </a:solidFill>
                <a:latin typeface="Arial Narrow"/>
                <a:cs typeface="Arial Narrow"/>
              </a:rPr>
              <a:t>Appx</a:t>
            </a:r>
            <a:r>
              <a:rPr dirty="0" sz="1700" spc="9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35">
                <a:solidFill>
                  <a:srgbClr val="FFFFFF"/>
                </a:solidFill>
                <a:latin typeface="Arial Narrow"/>
                <a:cs typeface="Arial Narrow"/>
              </a:rPr>
              <a:t>application</a:t>
            </a:r>
            <a:r>
              <a:rPr dirty="0" sz="1700" spc="9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40">
                <a:solidFill>
                  <a:srgbClr val="FFFFFF"/>
                </a:solidFill>
                <a:latin typeface="Arial Narrow"/>
                <a:cs typeface="Arial Narrow"/>
              </a:rPr>
              <a:t>formats</a:t>
            </a:r>
            <a:endParaRPr sz="1700">
              <a:latin typeface="Arial Narrow"/>
              <a:cs typeface="Arial Narrow"/>
            </a:endParaRPr>
          </a:p>
          <a:p>
            <a:pPr marL="902969" indent="-185420">
              <a:lnSpc>
                <a:spcPct val="100000"/>
              </a:lnSpc>
              <a:spcBef>
                <a:spcPts val="1664"/>
              </a:spcBef>
              <a:buFont typeface="Garamond"/>
              <a:buChar char="•"/>
              <a:tabLst>
                <a:tab pos="902969" algn="l"/>
              </a:tabLst>
            </a:pPr>
            <a:r>
              <a:rPr dirty="0" sz="1700" spc="200">
                <a:solidFill>
                  <a:srgbClr val="FFFFFF"/>
                </a:solidFill>
                <a:latin typeface="Arial Narrow"/>
                <a:cs typeface="Arial Narrow"/>
              </a:rPr>
              <a:t>Run</a:t>
            </a:r>
            <a:r>
              <a:rPr dirty="0" sz="1700" spc="10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40">
                <a:solidFill>
                  <a:srgbClr val="FFFFFF"/>
                </a:solidFill>
                <a:latin typeface="Arial Narrow"/>
                <a:cs typeface="Arial Narrow"/>
              </a:rPr>
              <a:t>Microsoft</a:t>
            </a:r>
            <a:r>
              <a:rPr dirty="0" sz="1700" spc="10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70">
                <a:solidFill>
                  <a:srgbClr val="FFFFFF"/>
                </a:solidFill>
                <a:latin typeface="Arial Narrow"/>
                <a:cs typeface="Arial Narrow"/>
              </a:rPr>
              <a:t>365</a:t>
            </a:r>
            <a:r>
              <a:rPr dirty="0" sz="1700" spc="1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80">
                <a:solidFill>
                  <a:srgbClr val="FFFFFF"/>
                </a:solidFill>
                <a:latin typeface="Arial Narrow"/>
                <a:cs typeface="Arial Narrow"/>
              </a:rPr>
              <a:t>Apps</a:t>
            </a:r>
            <a:r>
              <a:rPr dirty="0" sz="1700" spc="10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20">
                <a:solidFill>
                  <a:srgbClr val="FFFFFF"/>
                </a:solidFill>
                <a:latin typeface="Arial Narrow"/>
                <a:cs typeface="Arial Narrow"/>
              </a:rPr>
              <a:t>for</a:t>
            </a:r>
            <a:r>
              <a:rPr dirty="0" sz="1700" spc="10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35">
                <a:solidFill>
                  <a:srgbClr val="FFFFFF"/>
                </a:solidFill>
                <a:latin typeface="Arial Narrow"/>
                <a:cs typeface="Arial Narrow"/>
              </a:rPr>
              <a:t>enterprise</a:t>
            </a:r>
            <a:r>
              <a:rPr dirty="0" sz="1700" spc="11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20">
                <a:solidFill>
                  <a:srgbClr val="FFFFFF"/>
                </a:solidFill>
                <a:latin typeface="Arial Narrow"/>
                <a:cs typeface="Arial Narrow"/>
              </a:rPr>
              <a:t>in</a:t>
            </a:r>
            <a:r>
              <a:rPr dirty="0" sz="1700" spc="10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30">
                <a:solidFill>
                  <a:srgbClr val="FFFFFF"/>
                </a:solidFill>
                <a:latin typeface="Arial Narrow"/>
                <a:cs typeface="Arial Narrow"/>
              </a:rPr>
              <a:t>multi-</a:t>
            </a:r>
            <a:r>
              <a:rPr dirty="0" sz="1700" spc="155">
                <a:solidFill>
                  <a:srgbClr val="FFFFFF"/>
                </a:solidFill>
                <a:latin typeface="Arial Narrow"/>
                <a:cs typeface="Arial Narrow"/>
              </a:rPr>
              <a:t>user</a:t>
            </a:r>
            <a:r>
              <a:rPr dirty="0" sz="1700" spc="10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75">
                <a:solidFill>
                  <a:srgbClr val="FFFFFF"/>
                </a:solidFill>
                <a:latin typeface="Arial Narrow"/>
                <a:cs typeface="Arial Narrow"/>
              </a:rPr>
              <a:t>mode</a:t>
            </a:r>
            <a:endParaRPr sz="1700">
              <a:latin typeface="Arial Narrow"/>
              <a:cs typeface="Arial Narrow"/>
            </a:endParaRPr>
          </a:p>
          <a:p>
            <a:pPr marL="902969" indent="-185420">
              <a:lnSpc>
                <a:spcPct val="100000"/>
              </a:lnSpc>
              <a:spcBef>
                <a:spcPts val="1664"/>
              </a:spcBef>
              <a:buFont typeface="Garamond"/>
              <a:buChar char="•"/>
              <a:tabLst>
                <a:tab pos="902969" algn="l"/>
              </a:tabLst>
            </a:pPr>
            <a:r>
              <a:rPr dirty="0" sz="1700" spc="160">
                <a:solidFill>
                  <a:srgbClr val="FFFFFF"/>
                </a:solidFill>
                <a:latin typeface="Arial Narrow"/>
                <a:cs typeface="Arial Narrow"/>
              </a:rPr>
              <a:t>Enable</a:t>
            </a:r>
            <a:r>
              <a:rPr dirty="0" sz="1700" spc="114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45">
                <a:solidFill>
                  <a:srgbClr val="FFFFFF"/>
                </a:solidFill>
                <a:latin typeface="Arial Narrow"/>
                <a:cs typeface="Arial Narrow"/>
              </a:rPr>
              <a:t>Software-</a:t>
            </a:r>
            <a:r>
              <a:rPr dirty="0" sz="1700" spc="140">
                <a:solidFill>
                  <a:srgbClr val="FFFFFF"/>
                </a:solidFill>
                <a:latin typeface="Arial Narrow"/>
                <a:cs typeface="Arial Narrow"/>
              </a:rPr>
              <a:t>as-</a:t>
            </a:r>
            <a:r>
              <a:rPr dirty="0" sz="1700" spc="135">
                <a:solidFill>
                  <a:srgbClr val="FFFFFF"/>
                </a:solidFill>
                <a:latin typeface="Arial Narrow"/>
                <a:cs typeface="Arial Narrow"/>
              </a:rPr>
              <a:t>a-</a:t>
            </a:r>
            <a:r>
              <a:rPr dirty="0" sz="1700" spc="145">
                <a:solidFill>
                  <a:srgbClr val="FFFFFF"/>
                </a:solidFill>
                <a:latin typeface="Arial Narrow"/>
                <a:cs typeface="Arial Narrow"/>
              </a:rPr>
              <a:t>Service</a:t>
            </a:r>
            <a:r>
              <a:rPr dirty="0" sz="1700" spc="12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35">
                <a:solidFill>
                  <a:srgbClr val="FFFFFF"/>
                </a:solidFill>
                <a:latin typeface="Arial Narrow"/>
                <a:cs typeface="Arial Narrow"/>
              </a:rPr>
              <a:t>delivery</a:t>
            </a:r>
            <a:r>
              <a:rPr dirty="0" sz="1700" spc="114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20">
                <a:solidFill>
                  <a:srgbClr val="FFFFFF"/>
                </a:solidFill>
                <a:latin typeface="Arial Narrow"/>
                <a:cs typeface="Arial Narrow"/>
              </a:rPr>
              <a:t>for </a:t>
            </a:r>
            <a:r>
              <a:rPr dirty="0" sz="1700" spc="135">
                <a:solidFill>
                  <a:srgbClr val="FFFFFF"/>
                </a:solidFill>
                <a:latin typeface="Arial Narrow"/>
                <a:cs typeface="Arial Narrow"/>
              </a:rPr>
              <a:t>external</a:t>
            </a:r>
            <a:r>
              <a:rPr dirty="0" sz="1700" spc="114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45">
                <a:solidFill>
                  <a:srgbClr val="FFFFFF"/>
                </a:solidFill>
                <a:latin typeface="Arial Narrow"/>
                <a:cs typeface="Arial Narrow"/>
              </a:rPr>
              <a:t>users</a:t>
            </a:r>
            <a:endParaRPr sz="1700">
              <a:latin typeface="Arial Narrow"/>
              <a:cs typeface="Arial Narrow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8173455" y="14406475"/>
            <a:ext cx="7409180" cy="5058410"/>
          </a:xfrm>
          <a:prstGeom prst="rect">
            <a:avLst/>
          </a:prstGeom>
          <a:solidFill>
            <a:srgbClr val="000000"/>
          </a:solidFill>
        </p:spPr>
        <p:txBody>
          <a:bodyPr wrap="square" lIns="0" tIns="19177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510"/>
              </a:spcBef>
            </a:pPr>
            <a:endParaRPr sz="2600">
              <a:latin typeface="Arial Narrow"/>
              <a:cs typeface="Arial Narrow"/>
            </a:endParaRPr>
          </a:p>
          <a:p>
            <a:pPr marL="717550" marR="1202690">
              <a:lnSpc>
                <a:spcPct val="101099"/>
              </a:lnSpc>
              <a:spcBef>
                <a:spcPts val="5"/>
              </a:spcBef>
            </a:pPr>
            <a:r>
              <a:rPr dirty="0" sz="2600" spc="260" b="1">
                <a:solidFill>
                  <a:srgbClr val="FFFFFF"/>
                </a:solidFill>
                <a:latin typeface="Arial Narrow"/>
                <a:cs typeface="Arial Narrow"/>
              </a:rPr>
              <a:t>Simple</a:t>
            </a:r>
            <a:r>
              <a:rPr dirty="0" sz="2600" spc="145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600" spc="229" b="1">
                <a:solidFill>
                  <a:srgbClr val="FFFFFF"/>
                </a:solidFill>
                <a:latin typeface="Arial Narrow"/>
                <a:cs typeface="Arial Narrow"/>
              </a:rPr>
              <a:t>to</a:t>
            </a:r>
            <a:r>
              <a:rPr dirty="0" sz="2600" spc="15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600" spc="300" b="1">
                <a:solidFill>
                  <a:srgbClr val="FFFFFF"/>
                </a:solidFill>
                <a:latin typeface="Arial Narrow"/>
                <a:cs typeface="Arial Narrow"/>
              </a:rPr>
              <a:t>manage</a:t>
            </a:r>
            <a:r>
              <a:rPr dirty="0" sz="2600" spc="145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600" spc="155" b="1">
                <a:solidFill>
                  <a:srgbClr val="FFFFFF"/>
                </a:solidFill>
                <a:latin typeface="Arial Narrow"/>
                <a:cs typeface="Arial Narrow"/>
              </a:rPr>
              <a:t>-</a:t>
            </a:r>
            <a:r>
              <a:rPr dirty="0" sz="2600" spc="55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600" spc="265" b="1">
                <a:solidFill>
                  <a:srgbClr val="FFFFFF"/>
                </a:solidFill>
                <a:latin typeface="Arial Narrow"/>
                <a:cs typeface="Arial Narrow"/>
              </a:rPr>
              <a:t>Azure</a:t>
            </a:r>
            <a:r>
              <a:rPr dirty="0" sz="2600" spc="145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600" spc="260" b="1">
                <a:solidFill>
                  <a:srgbClr val="FFFFFF"/>
                </a:solidFill>
                <a:latin typeface="Arial Narrow"/>
                <a:cs typeface="Arial Narrow"/>
              </a:rPr>
              <a:t>runs</a:t>
            </a:r>
            <a:r>
              <a:rPr dirty="0" sz="2600" spc="15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600" spc="215" b="1">
                <a:solidFill>
                  <a:srgbClr val="FFFFFF"/>
                </a:solidFill>
                <a:latin typeface="Arial Narrow"/>
                <a:cs typeface="Arial Narrow"/>
              </a:rPr>
              <a:t>the </a:t>
            </a:r>
            <a:r>
              <a:rPr dirty="0" sz="2600" spc="235" b="1">
                <a:solidFill>
                  <a:srgbClr val="FFFFFF"/>
                </a:solidFill>
                <a:latin typeface="Arial Narrow"/>
                <a:cs typeface="Arial Narrow"/>
              </a:rPr>
              <a:t>control</a:t>
            </a:r>
            <a:r>
              <a:rPr dirty="0" sz="2600" spc="145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600" spc="229" b="1">
                <a:solidFill>
                  <a:srgbClr val="FFFFFF"/>
                </a:solidFill>
                <a:latin typeface="Arial Narrow"/>
                <a:cs typeface="Arial Narrow"/>
              </a:rPr>
              <a:t>plane</a:t>
            </a:r>
            <a:endParaRPr sz="2600">
              <a:latin typeface="Arial Narrow"/>
              <a:cs typeface="Arial Narrow"/>
            </a:endParaRPr>
          </a:p>
          <a:p>
            <a:pPr marL="717550" marR="894080">
              <a:lnSpc>
                <a:spcPct val="101400"/>
              </a:lnSpc>
              <a:spcBef>
                <a:spcPts val="1510"/>
              </a:spcBef>
            </a:pPr>
            <a:r>
              <a:rPr dirty="0" sz="1700" spc="180">
                <a:solidFill>
                  <a:srgbClr val="FFFFFF"/>
                </a:solidFill>
                <a:latin typeface="Arial Narrow"/>
                <a:cs typeface="Arial Narrow"/>
              </a:rPr>
              <a:t>AVD</a:t>
            </a:r>
            <a:r>
              <a:rPr dirty="0" sz="1700" spc="10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40">
                <a:solidFill>
                  <a:srgbClr val="FFFFFF"/>
                </a:solidFill>
                <a:latin typeface="Arial Narrow"/>
                <a:cs typeface="Arial Narrow"/>
              </a:rPr>
              <a:t>eliminates</a:t>
            </a:r>
            <a:r>
              <a:rPr dirty="0" sz="1700" spc="10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45">
                <a:solidFill>
                  <a:srgbClr val="FFFFFF"/>
                </a:solidFill>
                <a:latin typeface="Arial Narrow"/>
                <a:cs typeface="Arial Narrow"/>
              </a:rPr>
              <a:t>the</a:t>
            </a:r>
            <a:r>
              <a:rPr dirty="0" sz="1700" spc="10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55">
                <a:solidFill>
                  <a:srgbClr val="FFFFFF"/>
                </a:solidFill>
                <a:latin typeface="Arial Narrow"/>
                <a:cs typeface="Arial Narrow"/>
              </a:rPr>
              <a:t>requirement</a:t>
            </a:r>
            <a:r>
              <a:rPr dirty="0" sz="1700" spc="10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30">
                <a:solidFill>
                  <a:srgbClr val="FFFFFF"/>
                </a:solidFill>
                <a:latin typeface="Arial Narrow"/>
                <a:cs typeface="Arial Narrow"/>
              </a:rPr>
              <a:t>to</a:t>
            </a:r>
            <a:r>
              <a:rPr dirty="0" sz="1700" spc="10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50">
                <a:solidFill>
                  <a:srgbClr val="FFFFFF"/>
                </a:solidFill>
                <a:latin typeface="Arial Narrow"/>
                <a:cs typeface="Arial Narrow"/>
              </a:rPr>
              <a:t>run</a:t>
            </a:r>
            <a:r>
              <a:rPr dirty="0" sz="1700" spc="10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60">
                <a:solidFill>
                  <a:srgbClr val="FFFFFF"/>
                </a:solidFill>
                <a:latin typeface="Arial Narrow"/>
                <a:cs typeface="Arial Narrow"/>
              </a:rPr>
              <a:t>gateways,</a:t>
            </a:r>
            <a:r>
              <a:rPr dirty="0" sz="1700" spc="10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50">
                <a:solidFill>
                  <a:srgbClr val="FFFFFF"/>
                </a:solidFill>
                <a:latin typeface="Arial Narrow"/>
                <a:cs typeface="Arial Narrow"/>
              </a:rPr>
              <a:t>brokers</a:t>
            </a:r>
            <a:r>
              <a:rPr dirty="0" sz="1700" spc="10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14">
                <a:solidFill>
                  <a:srgbClr val="FFFFFF"/>
                </a:solidFill>
                <a:latin typeface="Arial Narrow"/>
                <a:cs typeface="Arial Narrow"/>
              </a:rPr>
              <a:t>or </a:t>
            </a:r>
            <a:r>
              <a:rPr dirty="0" sz="1700" spc="160">
                <a:solidFill>
                  <a:srgbClr val="FFFFFF"/>
                </a:solidFill>
                <a:latin typeface="Arial Narrow"/>
                <a:cs typeface="Arial Narrow"/>
              </a:rPr>
              <a:t>remote</a:t>
            </a:r>
            <a:r>
              <a:rPr dirty="0" sz="1700" spc="10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55">
                <a:solidFill>
                  <a:srgbClr val="FFFFFF"/>
                </a:solidFill>
                <a:latin typeface="Arial Narrow"/>
                <a:cs typeface="Arial Narrow"/>
              </a:rPr>
              <a:t>desktop</a:t>
            </a:r>
            <a:r>
              <a:rPr dirty="0" sz="1700" spc="10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30">
                <a:solidFill>
                  <a:srgbClr val="FFFFFF"/>
                </a:solidFill>
                <a:latin typeface="Arial Narrow"/>
                <a:cs typeface="Arial Narrow"/>
              </a:rPr>
              <a:t>control</a:t>
            </a:r>
            <a:r>
              <a:rPr dirty="0" sz="1700" spc="10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35">
                <a:solidFill>
                  <a:srgbClr val="FFFFFF"/>
                </a:solidFill>
                <a:latin typeface="Arial Narrow"/>
                <a:cs typeface="Arial Narrow"/>
              </a:rPr>
              <a:t>roles</a:t>
            </a:r>
            <a:r>
              <a:rPr dirty="0" sz="1700" spc="11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20">
                <a:solidFill>
                  <a:srgbClr val="FFFFFF"/>
                </a:solidFill>
                <a:latin typeface="Arial Narrow"/>
                <a:cs typeface="Arial Narrow"/>
              </a:rPr>
              <a:t>yourself.</a:t>
            </a:r>
            <a:endParaRPr sz="1700">
              <a:latin typeface="Arial Narrow"/>
              <a:cs typeface="Arial Narrow"/>
            </a:endParaRPr>
          </a:p>
          <a:p>
            <a:pPr marL="902969" indent="-185420">
              <a:lnSpc>
                <a:spcPct val="100000"/>
              </a:lnSpc>
              <a:spcBef>
                <a:spcPts val="1240"/>
              </a:spcBef>
              <a:buFont typeface="Garamond"/>
              <a:buChar char="•"/>
              <a:tabLst>
                <a:tab pos="902969" algn="l"/>
              </a:tabLst>
            </a:pPr>
            <a:r>
              <a:rPr dirty="0" sz="1700" spc="210">
                <a:solidFill>
                  <a:srgbClr val="FFFFFF"/>
                </a:solidFill>
                <a:latin typeface="Arial Narrow"/>
                <a:cs typeface="Arial Narrow"/>
              </a:rPr>
              <a:t>No</a:t>
            </a:r>
            <a:r>
              <a:rPr dirty="0" sz="1700" spc="9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70">
                <a:solidFill>
                  <a:srgbClr val="FFFFFF"/>
                </a:solidFill>
                <a:latin typeface="Arial Narrow"/>
                <a:cs typeface="Arial Narrow"/>
              </a:rPr>
              <a:t>gateway</a:t>
            </a:r>
            <a:r>
              <a:rPr dirty="0" sz="1700" spc="10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35">
                <a:solidFill>
                  <a:srgbClr val="FFFFFF"/>
                </a:solidFill>
                <a:latin typeface="Arial Narrow"/>
                <a:cs typeface="Arial Narrow"/>
              </a:rPr>
              <a:t>roles</a:t>
            </a:r>
            <a:r>
              <a:rPr dirty="0" sz="1700" spc="9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30">
                <a:solidFill>
                  <a:srgbClr val="FFFFFF"/>
                </a:solidFill>
                <a:latin typeface="Arial Narrow"/>
                <a:cs typeface="Arial Narrow"/>
              </a:rPr>
              <a:t>to</a:t>
            </a:r>
            <a:r>
              <a:rPr dirty="0" sz="1700" spc="10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50">
                <a:solidFill>
                  <a:srgbClr val="FFFFFF"/>
                </a:solidFill>
                <a:latin typeface="Arial Narrow"/>
                <a:cs typeface="Arial Narrow"/>
              </a:rPr>
              <a:t>patch</a:t>
            </a:r>
            <a:r>
              <a:rPr dirty="0" sz="1700" spc="9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40">
                <a:solidFill>
                  <a:srgbClr val="FFFFFF"/>
                </a:solidFill>
                <a:latin typeface="Arial Narrow"/>
                <a:cs typeface="Arial Narrow"/>
              </a:rPr>
              <a:t>or</a:t>
            </a:r>
            <a:r>
              <a:rPr dirty="0" sz="1700" spc="10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35">
                <a:solidFill>
                  <a:srgbClr val="FFFFFF"/>
                </a:solidFill>
                <a:latin typeface="Arial Narrow"/>
                <a:cs typeface="Arial Narrow"/>
              </a:rPr>
              <a:t>maintain</a:t>
            </a:r>
            <a:endParaRPr sz="1700">
              <a:latin typeface="Arial Narrow"/>
              <a:cs typeface="Arial Narrow"/>
            </a:endParaRPr>
          </a:p>
          <a:p>
            <a:pPr marL="902969" indent="-185420">
              <a:lnSpc>
                <a:spcPct val="100000"/>
              </a:lnSpc>
              <a:spcBef>
                <a:spcPts val="1660"/>
              </a:spcBef>
              <a:buFont typeface="Garamond"/>
              <a:buChar char="•"/>
              <a:tabLst>
                <a:tab pos="902969" algn="l"/>
              </a:tabLst>
            </a:pPr>
            <a:r>
              <a:rPr dirty="0" sz="1700" spc="135">
                <a:solidFill>
                  <a:srgbClr val="FFFFFF"/>
                </a:solidFill>
                <a:latin typeface="Arial Narrow"/>
                <a:cs typeface="Arial Narrow"/>
              </a:rPr>
              <a:t>Unified</a:t>
            </a:r>
            <a:r>
              <a:rPr dirty="0" sz="1700" spc="10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85">
                <a:solidFill>
                  <a:srgbClr val="FFFFFF"/>
                </a:solidFill>
                <a:latin typeface="Arial Narrow"/>
                <a:cs typeface="Arial Narrow"/>
              </a:rPr>
              <a:t>management</a:t>
            </a:r>
            <a:r>
              <a:rPr dirty="0" sz="1700" spc="10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20">
                <a:solidFill>
                  <a:srgbClr val="FFFFFF"/>
                </a:solidFill>
                <a:latin typeface="Arial Narrow"/>
                <a:cs typeface="Arial Narrow"/>
              </a:rPr>
              <a:t>in</a:t>
            </a:r>
            <a:r>
              <a:rPr dirty="0" sz="1700" spc="1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60">
                <a:solidFill>
                  <a:srgbClr val="FFFFFF"/>
                </a:solidFill>
                <a:latin typeface="Arial Narrow"/>
                <a:cs typeface="Arial Narrow"/>
              </a:rPr>
              <a:t>Azure</a:t>
            </a:r>
            <a:r>
              <a:rPr dirty="0" sz="1700" spc="11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20">
                <a:solidFill>
                  <a:srgbClr val="FFFFFF"/>
                </a:solidFill>
                <a:latin typeface="Arial Narrow"/>
                <a:cs typeface="Arial Narrow"/>
              </a:rPr>
              <a:t>Portal</a:t>
            </a:r>
            <a:endParaRPr sz="1700">
              <a:latin typeface="Arial Narrow"/>
              <a:cs typeface="Arial Narrow"/>
            </a:endParaRPr>
          </a:p>
          <a:p>
            <a:pPr marL="902969" indent="-185420">
              <a:lnSpc>
                <a:spcPct val="100000"/>
              </a:lnSpc>
              <a:spcBef>
                <a:spcPts val="1664"/>
              </a:spcBef>
              <a:buFont typeface="Garamond"/>
              <a:buChar char="•"/>
              <a:tabLst>
                <a:tab pos="902969" algn="l"/>
              </a:tabLst>
            </a:pPr>
            <a:r>
              <a:rPr dirty="0" sz="1700" spc="155">
                <a:solidFill>
                  <a:srgbClr val="FFFFFF"/>
                </a:solidFill>
                <a:latin typeface="Arial Narrow"/>
                <a:cs typeface="Arial Narrow"/>
              </a:rPr>
              <a:t>Delegate</a:t>
            </a:r>
            <a:r>
              <a:rPr dirty="0" sz="1700" spc="9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70">
                <a:solidFill>
                  <a:srgbClr val="FFFFFF"/>
                </a:solidFill>
                <a:latin typeface="Arial Narrow"/>
                <a:cs typeface="Arial Narrow"/>
              </a:rPr>
              <a:t>admin</a:t>
            </a:r>
            <a:r>
              <a:rPr dirty="0" sz="1700" spc="10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30">
                <a:solidFill>
                  <a:srgbClr val="FFFFFF"/>
                </a:solidFill>
                <a:latin typeface="Arial Narrow"/>
                <a:cs typeface="Arial Narrow"/>
              </a:rPr>
              <a:t>via</a:t>
            </a:r>
            <a:r>
              <a:rPr dirty="0" sz="1700" spc="9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10">
                <a:solidFill>
                  <a:srgbClr val="FFFFFF"/>
                </a:solidFill>
                <a:latin typeface="Arial Narrow"/>
                <a:cs typeface="Arial Narrow"/>
              </a:rPr>
              <a:t>built-</a:t>
            </a:r>
            <a:r>
              <a:rPr dirty="0" sz="1700" spc="120">
                <a:solidFill>
                  <a:srgbClr val="FFFFFF"/>
                </a:solidFill>
                <a:latin typeface="Arial Narrow"/>
                <a:cs typeface="Arial Narrow"/>
              </a:rPr>
              <a:t>in</a:t>
            </a:r>
            <a:r>
              <a:rPr dirty="0" sz="1700" spc="10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204">
                <a:solidFill>
                  <a:srgbClr val="FFFFFF"/>
                </a:solidFill>
                <a:latin typeface="Arial Narrow"/>
                <a:cs typeface="Arial Narrow"/>
              </a:rPr>
              <a:t>RBAC</a:t>
            </a:r>
            <a:endParaRPr sz="1700">
              <a:latin typeface="Arial Narrow"/>
              <a:cs typeface="Arial Narrow"/>
            </a:endParaRPr>
          </a:p>
          <a:p>
            <a:pPr marL="902969" indent="-185420">
              <a:lnSpc>
                <a:spcPct val="100000"/>
              </a:lnSpc>
              <a:spcBef>
                <a:spcPts val="1664"/>
              </a:spcBef>
              <a:buFont typeface="Garamond"/>
              <a:buChar char="•"/>
              <a:tabLst>
                <a:tab pos="902969" algn="l"/>
              </a:tabLst>
            </a:pPr>
            <a:r>
              <a:rPr dirty="0" sz="1700" spc="135">
                <a:solidFill>
                  <a:srgbClr val="FFFFFF"/>
                </a:solidFill>
                <a:latin typeface="Arial Narrow"/>
                <a:cs typeface="Arial Narrow"/>
              </a:rPr>
              <a:t>Insights</a:t>
            </a:r>
            <a:r>
              <a:rPr dirty="0" sz="1700" spc="10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70">
                <a:solidFill>
                  <a:srgbClr val="FFFFFF"/>
                </a:solidFill>
                <a:latin typeface="Arial Narrow"/>
                <a:cs typeface="Arial Narrow"/>
              </a:rPr>
              <a:t>and</a:t>
            </a:r>
            <a:r>
              <a:rPr dirty="0" sz="1700" spc="10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45">
                <a:solidFill>
                  <a:srgbClr val="FFFFFF"/>
                </a:solidFill>
                <a:latin typeface="Arial Narrow"/>
                <a:cs typeface="Arial Narrow"/>
              </a:rPr>
              <a:t>metrics</a:t>
            </a:r>
            <a:r>
              <a:rPr dirty="0" sz="1700" spc="11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30">
                <a:solidFill>
                  <a:srgbClr val="FFFFFF"/>
                </a:solidFill>
                <a:latin typeface="Arial Narrow"/>
                <a:cs typeface="Arial Narrow"/>
              </a:rPr>
              <a:t>via</a:t>
            </a:r>
            <a:r>
              <a:rPr dirty="0" sz="1700" spc="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80">
                <a:solidFill>
                  <a:srgbClr val="FFFFFF"/>
                </a:solidFill>
                <a:latin typeface="Arial Narrow"/>
                <a:cs typeface="Arial Narrow"/>
              </a:rPr>
              <a:t>AVD</a:t>
            </a:r>
            <a:r>
              <a:rPr dirty="0" sz="1700" spc="11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25">
                <a:solidFill>
                  <a:srgbClr val="FFFFFF"/>
                </a:solidFill>
                <a:latin typeface="Arial Narrow"/>
                <a:cs typeface="Arial Narrow"/>
              </a:rPr>
              <a:t>Insights</a:t>
            </a:r>
            <a:endParaRPr sz="1700">
              <a:latin typeface="Arial Narrow"/>
              <a:cs typeface="Arial Narrow"/>
            </a:endParaRPr>
          </a:p>
          <a:p>
            <a:pPr marL="902969" indent="-185420">
              <a:lnSpc>
                <a:spcPct val="100000"/>
              </a:lnSpc>
              <a:spcBef>
                <a:spcPts val="1664"/>
              </a:spcBef>
              <a:buFont typeface="Garamond"/>
              <a:buChar char="•"/>
              <a:tabLst>
                <a:tab pos="902969" algn="l"/>
              </a:tabLst>
            </a:pPr>
            <a:r>
              <a:rPr dirty="0" sz="1700" spc="185">
                <a:solidFill>
                  <a:srgbClr val="FFFFFF"/>
                </a:solidFill>
                <a:latin typeface="Arial Narrow"/>
                <a:cs typeface="Arial Narrow"/>
              </a:rPr>
              <a:t>Manage</a:t>
            </a:r>
            <a:r>
              <a:rPr dirty="0" sz="1700" spc="10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70">
                <a:solidFill>
                  <a:srgbClr val="FFFFFF"/>
                </a:solidFill>
                <a:latin typeface="Arial Narrow"/>
                <a:cs typeface="Arial Narrow"/>
              </a:rPr>
              <a:t>images</a:t>
            </a:r>
            <a:r>
              <a:rPr dirty="0" sz="1700" spc="10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70">
                <a:solidFill>
                  <a:srgbClr val="FFFFFF"/>
                </a:solidFill>
                <a:latin typeface="Arial Narrow"/>
                <a:cs typeface="Arial Narrow"/>
              </a:rPr>
              <a:t>and</a:t>
            </a:r>
            <a:r>
              <a:rPr dirty="0" sz="1700" spc="10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50">
                <a:solidFill>
                  <a:srgbClr val="FFFFFF"/>
                </a:solidFill>
                <a:latin typeface="Arial Narrow"/>
                <a:cs typeface="Arial Narrow"/>
              </a:rPr>
              <a:t>session</a:t>
            </a:r>
            <a:r>
              <a:rPr dirty="0" sz="1700" spc="10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50">
                <a:solidFill>
                  <a:srgbClr val="FFFFFF"/>
                </a:solidFill>
                <a:latin typeface="Arial Narrow"/>
                <a:cs typeface="Arial Narrow"/>
              </a:rPr>
              <a:t>hosts</a:t>
            </a:r>
            <a:r>
              <a:rPr dirty="0" sz="1700" spc="10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45">
                <a:solidFill>
                  <a:srgbClr val="FFFFFF"/>
                </a:solidFill>
                <a:latin typeface="Arial Narrow"/>
                <a:cs typeface="Arial Narrow"/>
              </a:rPr>
              <a:t>only</a:t>
            </a:r>
            <a:r>
              <a:rPr dirty="0" sz="1700" spc="10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10">
                <a:solidFill>
                  <a:srgbClr val="FFFFFF"/>
                </a:solidFill>
                <a:latin typeface="Arial Narrow"/>
                <a:cs typeface="Arial Narrow"/>
              </a:rPr>
              <a:t>-</a:t>
            </a:r>
            <a:r>
              <a:rPr dirty="0" sz="1700" spc="10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45">
                <a:solidFill>
                  <a:srgbClr val="FFFFFF"/>
                </a:solidFill>
                <a:latin typeface="Arial Narrow"/>
                <a:cs typeface="Arial Narrow"/>
              </a:rPr>
              <a:t>not</a:t>
            </a:r>
            <a:r>
              <a:rPr dirty="0" sz="1700" spc="10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14">
                <a:solidFill>
                  <a:srgbClr val="FFFFFF"/>
                </a:solidFill>
                <a:latin typeface="Arial Narrow"/>
                <a:cs typeface="Arial Narrow"/>
              </a:rPr>
              <a:t>infrastructure</a:t>
            </a:r>
            <a:endParaRPr sz="1700">
              <a:latin typeface="Arial Narrow"/>
              <a:cs typeface="Arial Narrow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0" y="0"/>
            <a:ext cx="16083280" cy="4740275"/>
          </a:xfrm>
          <a:custGeom>
            <a:avLst/>
            <a:gdLst/>
            <a:ahLst/>
            <a:cxnLst/>
            <a:rect l="l" t="t" r="r" b="b"/>
            <a:pathLst>
              <a:path w="16083280" h="4740275">
                <a:moveTo>
                  <a:pt x="16083279" y="0"/>
                </a:moveTo>
                <a:lnTo>
                  <a:pt x="0" y="0"/>
                </a:lnTo>
                <a:lnTo>
                  <a:pt x="0" y="4739664"/>
                </a:lnTo>
                <a:lnTo>
                  <a:pt x="16083279" y="4739664"/>
                </a:lnTo>
                <a:lnTo>
                  <a:pt x="1608327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 txBox="1"/>
          <p:nvPr/>
        </p:nvSpPr>
        <p:spPr>
          <a:xfrm>
            <a:off x="5655774" y="603670"/>
            <a:ext cx="2186305" cy="440690"/>
          </a:xfrm>
          <a:prstGeom prst="rect">
            <a:avLst/>
          </a:prstGeom>
          <a:solidFill>
            <a:srgbClr val="F0F0F0"/>
          </a:solidFill>
        </p:spPr>
        <p:txBody>
          <a:bodyPr wrap="square" lIns="0" tIns="58419" rIns="0" bIns="0" rtlCol="0" vert="horz">
            <a:spAutoFit/>
          </a:bodyPr>
          <a:lstStyle/>
          <a:p>
            <a:pPr marL="430530">
              <a:lnSpc>
                <a:spcPct val="100000"/>
              </a:lnSpc>
              <a:spcBef>
                <a:spcPts val="459"/>
              </a:spcBef>
            </a:pPr>
            <a:r>
              <a:rPr dirty="0" sz="1800" spc="-60">
                <a:latin typeface="Century Gothic"/>
                <a:cs typeface="Century Gothic"/>
              </a:rPr>
              <a:t>Partner</a:t>
            </a:r>
            <a:r>
              <a:rPr dirty="0" sz="1800" spc="-10">
                <a:latin typeface="Century Gothic"/>
                <a:cs typeface="Century Gothic"/>
              </a:rPr>
              <a:t> </a:t>
            </a:r>
            <a:r>
              <a:rPr dirty="0" sz="1800" spc="-20">
                <a:latin typeface="Century Gothic"/>
                <a:cs typeface="Century Gothic"/>
              </a:rPr>
              <a:t>Logo</a:t>
            </a:r>
            <a:endParaRPr sz="1800">
              <a:latin typeface="Century Gothic"/>
              <a:cs typeface="Century Gothic"/>
            </a:endParaRPr>
          </a:p>
        </p:txBody>
      </p:sp>
      <p:grpSp>
        <p:nvGrpSpPr>
          <p:cNvPr id="13" name="object 13"/>
          <p:cNvGrpSpPr/>
          <p:nvPr/>
        </p:nvGrpSpPr>
        <p:grpSpPr>
          <a:xfrm>
            <a:off x="8482567" y="615521"/>
            <a:ext cx="7555865" cy="8835390"/>
            <a:chOff x="8482567" y="615521"/>
            <a:chExt cx="7555865" cy="8835390"/>
          </a:xfrm>
        </p:grpSpPr>
        <p:pic>
          <p:nvPicPr>
            <p:cNvPr id="14" name="object 1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482567" y="615521"/>
              <a:ext cx="1951069" cy="416769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186076" y="4499704"/>
              <a:ext cx="6852143" cy="4950629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938432" y="5242237"/>
              <a:ext cx="5285397" cy="3379394"/>
            </a:xfrm>
            <a:prstGeom prst="rect">
              <a:avLst/>
            </a:prstGeom>
          </p:spPr>
        </p:pic>
      </p:grpSp>
      <p:sp>
        <p:nvSpPr>
          <p:cNvPr id="17" name="object 17" descr="$PPTXTitle"/>
          <p:cNvSpPr txBox="1">
            <a:spLocks noGrp="1"/>
          </p:cNvSpPr>
          <p:nvPr>
            <p:ph type="title"/>
          </p:nvPr>
        </p:nvSpPr>
        <p:spPr>
          <a:xfrm>
            <a:off x="1886579" y="1595819"/>
            <a:ext cx="12268835" cy="1697989"/>
          </a:xfrm>
          <a:prstGeom prst="rect"/>
          <a:solidFill>
            <a:srgbClr val="1238DB"/>
          </a:solidFill>
        </p:spPr>
        <p:txBody>
          <a:bodyPr wrap="square" lIns="0" tIns="21590" rIns="0" bIns="0" rtlCol="0" vert="horz">
            <a:spAutoFit/>
          </a:bodyPr>
          <a:lstStyle/>
          <a:p>
            <a:pPr marL="336550">
              <a:lnSpc>
                <a:spcPct val="100000"/>
              </a:lnSpc>
              <a:spcBef>
                <a:spcPts val="170"/>
              </a:spcBef>
            </a:pPr>
            <a:r>
              <a:rPr dirty="0" spc="875"/>
              <a:t>Azure</a:t>
            </a:r>
            <a:r>
              <a:rPr dirty="0" spc="450"/>
              <a:t> </a:t>
            </a:r>
            <a:r>
              <a:rPr dirty="0" spc="680"/>
              <a:t>Virtual</a:t>
            </a:r>
            <a:r>
              <a:rPr dirty="0" spc="459"/>
              <a:t> </a:t>
            </a:r>
            <a:r>
              <a:rPr dirty="0" spc="880"/>
              <a:t>Desktop</a:t>
            </a:r>
          </a:p>
        </p:txBody>
      </p:sp>
      <p:sp>
        <p:nvSpPr>
          <p:cNvPr id="18" name="object 18"/>
          <p:cNvSpPr txBox="1"/>
          <p:nvPr/>
        </p:nvSpPr>
        <p:spPr>
          <a:xfrm>
            <a:off x="841724" y="5241195"/>
            <a:ext cx="7923530" cy="335280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 marR="370840">
              <a:lnSpc>
                <a:spcPct val="100000"/>
              </a:lnSpc>
              <a:spcBef>
                <a:spcPts val="90"/>
              </a:spcBef>
            </a:pPr>
            <a:r>
              <a:rPr dirty="0" sz="2150" spc="175">
                <a:solidFill>
                  <a:srgbClr val="FFFFFF"/>
                </a:solidFill>
                <a:latin typeface="Arial Narrow"/>
                <a:cs typeface="Arial Narrow"/>
              </a:rPr>
              <a:t>Organisations</a:t>
            </a:r>
            <a:r>
              <a:rPr dirty="0" sz="2150" spc="11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150" spc="210">
                <a:solidFill>
                  <a:srgbClr val="FFFFFF"/>
                </a:solidFill>
                <a:latin typeface="Arial Narrow"/>
                <a:cs typeface="Arial Narrow"/>
              </a:rPr>
              <a:t>need</a:t>
            </a:r>
            <a:r>
              <a:rPr dirty="0" sz="2150" spc="11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150" spc="155">
                <a:solidFill>
                  <a:srgbClr val="FFFFFF"/>
                </a:solidFill>
                <a:latin typeface="Arial Narrow"/>
                <a:cs typeface="Arial Narrow"/>
              </a:rPr>
              <a:t>to</a:t>
            </a:r>
            <a:r>
              <a:rPr dirty="0" sz="2150" spc="11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150" spc="155">
                <a:solidFill>
                  <a:srgbClr val="FFFFFF"/>
                </a:solidFill>
                <a:latin typeface="Arial Narrow"/>
                <a:cs typeface="Arial Narrow"/>
              </a:rPr>
              <a:t>deliver</a:t>
            </a:r>
            <a:r>
              <a:rPr dirty="0" sz="2150" spc="11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150" spc="180">
                <a:solidFill>
                  <a:srgbClr val="FFFFFF"/>
                </a:solidFill>
                <a:latin typeface="Arial Narrow"/>
                <a:cs typeface="Arial Narrow"/>
              </a:rPr>
              <a:t>secure</a:t>
            </a:r>
            <a:r>
              <a:rPr dirty="0" sz="2150" spc="11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150" spc="190">
                <a:solidFill>
                  <a:srgbClr val="FFFFFF"/>
                </a:solidFill>
                <a:latin typeface="Arial Narrow"/>
                <a:cs typeface="Arial Narrow"/>
              </a:rPr>
              <a:t>access</a:t>
            </a:r>
            <a:r>
              <a:rPr dirty="0" sz="2150" spc="11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150" spc="155">
                <a:solidFill>
                  <a:srgbClr val="FFFFFF"/>
                </a:solidFill>
                <a:latin typeface="Arial Narrow"/>
                <a:cs typeface="Arial Narrow"/>
              </a:rPr>
              <a:t>to</a:t>
            </a:r>
            <a:r>
              <a:rPr dirty="0" sz="2150" spc="11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150" spc="185">
                <a:solidFill>
                  <a:srgbClr val="FFFFFF"/>
                </a:solidFill>
                <a:latin typeface="Arial Narrow"/>
                <a:cs typeface="Arial Narrow"/>
              </a:rPr>
              <a:t>desktops</a:t>
            </a:r>
            <a:r>
              <a:rPr dirty="0" sz="2150" spc="11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150" spc="180">
                <a:solidFill>
                  <a:srgbClr val="FFFFFF"/>
                </a:solidFill>
                <a:latin typeface="Arial Narrow"/>
                <a:cs typeface="Arial Narrow"/>
              </a:rPr>
              <a:t>and </a:t>
            </a:r>
            <a:r>
              <a:rPr dirty="0" sz="2150" spc="200">
                <a:solidFill>
                  <a:srgbClr val="FFFFFF"/>
                </a:solidFill>
                <a:latin typeface="Arial Narrow"/>
                <a:cs typeface="Arial Narrow"/>
              </a:rPr>
              <a:t>apps</a:t>
            </a:r>
            <a:r>
              <a:rPr dirty="0" sz="2150" spc="114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150" spc="120">
                <a:solidFill>
                  <a:srgbClr val="FFFFFF"/>
                </a:solidFill>
                <a:latin typeface="Arial Narrow"/>
                <a:cs typeface="Arial Narrow"/>
              </a:rPr>
              <a:t>- </a:t>
            </a:r>
            <a:r>
              <a:rPr dirty="0" sz="2150" spc="190">
                <a:solidFill>
                  <a:srgbClr val="FFFFFF"/>
                </a:solidFill>
                <a:latin typeface="Arial Narrow"/>
                <a:cs typeface="Arial Narrow"/>
              </a:rPr>
              <a:t>from</a:t>
            </a:r>
            <a:r>
              <a:rPr dirty="0" sz="2150" spc="114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150" spc="185">
                <a:solidFill>
                  <a:srgbClr val="FFFFFF"/>
                </a:solidFill>
                <a:latin typeface="Arial Narrow"/>
                <a:cs typeface="Arial Narrow"/>
              </a:rPr>
              <a:t>anywhere,</a:t>
            </a:r>
            <a:r>
              <a:rPr dirty="0" sz="2150" spc="12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150" spc="210">
                <a:solidFill>
                  <a:srgbClr val="FFFFFF"/>
                </a:solidFill>
                <a:latin typeface="Arial Narrow"/>
                <a:cs typeface="Arial Narrow"/>
              </a:rPr>
              <a:t>on</a:t>
            </a:r>
            <a:r>
              <a:rPr dirty="0" sz="2150" spc="12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150" spc="195">
                <a:solidFill>
                  <a:srgbClr val="FFFFFF"/>
                </a:solidFill>
                <a:latin typeface="Arial Narrow"/>
                <a:cs typeface="Arial Narrow"/>
              </a:rPr>
              <a:t>any</a:t>
            </a:r>
            <a:r>
              <a:rPr dirty="0" sz="2150" spc="114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150" spc="170">
                <a:solidFill>
                  <a:srgbClr val="FFFFFF"/>
                </a:solidFill>
                <a:latin typeface="Arial Narrow"/>
                <a:cs typeface="Arial Narrow"/>
              </a:rPr>
              <a:t>device</a:t>
            </a:r>
            <a:r>
              <a:rPr dirty="0" sz="2150" spc="120">
                <a:solidFill>
                  <a:srgbClr val="FFFFFF"/>
                </a:solidFill>
                <a:latin typeface="Arial Narrow"/>
                <a:cs typeface="Arial Narrow"/>
              </a:rPr>
              <a:t> - </a:t>
            </a:r>
            <a:r>
              <a:rPr dirty="0" sz="2150" spc="170">
                <a:solidFill>
                  <a:srgbClr val="FFFFFF"/>
                </a:solidFill>
                <a:latin typeface="Arial Narrow"/>
                <a:cs typeface="Arial Narrow"/>
              </a:rPr>
              <a:t>without</a:t>
            </a:r>
            <a:r>
              <a:rPr dirty="0" sz="2150" spc="114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150" spc="175">
                <a:solidFill>
                  <a:srgbClr val="FFFFFF"/>
                </a:solidFill>
                <a:latin typeface="Arial Narrow"/>
                <a:cs typeface="Arial Narrow"/>
              </a:rPr>
              <a:t>the</a:t>
            </a:r>
            <a:r>
              <a:rPr dirty="0" sz="2150" spc="12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150" spc="145">
                <a:solidFill>
                  <a:srgbClr val="FFFFFF"/>
                </a:solidFill>
                <a:latin typeface="Arial Narrow"/>
                <a:cs typeface="Arial Narrow"/>
              </a:rPr>
              <a:t>cost, infrastructure</a:t>
            </a:r>
            <a:r>
              <a:rPr dirty="0" sz="2150" spc="12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150" spc="195">
                <a:solidFill>
                  <a:srgbClr val="FFFFFF"/>
                </a:solidFill>
                <a:latin typeface="Arial Narrow"/>
                <a:cs typeface="Arial Narrow"/>
              </a:rPr>
              <a:t>burden</a:t>
            </a:r>
            <a:r>
              <a:rPr dirty="0" sz="2150" spc="12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150" spc="160">
                <a:solidFill>
                  <a:srgbClr val="FFFFFF"/>
                </a:solidFill>
                <a:latin typeface="Arial Narrow"/>
                <a:cs typeface="Arial Narrow"/>
              </a:rPr>
              <a:t>or</a:t>
            </a:r>
            <a:r>
              <a:rPr dirty="0" sz="2150" spc="12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150" spc="185">
                <a:solidFill>
                  <a:srgbClr val="FFFFFF"/>
                </a:solidFill>
                <a:latin typeface="Arial Narrow"/>
                <a:cs typeface="Arial Narrow"/>
              </a:rPr>
              <a:t>exposure</a:t>
            </a:r>
            <a:r>
              <a:rPr dirty="0" sz="2150" spc="12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150" spc="140">
                <a:solidFill>
                  <a:srgbClr val="FFFFFF"/>
                </a:solidFill>
                <a:latin typeface="Arial Narrow"/>
                <a:cs typeface="Arial Narrow"/>
              </a:rPr>
              <a:t>risk</a:t>
            </a:r>
            <a:r>
              <a:rPr dirty="0" sz="2150" spc="12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150" spc="160">
                <a:solidFill>
                  <a:srgbClr val="FFFFFF"/>
                </a:solidFill>
                <a:latin typeface="Arial Narrow"/>
                <a:cs typeface="Arial Narrow"/>
              </a:rPr>
              <a:t>that</a:t>
            </a:r>
            <a:r>
              <a:rPr dirty="0" sz="2150" spc="12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150" spc="215">
                <a:solidFill>
                  <a:srgbClr val="FFFFFF"/>
                </a:solidFill>
                <a:latin typeface="Arial Narrow"/>
                <a:cs typeface="Arial Narrow"/>
              </a:rPr>
              <a:t>comes</a:t>
            </a:r>
            <a:r>
              <a:rPr dirty="0" sz="2150" spc="12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150" spc="190">
                <a:solidFill>
                  <a:srgbClr val="FFFFFF"/>
                </a:solidFill>
                <a:latin typeface="Arial Narrow"/>
                <a:cs typeface="Arial Narrow"/>
              </a:rPr>
              <a:t>from</a:t>
            </a:r>
            <a:r>
              <a:rPr dirty="0" sz="2150" spc="12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150" spc="165">
                <a:solidFill>
                  <a:srgbClr val="FFFFFF"/>
                </a:solidFill>
                <a:latin typeface="Arial Narrow"/>
                <a:cs typeface="Arial Narrow"/>
              </a:rPr>
              <a:t>running </a:t>
            </a:r>
            <a:r>
              <a:rPr dirty="0" sz="2150" spc="195">
                <a:solidFill>
                  <a:srgbClr val="FFFFFF"/>
                </a:solidFill>
                <a:latin typeface="Arial Narrow"/>
                <a:cs typeface="Arial Narrow"/>
              </a:rPr>
              <a:t>remote</a:t>
            </a:r>
            <a:r>
              <a:rPr dirty="0" sz="2150" spc="12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150" spc="190">
                <a:solidFill>
                  <a:srgbClr val="FFFFFF"/>
                </a:solidFill>
                <a:latin typeface="Arial Narrow"/>
                <a:cs typeface="Arial Narrow"/>
              </a:rPr>
              <a:t>access</a:t>
            </a:r>
            <a:r>
              <a:rPr dirty="0" sz="2150" spc="12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150" spc="165">
                <a:solidFill>
                  <a:srgbClr val="FFFFFF"/>
                </a:solidFill>
                <a:latin typeface="Arial Narrow"/>
                <a:cs typeface="Arial Narrow"/>
              </a:rPr>
              <a:t>platforms</a:t>
            </a:r>
            <a:r>
              <a:rPr dirty="0" sz="2150" spc="12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150" spc="165">
                <a:solidFill>
                  <a:srgbClr val="FFFFFF"/>
                </a:solidFill>
                <a:latin typeface="Arial Narrow"/>
                <a:cs typeface="Arial Narrow"/>
              </a:rPr>
              <a:t>themselves.</a:t>
            </a:r>
            <a:endParaRPr sz="2150">
              <a:latin typeface="Arial Narrow"/>
              <a:cs typeface="Arial Narrow"/>
            </a:endParaRPr>
          </a:p>
          <a:p>
            <a:pPr marL="12700" marR="5080">
              <a:lnSpc>
                <a:spcPct val="100000"/>
              </a:lnSpc>
              <a:spcBef>
                <a:spcPts val="1495"/>
              </a:spcBef>
            </a:pPr>
            <a:r>
              <a:rPr dirty="0" sz="2150" spc="185">
                <a:solidFill>
                  <a:srgbClr val="FFFFFF"/>
                </a:solidFill>
                <a:latin typeface="Arial Narrow"/>
                <a:cs typeface="Arial Narrow"/>
              </a:rPr>
              <a:t>Azure</a:t>
            </a:r>
            <a:r>
              <a:rPr dirty="0" sz="2150" spc="12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150" spc="145">
                <a:solidFill>
                  <a:srgbClr val="FFFFFF"/>
                </a:solidFill>
                <a:latin typeface="Arial Narrow"/>
                <a:cs typeface="Arial Narrow"/>
              </a:rPr>
              <a:t>Virtual</a:t>
            </a:r>
            <a:r>
              <a:rPr dirty="0" sz="2150" spc="12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150" spc="185">
                <a:solidFill>
                  <a:srgbClr val="FFFFFF"/>
                </a:solidFill>
                <a:latin typeface="Arial Narrow"/>
                <a:cs typeface="Arial Narrow"/>
              </a:rPr>
              <a:t>Desktop</a:t>
            </a:r>
            <a:r>
              <a:rPr dirty="0" sz="2150" spc="12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150" spc="165">
                <a:solidFill>
                  <a:srgbClr val="FFFFFF"/>
                </a:solidFill>
                <a:latin typeface="Arial Narrow"/>
                <a:cs typeface="Arial Narrow"/>
              </a:rPr>
              <a:t>(AVD)</a:t>
            </a:r>
            <a:r>
              <a:rPr dirty="0" sz="2150" spc="12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150" spc="155">
                <a:solidFill>
                  <a:srgbClr val="FFFFFF"/>
                </a:solidFill>
                <a:latin typeface="Arial Narrow"/>
                <a:cs typeface="Arial Narrow"/>
              </a:rPr>
              <a:t>delivers</a:t>
            </a:r>
            <a:r>
              <a:rPr dirty="0" sz="2150" spc="12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150" spc="210">
                <a:solidFill>
                  <a:srgbClr val="FFFFFF"/>
                </a:solidFill>
                <a:latin typeface="Arial Narrow"/>
                <a:cs typeface="Arial Narrow"/>
              </a:rPr>
              <a:t>Windows</a:t>
            </a:r>
            <a:r>
              <a:rPr dirty="0" sz="2150" spc="12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150" spc="130">
                <a:solidFill>
                  <a:srgbClr val="FFFFFF"/>
                </a:solidFill>
                <a:latin typeface="Arial Narrow"/>
                <a:cs typeface="Arial Narrow"/>
              </a:rPr>
              <a:t>11</a:t>
            </a:r>
            <a:r>
              <a:rPr dirty="0" sz="2150" spc="12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150" spc="105">
                <a:solidFill>
                  <a:srgbClr val="FFFFFF"/>
                </a:solidFill>
                <a:latin typeface="Arial Narrow"/>
                <a:cs typeface="Arial Narrow"/>
              </a:rPr>
              <a:t>/</a:t>
            </a:r>
            <a:r>
              <a:rPr dirty="0" sz="2150" spc="12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150" spc="210">
                <a:solidFill>
                  <a:srgbClr val="FFFFFF"/>
                </a:solidFill>
                <a:latin typeface="Arial Narrow"/>
                <a:cs typeface="Arial Narrow"/>
              </a:rPr>
              <a:t>Windows</a:t>
            </a:r>
            <a:r>
              <a:rPr dirty="0" sz="2150" spc="12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150" spc="180">
                <a:solidFill>
                  <a:srgbClr val="FFFFFF"/>
                </a:solidFill>
                <a:latin typeface="Arial Narrow"/>
                <a:cs typeface="Arial Narrow"/>
              </a:rPr>
              <a:t>10 </a:t>
            </a:r>
            <a:r>
              <a:rPr dirty="0" sz="2150" spc="155">
                <a:solidFill>
                  <a:srgbClr val="FFFFFF"/>
                </a:solidFill>
                <a:latin typeface="Arial Narrow"/>
                <a:cs typeface="Arial Narrow"/>
              </a:rPr>
              <a:t>enterprise</a:t>
            </a:r>
            <a:r>
              <a:rPr dirty="0" sz="2150" spc="114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150" spc="185">
                <a:solidFill>
                  <a:srgbClr val="FFFFFF"/>
                </a:solidFill>
                <a:latin typeface="Arial Narrow"/>
                <a:cs typeface="Arial Narrow"/>
              </a:rPr>
              <a:t>desktops</a:t>
            </a:r>
            <a:r>
              <a:rPr dirty="0" sz="2150" spc="12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150" spc="210">
                <a:solidFill>
                  <a:srgbClr val="FFFFFF"/>
                </a:solidFill>
                <a:latin typeface="Arial Narrow"/>
                <a:cs typeface="Arial Narrow"/>
              </a:rPr>
              <a:t>and</a:t>
            </a:r>
            <a:r>
              <a:rPr dirty="0" sz="2150" spc="114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150" spc="170">
                <a:solidFill>
                  <a:srgbClr val="FFFFFF"/>
                </a:solidFill>
                <a:latin typeface="Arial Narrow"/>
                <a:cs typeface="Arial Narrow"/>
              </a:rPr>
              <a:t>applications</a:t>
            </a:r>
            <a:r>
              <a:rPr dirty="0" sz="2150" spc="12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150" spc="190">
                <a:solidFill>
                  <a:srgbClr val="FFFFFF"/>
                </a:solidFill>
                <a:latin typeface="Arial Narrow"/>
                <a:cs typeface="Arial Narrow"/>
              </a:rPr>
              <a:t>from</a:t>
            </a:r>
            <a:r>
              <a:rPr dirty="0" sz="2150" spc="-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150" spc="185">
                <a:solidFill>
                  <a:srgbClr val="FFFFFF"/>
                </a:solidFill>
                <a:latin typeface="Arial Narrow"/>
                <a:cs typeface="Arial Narrow"/>
              </a:rPr>
              <a:t>Azure</a:t>
            </a:r>
            <a:r>
              <a:rPr dirty="0" sz="2150" spc="114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150" spc="120">
                <a:solidFill>
                  <a:srgbClr val="FFFFFF"/>
                </a:solidFill>
                <a:latin typeface="Arial Narrow"/>
                <a:cs typeface="Arial Narrow"/>
              </a:rPr>
              <a:t>- </a:t>
            </a:r>
            <a:r>
              <a:rPr dirty="0" sz="2150" spc="170">
                <a:solidFill>
                  <a:srgbClr val="FFFFFF"/>
                </a:solidFill>
                <a:latin typeface="Arial Narrow"/>
                <a:cs typeface="Arial Narrow"/>
              </a:rPr>
              <a:t>using</a:t>
            </a:r>
            <a:r>
              <a:rPr dirty="0" sz="2150" spc="114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150" spc="170">
                <a:solidFill>
                  <a:srgbClr val="FFFFFF"/>
                </a:solidFill>
                <a:latin typeface="Arial Narrow"/>
                <a:cs typeface="Arial Narrow"/>
              </a:rPr>
              <a:t>pooled, </a:t>
            </a:r>
            <a:r>
              <a:rPr dirty="0" sz="2150" spc="145">
                <a:solidFill>
                  <a:srgbClr val="FFFFFF"/>
                </a:solidFill>
                <a:latin typeface="Arial Narrow"/>
                <a:cs typeface="Arial Narrow"/>
              </a:rPr>
              <a:t>multi-</a:t>
            </a:r>
            <a:r>
              <a:rPr dirty="0" sz="2150" spc="175">
                <a:solidFill>
                  <a:srgbClr val="FFFFFF"/>
                </a:solidFill>
                <a:latin typeface="Arial Narrow"/>
                <a:cs typeface="Arial Narrow"/>
              </a:rPr>
              <a:t>session</a:t>
            </a:r>
            <a:r>
              <a:rPr dirty="0" sz="2150" spc="12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150" spc="150">
                <a:solidFill>
                  <a:srgbClr val="FFFFFF"/>
                </a:solidFill>
                <a:latin typeface="Arial Narrow"/>
                <a:cs typeface="Arial Narrow"/>
              </a:rPr>
              <a:t>capability</a:t>
            </a:r>
            <a:r>
              <a:rPr dirty="0" sz="2150" spc="12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150" spc="155">
                <a:solidFill>
                  <a:srgbClr val="FFFFFF"/>
                </a:solidFill>
                <a:latin typeface="Arial Narrow"/>
                <a:cs typeface="Arial Narrow"/>
              </a:rPr>
              <a:t>to</a:t>
            </a:r>
            <a:r>
              <a:rPr dirty="0" sz="2150" spc="12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150" spc="145">
                <a:solidFill>
                  <a:srgbClr val="FFFFFF"/>
                </a:solidFill>
                <a:latin typeface="Arial Narrow"/>
                <a:cs typeface="Arial Narrow"/>
              </a:rPr>
              <a:t>significantly</a:t>
            </a:r>
            <a:r>
              <a:rPr dirty="0" sz="2150" spc="12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150" spc="180">
                <a:solidFill>
                  <a:srgbClr val="FFFFFF"/>
                </a:solidFill>
                <a:latin typeface="Arial Narrow"/>
                <a:cs typeface="Arial Narrow"/>
              </a:rPr>
              <a:t>reduce</a:t>
            </a:r>
            <a:r>
              <a:rPr dirty="0" sz="2150" spc="12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150" spc="275">
                <a:solidFill>
                  <a:srgbClr val="FFFFFF"/>
                </a:solidFill>
                <a:latin typeface="Arial Narrow"/>
                <a:cs typeface="Arial Narrow"/>
              </a:rPr>
              <a:t>VM</a:t>
            </a:r>
            <a:r>
              <a:rPr dirty="0" sz="2150" spc="12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150" spc="140">
                <a:solidFill>
                  <a:srgbClr val="FFFFFF"/>
                </a:solidFill>
                <a:latin typeface="Arial Narrow"/>
                <a:cs typeface="Arial Narrow"/>
              </a:rPr>
              <a:t>footprint, </a:t>
            </a:r>
            <a:r>
              <a:rPr dirty="0" sz="2150" spc="150">
                <a:solidFill>
                  <a:srgbClr val="FFFFFF"/>
                </a:solidFill>
                <a:latin typeface="Arial Narrow"/>
                <a:cs typeface="Arial Narrow"/>
              </a:rPr>
              <a:t>centralise</a:t>
            </a:r>
            <a:r>
              <a:rPr dirty="0" sz="2150" spc="12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150" spc="150">
                <a:solidFill>
                  <a:srgbClr val="FFFFFF"/>
                </a:solidFill>
                <a:latin typeface="Arial Narrow"/>
                <a:cs typeface="Arial Narrow"/>
              </a:rPr>
              <a:t>control,</a:t>
            </a:r>
            <a:r>
              <a:rPr dirty="0" sz="2150" spc="12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150" spc="160">
                <a:solidFill>
                  <a:srgbClr val="FFFFFF"/>
                </a:solidFill>
                <a:latin typeface="Arial Narrow"/>
                <a:cs typeface="Arial Narrow"/>
              </a:rPr>
              <a:t>protect</a:t>
            </a:r>
            <a:r>
              <a:rPr dirty="0" sz="2150" spc="12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150" spc="180">
                <a:solidFill>
                  <a:srgbClr val="FFFFFF"/>
                </a:solidFill>
                <a:latin typeface="Arial Narrow"/>
                <a:cs typeface="Arial Narrow"/>
              </a:rPr>
              <a:t>data</a:t>
            </a:r>
            <a:r>
              <a:rPr dirty="0" sz="2150" spc="12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150" spc="195">
                <a:solidFill>
                  <a:srgbClr val="FFFFFF"/>
                </a:solidFill>
                <a:latin typeface="Arial Narrow"/>
                <a:cs typeface="Arial Narrow"/>
              </a:rPr>
              <a:t>by</a:t>
            </a:r>
            <a:r>
              <a:rPr dirty="0" sz="2150" spc="12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150" spc="175">
                <a:solidFill>
                  <a:srgbClr val="FFFFFF"/>
                </a:solidFill>
                <a:latin typeface="Arial Narrow"/>
                <a:cs typeface="Arial Narrow"/>
              </a:rPr>
              <a:t>design,</a:t>
            </a:r>
            <a:r>
              <a:rPr dirty="0" sz="2150" spc="12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150" spc="210">
                <a:solidFill>
                  <a:srgbClr val="FFFFFF"/>
                </a:solidFill>
                <a:latin typeface="Arial Narrow"/>
                <a:cs typeface="Arial Narrow"/>
              </a:rPr>
              <a:t>and</a:t>
            </a:r>
            <a:r>
              <a:rPr dirty="0" sz="2150" spc="12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150" spc="150">
                <a:solidFill>
                  <a:srgbClr val="FFFFFF"/>
                </a:solidFill>
                <a:latin typeface="Arial Narrow"/>
                <a:cs typeface="Arial Narrow"/>
              </a:rPr>
              <a:t>simplify</a:t>
            </a:r>
            <a:r>
              <a:rPr dirty="0" sz="2150" spc="12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150" spc="160">
                <a:solidFill>
                  <a:srgbClr val="FFFFFF"/>
                </a:solidFill>
                <a:latin typeface="Arial Narrow"/>
                <a:cs typeface="Arial Narrow"/>
              </a:rPr>
              <a:t>operations.</a:t>
            </a:r>
            <a:endParaRPr sz="2150">
              <a:latin typeface="Arial Narrow"/>
              <a:cs typeface="Arial Narrow"/>
            </a:endParaRPr>
          </a:p>
          <a:p>
            <a:pPr marL="12700">
              <a:lnSpc>
                <a:spcPct val="100000"/>
              </a:lnSpc>
              <a:spcBef>
                <a:spcPts val="1495"/>
              </a:spcBef>
            </a:pPr>
            <a:r>
              <a:rPr dirty="0" sz="2150" spc="190">
                <a:solidFill>
                  <a:srgbClr val="FFFFFF"/>
                </a:solidFill>
                <a:latin typeface="Arial Narrow"/>
                <a:cs typeface="Arial Narrow"/>
              </a:rPr>
              <a:t>Users</a:t>
            </a:r>
            <a:r>
              <a:rPr dirty="0" sz="2150" spc="11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150" spc="175">
                <a:solidFill>
                  <a:srgbClr val="FFFFFF"/>
                </a:solidFill>
                <a:latin typeface="Arial Narrow"/>
                <a:cs typeface="Arial Narrow"/>
              </a:rPr>
              <a:t>get</a:t>
            </a:r>
            <a:r>
              <a:rPr dirty="0" sz="2150" spc="114">
                <a:solidFill>
                  <a:srgbClr val="FFFFFF"/>
                </a:solidFill>
                <a:latin typeface="Arial Narrow"/>
                <a:cs typeface="Arial Narrow"/>
              </a:rPr>
              <a:t> full </a:t>
            </a:r>
            <a:r>
              <a:rPr dirty="0" sz="2150" spc="135">
                <a:solidFill>
                  <a:srgbClr val="FFFFFF"/>
                </a:solidFill>
                <a:latin typeface="Arial Narrow"/>
                <a:cs typeface="Arial Narrow"/>
              </a:rPr>
              <a:t>fidelity</a:t>
            </a:r>
            <a:r>
              <a:rPr dirty="0" sz="2150" spc="114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150" spc="200">
                <a:solidFill>
                  <a:srgbClr val="FFFFFF"/>
                </a:solidFill>
                <a:latin typeface="Arial Narrow"/>
                <a:cs typeface="Arial Narrow"/>
              </a:rPr>
              <a:t>Windows.</a:t>
            </a:r>
            <a:r>
              <a:rPr dirty="0" sz="2150" spc="114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150" spc="160">
                <a:solidFill>
                  <a:srgbClr val="FFFFFF"/>
                </a:solidFill>
                <a:latin typeface="Arial Narrow"/>
                <a:cs typeface="Arial Narrow"/>
              </a:rPr>
              <a:t>IT</a:t>
            </a:r>
            <a:r>
              <a:rPr dirty="0" sz="2150" spc="7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150" spc="170">
                <a:solidFill>
                  <a:srgbClr val="FFFFFF"/>
                </a:solidFill>
                <a:latin typeface="Arial Narrow"/>
                <a:cs typeface="Arial Narrow"/>
              </a:rPr>
              <a:t>gets</a:t>
            </a:r>
            <a:r>
              <a:rPr dirty="0" sz="2150" spc="114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150" spc="175">
                <a:solidFill>
                  <a:srgbClr val="FFFFFF"/>
                </a:solidFill>
                <a:latin typeface="Arial Narrow"/>
                <a:cs typeface="Arial Narrow"/>
              </a:rPr>
              <a:t>lower</a:t>
            </a:r>
            <a:r>
              <a:rPr dirty="0" sz="2150" spc="114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150" spc="170">
                <a:solidFill>
                  <a:srgbClr val="FFFFFF"/>
                </a:solidFill>
                <a:latin typeface="Arial Narrow"/>
                <a:cs typeface="Arial Narrow"/>
              </a:rPr>
              <a:t>cost</a:t>
            </a:r>
            <a:r>
              <a:rPr dirty="0" sz="2150" spc="114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150" spc="210">
                <a:solidFill>
                  <a:srgbClr val="FFFFFF"/>
                </a:solidFill>
                <a:latin typeface="Arial Narrow"/>
                <a:cs typeface="Arial Narrow"/>
              </a:rPr>
              <a:t>and</a:t>
            </a:r>
            <a:r>
              <a:rPr dirty="0" sz="2150" spc="114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150" spc="175">
                <a:solidFill>
                  <a:srgbClr val="FFFFFF"/>
                </a:solidFill>
                <a:latin typeface="Arial Narrow"/>
                <a:cs typeface="Arial Narrow"/>
              </a:rPr>
              <a:t>lower</a:t>
            </a:r>
            <a:r>
              <a:rPr dirty="0" sz="2150" spc="114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150" spc="125">
                <a:solidFill>
                  <a:srgbClr val="FFFFFF"/>
                </a:solidFill>
                <a:latin typeface="Arial Narrow"/>
                <a:cs typeface="Arial Narrow"/>
              </a:rPr>
              <a:t>risk.</a:t>
            </a:r>
            <a:endParaRPr sz="2150">
              <a:latin typeface="Arial Narrow"/>
              <a:cs typeface="Arial Narrow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2250792" y="3630670"/>
            <a:ext cx="11583035" cy="50736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3150" spc="315">
                <a:latin typeface="Arial Narrow"/>
                <a:cs typeface="Arial Narrow"/>
              </a:rPr>
              <a:t>Modern</a:t>
            </a:r>
            <a:r>
              <a:rPr dirty="0" sz="3150" spc="175">
                <a:latin typeface="Arial Narrow"/>
                <a:cs typeface="Arial Narrow"/>
              </a:rPr>
              <a:t> </a:t>
            </a:r>
            <a:r>
              <a:rPr dirty="0" sz="3150" spc="210">
                <a:latin typeface="Arial Narrow"/>
                <a:cs typeface="Arial Narrow"/>
              </a:rPr>
              <a:t>virtual</a:t>
            </a:r>
            <a:r>
              <a:rPr dirty="0" sz="3150" spc="175">
                <a:latin typeface="Arial Narrow"/>
                <a:cs typeface="Arial Narrow"/>
              </a:rPr>
              <a:t> </a:t>
            </a:r>
            <a:r>
              <a:rPr dirty="0" sz="3150" spc="280">
                <a:latin typeface="Arial Narrow"/>
                <a:cs typeface="Arial Narrow"/>
              </a:rPr>
              <a:t>desktops</a:t>
            </a:r>
            <a:r>
              <a:rPr dirty="0" sz="3150" spc="180">
                <a:latin typeface="Arial Narrow"/>
                <a:cs typeface="Arial Narrow"/>
              </a:rPr>
              <a:t> </a:t>
            </a:r>
            <a:r>
              <a:rPr dirty="0" sz="3150" spc="215">
                <a:latin typeface="Arial Narrow"/>
                <a:cs typeface="Arial Narrow"/>
              </a:rPr>
              <a:t>in</a:t>
            </a:r>
            <a:r>
              <a:rPr dirty="0" sz="3150">
                <a:latin typeface="Arial Narrow"/>
                <a:cs typeface="Arial Narrow"/>
              </a:rPr>
              <a:t> </a:t>
            </a:r>
            <a:r>
              <a:rPr dirty="0" sz="3150" spc="290">
                <a:latin typeface="Arial Narrow"/>
                <a:cs typeface="Arial Narrow"/>
              </a:rPr>
              <a:t>Azure</a:t>
            </a:r>
            <a:r>
              <a:rPr dirty="0" sz="3150" spc="175">
                <a:latin typeface="Arial Narrow"/>
                <a:cs typeface="Arial Narrow"/>
              </a:rPr>
              <a:t> </a:t>
            </a:r>
            <a:r>
              <a:rPr dirty="0" sz="3150" spc="185">
                <a:latin typeface="Arial Narrow"/>
                <a:cs typeface="Arial Narrow"/>
              </a:rPr>
              <a:t>-</a:t>
            </a:r>
            <a:r>
              <a:rPr dirty="0" sz="3150" spc="175">
                <a:latin typeface="Arial Narrow"/>
                <a:cs typeface="Arial Narrow"/>
              </a:rPr>
              <a:t> </a:t>
            </a:r>
            <a:r>
              <a:rPr dirty="0" sz="3150" spc="265">
                <a:latin typeface="Arial Narrow"/>
                <a:cs typeface="Arial Narrow"/>
              </a:rPr>
              <a:t>secure,</a:t>
            </a:r>
            <a:r>
              <a:rPr dirty="0" sz="3150" spc="180">
                <a:latin typeface="Arial Narrow"/>
                <a:cs typeface="Arial Narrow"/>
              </a:rPr>
              <a:t> </a:t>
            </a:r>
            <a:r>
              <a:rPr dirty="0" sz="3150" spc="245">
                <a:latin typeface="Arial Narrow"/>
                <a:cs typeface="Arial Narrow"/>
              </a:rPr>
              <a:t>scalable,</a:t>
            </a:r>
            <a:r>
              <a:rPr dirty="0" sz="3150" spc="175">
                <a:latin typeface="Arial Narrow"/>
                <a:cs typeface="Arial Narrow"/>
              </a:rPr>
              <a:t> </a:t>
            </a:r>
            <a:r>
              <a:rPr dirty="0" sz="3150" spc="245">
                <a:latin typeface="Arial Narrow"/>
                <a:cs typeface="Arial Narrow"/>
              </a:rPr>
              <a:t>cost-</a:t>
            </a:r>
            <a:r>
              <a:rPr dirty="0" sz="3150" spc="200">
                <a:latin typeface="Arial Narrow"/>
                <a:cs typeface="Arial Narrow"/>
              </a:rPr>
              <a:t>efficient</a:t>
            </a:r>
            <a:endParaRPr sz="3150">
              <a:latin typeface="Arial Narrow"/>
              <a:cs typeface="Arial Narrow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652635" y="19028798"/>
            <a:ext cx="2186305" cy="440690"/>
          </a:xfrm>
          <a:prstGeom prst="rect">
            <a:avLst/>
          </a:prstGeom>
          <a:solidFill>
            <a:srgbClr val="F0F0F0"/>
          </a:solidFill>
        </p:spPr>
        <p:txBody>
          <a:bodyPr wrap="square" lIns="0" tIns="58419" rIns="0" bIns="0" rtlCol="0" vert="horz">
            <a:spAutoFit/>
          </a:bodyPr>
          <a:lstStyle/>
          <a:p>
            <a:pPr marL="430530">
              <a:lnSpc>
                <a:spcPct val="100000"/>
              </a:lnSpc>
              <a:spcBef>
                <a:spcPts val="459"/>
              </a:spcBef>
            </a:pPr>
            <a:r>
              <a:rPr dirty="0" sz="1800" spc="-60">
                <a:latin typeface="Century Gothic"/>
                <a:cs typeface="Century Gothic"/>
              </a:rPr>
              <a:t>Partner</a:t>
            </a:r>
            <a:r>
              <a:rPr dirty="0" sz="1800" spc="-10">
                <a:latin typeface="Century Gothic"/>
                <a:cs typeface="Century Gothic"/>
              </a:rPr>
              <a:t> </a:t>
            </a:r>
            <a:r>
              <a:rPr dirty="0" sz="1800" spc="-20">
                <a:latin typeface="Century Gothic"/>
                <a:cs typeface="Century Gothic"/>
              </a:rPr>
              <a:t>Logo</a:t>
            </a:r>
            <a:endParaRPr sz="1800">
              <a:latin typeface="Century Gothic"/>
              <a:cs typeface="Century Gothic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0" y="12408786"/>
            <a:ext cx="16083280" cy="7049134"/>
            <a:chOff x="0" y="12408786"/>
            <a:chExt cx="16083280" cy="7049134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479429" y="19040648"/>
              <a:ext cx="1951068" cy="416769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0" y="12408786"/>
              <a:ext cx="16083280" cy="4048760"/>
            </a:xfrm>
            <a:custGeom>
              <a:avLst/>
              <a:gdLst/>
              <a:ahLst/>
              <a:cxnLst/>
              <a:rect l="l" t="t" r="r" b="b"/>
              <a:pathLst>
                <a:path w="16083280" h="4048759">
                  <a:moveTo>
                    <a:pt x="16083279" y="0"/>
                  </a:moveTo>
                  <a:lnTo>
                    <a:pt x="0" y="0"/>
                  </a:lnTo>
                  <a:lnTo>
                    <a:pt x="0" y="4048429"/>
                  </a:lnTo>
                  <a:lnTo>
                    <a:pt x="16083279" y="4048429"/>
                  </a:lnTo>
                  <a:lnTo>
                    <a:pt x="16083279" y="0"/>
                  </a:lnTo>
                  <a:close/>
                </a:path>
              </a:pathLst>
            </a:custGeom>
            <a:solidFill>
              <a:srgbClr val="1238DB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6" name="object 6"/>
          <p:cNvSpPr txBox="1"/>
          <p:nvPr/>
        </p:nvSpPr>
        <p:spPr>
          <a:xfrm>
            <a:off x="2535520" y="15386057"/>
            <a:ext cx="11011535" cy="34671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2100" spc="200">
                <a:solidFill>
                  <a:srgbClr val="FFFFFF"/>
                </a:solidFill>
                <a:latin typeface="Arial Narrow"/>
                <a:cs typeface="Arial Narrow"/>
              </a:rPr>
              <a:t>AVD</a:t>
            </a:r>
            <a:r>
              <a:rPr dirty="0" sz="2100" spc="12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100" spc="130">
                <a:solidFill>
                  <a:srgbClr val="FFFFFF"/>
                </a:solidFill>
                <a:latin typeface="Arial Narrow"/>
                <a:cs typeface="Arial Narrow"/>
              </a:rPr>
              <a:t>is</a:t>
            </a:r>
            <a:r>
              <a:rPr dirty="0" sz="2100" spc="12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100" spc="160">
                <a:solidFill>
                  <a:srgbClr val="FFFFFF"/>
                </a:solidFill>
                <a:latin typeface="Arial Narrow"/>
                <a:cs typeface="Arial Narrow"/>
              </a:rPr>
              <a:t>the</a:t>
            </a:r>
            <a:r>
              <a:rPr dirty="0" sz="2100" spc="12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100" spc="225">
                <a:solidFill>
                  <a:srgbClr val="FFFFFF"/>
                </a:solidFill>
                <a:latin typeface="Arial Narrow"/>
                <a:cs typeface="Arial Narrow"/>
              </a:rPr>
              <a:t>new</a:t>
            </a:r>
            <a:r>
              <a:rPr dirty="0" sz="2100" spc="12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100" spc="160">
                <a:solidFill>
                  <a:srgbClr val="FFFFFF"/>
                </a:solidFill>
                <a:latin typeface="Arial Narrow"/>
                <a:cs typeface="Arial Narrow"/>
              </a:rPr>
              <a:t>baseline</a:t>
            </a:r>
            <a:r>
              <a:rPr dirty="0" sz="2100" spc="12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100" spc="145">
                <a:solidFill>
                  <a:srgbClr val="FFFFFF"/>
                </a:solidFill>
                <a:latin typeface="Arial Narrow"/>
                <a:cs typeface="Arial Narrow"/>
              </a:rPr>
              <a:t>for</a:t>
            </a:r>
            <a:r>
              <a:rPr dirty="0" sz="2100" spc="12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100" spc="200">
                <a:solidFill>
                  <a:srgbClr val="FFFFFF"/>
                </a:solidFill>
                <a:latin typeface="Arial Narrow"/>
                <a:cs typeface="Arial Narrow"/>
              </a:rPr>
              <a:t>modern</a:t>
            </a:r>
            <a:r>
              <a:rPr dirty="0" sz="2100" spc="12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100" spc="185">
                <a:solidFill>
                  <a:srgbClr val="FFFFFF"/>
                </a:solidFill>
                <a:latin typeface="Arial Narrow"/>
                <a:cs typeface="Arial Narrow"/>
              </a:rPr>
              <a:t>workspace</a:t>
            </a:r>
            <a:r>
              <a:rPr dirty="0" sz="2100" spc="12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100" spc="155">
                <a:solidFill>
                  <a:srgbClr val="FFFFFF"/>
                </a:solidFill>
                <a:latin typeface="Arial Narrow"/>
                <a:cs typeface="Arial Narrow"/>
              </a:rPr>
              <a:t>delivery</a:t>
            </a:r>
            <a:r>
              <a:rPr dirty="0" sz="2100" spc="120">
                <a:solidFill>
                  <a:srgbClr val="FFFFFF"/>
                </a:solidFill>
                <a:latin typeface="Arial Narrow"/>
                <a:cs typeface="Arial Narrow"/>
              </a:rPr>
              <a:t> - </a:t>
            </a:r>
            <a:r>
              <a:rPr dirty="0" sz="2100" spc="155">
                <a:solidFill>
                  <a:srgbClr val="FFFFFF"/>
                </a:solidFill>
                <a:latin typeface="Arial Narrow"/>
                <a:cs typeface="Arial Narrow"/>
              </a:rPr>
              <a:t>cloud-native,</a:t>
            </a:r>
            <a:r>
              <a:rPr dirty="0" sz="2100" spc="12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100" spc="160">
                <a:solidFill>
                  <a:srgbClr val="FFFFFF"/>
                </a:solidFill>
                <a:latin typeface="Arial Narrow"/>
                <a:cs typeface="Arial Narrow"/>
              </a:rPr>
              <a:t>scalable</a:t>
            </a:r>
            <a:r>
              <a:rPr dirty="0" sz="2100" spc="12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100" spc="195">
                <a:solidFill>
                  <a:srgbClr val="FFFFFF"/>
                </a:solidFill>
                <a:latin typeface="Arial Narrow"/>
                <a:cs typeface="Arial Narrow"/>
              </a:rPr>
              <a:t>and</a:t>
            </a:r>
            <a:r>
              <a:rPr dirty="0" sz="2100" spc="120">
                <a:solidFill>
                  <a:srgbClr val="FFFFFF"/>
                </a:solidFill>
                <a:latin typeface="Arial Narrow"/>
                <a:cs typeface="Arial Narrow"/>
              </a:rPr>
              <a:t> efficient.</a:t>
            </a:r>
            <a:endParaRPr sz="2100">
              <a:latin typeface="Arial Narrow"/>
              <a:cs typeface="Arial Narrow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08205" y="13094524"/>
            <a:ext cx="15067280" cy="82804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805180" marR="5080" indent="-793115">
              <a:lnSpc>
                <a:spcPct val="101299"/>
              </a:lnSpc>
              <a:spcBef>
                <a:spcPts val="90"/>
              </a:spcBef>
            </a:pPr>
            <a:r>
              <a:rPr dirty="0" sz="2600" spc="250">
                <a:solidFill>
                  <a:srgbClr val="FFFFFF"/>
                </a:solidFill>
                <a:latin typeface="Arial Narrow"/>
                <a:cs typeface="Arial Narrow"/>
              </a:rPr>
              <a:t>Azure</a:t>
            </a:r>
            <a:r>
              <a:rPr dirty="0" sz="2600" spc="14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600" spc="185">
                <a:solidFill>
                  <a:srgbClr val="FFFFFF"/>
                </a:solidFill>
                <a:latin typeface="Arial Narrow"/>
                <a:cs typeface="Arial Narrow"/>
              </a:rPr>
              <a:t>Virtual</a:t>
            </a:r>
            <a:r>
              <a:rPr dirty="0" sz="2600" spc="15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600" spc="250">
                <a:solidFill>
                  <a:srgbClr val="FFFFFF"/>
                </a:solidFill>
                <a:latin typeface="Arial Narrow"/>
                <a:cs typeface="Arial Narrow"/>
              </a:rPr>
              <a:t>Desktop</a:t>
            </a:r>
            <a:r>
              <a:rPr dirty="0" sz="2600" spc="14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600" spc="225">
                <a:solidFill>
                  <a:srgbClr val="FFFFFF"/>
                </a:solidFill>
                <a:latin typeface="Arial Narrow"/>
                <a:cs typeface="Arial Narrow"/>
              </a:rPr>
              <a:t>allows</a:t>
            </a:r>
            <a:r>
              <a:rPr dirty="0" sz="2600" spc="15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600" spc="215">
                <a:solidFill>
                  <a:srgbClr val="FFFFFF"/>
                </a:solidFill>
                <a:latin typeface="Arial Narrow"/>
                <a:cs typeface="Arial Narrow"/>
              </a:rPr>
              <a:t>IT</a:t>
            </a:r>
            <a:r>
              <a:rPr dirty="0" sz="2600" spc="10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600" spc="200">
                <a:solidFill>
                  <a:srgbClr val="FFFFFF"/>
                </a:solidFill>
                <a:latin typeface="Arial Narrow"/>
                <a:cs typeface="Arial Narrow"/>
              </a:rPr>
              <a:t>to</a:t>
            </a:r>
            <a:r>
              <a:rPr dirty="0" sz="2600" spc="15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600" spc="204">
                <a:solidFill>
                  <a:srgbClr val="FFFFFF"/>
                </a:solidFill>
                <a:latin typeface="Arial Narrow"/>
                <a:cs typeface="Arial Narrow"/>
              </a:rPr>
              <a:t>deliver</a:t>
            </a:r>
            <a:r>
              <a:rPr dirty="0" sz="2600" spc="15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600" spc="270">
                <a:solidFill>
                  <a:srgbClr val="FFFFFF"/>
                </a:solidFill>
                <a:latin typeface="Arial Narrow"/>
                <a:cs typeface="Arial Narrow"/>
              </a:rPr>
              <a:t>a</a:t>
            </a:r>
            <a:r>
              <a:rPr dirty="0" sz="2600" spc="14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600" spc="225">
                <a:solidFill>
                  <a:srgbClr val="FFFFFF"/>
                </a:solidFill>
                <a:latin typeface="Arial Narrow"/>
                <a:cs typeface="Arial Narrow"/>
              </a:rPr>
              <a:t>secure,</a:t>
            </a:r>
            <a:r>
              <a:rPr dirty="0" sz="2600" spc="15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600" spc="220">
                <a:solidFill>
                  <a:srgbClr val="FFFFFF"/>
                </a:solidFill>
                <a:latin typeface="Arial Narrow"/>
                <a:cs typeface="Arial Narrow"/>
              </a:rPr>
              <a:t>consistent</a:t>
            </a:r>
            <a:r>
              <a:rPr dirty="0" sz="2600" spc="15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600" spc="280">
                <a:solidFill>
                  <a:srgbClr val="FFFFFF"/>
                </a:solidFill>
                <a:latin typeface="Arial Narrow"/>
                <a:cs typeface="Arial Narrow"/>
              </a:rPr>
              <a:t>Windows</a:t>
            </a:r>
            <a:r>
              <a:rPr dirty="0" sz="2600" spc="14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600" spc="235">
                <a:solidFill>
                  <a:srgbClr val="FFFFFF"/>
                </a:solidFill>
                <a:latin typeface="Arial Narrow"/>
                <a:cs typeface="Arial Narrow"/>
              </a:rPr>
              <a:t>experience</a:t>
            </a:r>
            <a:r>
              <a:rPr dirty="0" sz="2600" spc="15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600" spc="220">
                <a:solidFill>
                  <a:srgbClr val="FFFFFF"/>
                </a:solidFill>
                <a:latin typeface="Arial Narrow"/>
                <a:cs typeface="Arial Narrow"/>
              </a:rPr>
              <a:t>without</a:t>
            </a:r>
            <a:r>
              <a:rPr dirty="0" sz="2600" spc="14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600" spc="250">
                <a:solidFill>
                  <a:srgbClr val="FFFFFF"/>
                </a:solidFill>
                <a:latin typeface="Arial Narrow"/>
                <a:cs typeface="Arial Narrow"/>
              </a:rPr>
              <a:t>managing remote</a:t>
            </a:r>
            <a:r>
              <a:rPr dirty="0" sz="2600" spc="15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600" spc="250">
                <a:solidFill>
                  <a:srgbClr val="FFFFFF"/>
                </a:solidFill>
                <a:latin typeface="Arial Narrow"/>
                <a:cs typeface="Arial Narrow"/>
              </a:rPr>
              <a:t>access</a:t>
            </a:r>
            <a:r>
              <a:rPr dirty="0" sz="2600" spc="15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600" spc="195">
                <a:solidFill>
                  <a:srgbClr val="FFFFFF"/>
                </a:solidFill>
                <a:latin typeface="Arial Narrow"/>
                <a:cs typeface="Arial Narrow"/>
              </a:rPr>
              <a:t>infrastructure</a:t>
            </a:r>
            <a:r>
              <a:rPr dirty="0" sz="2600" spc="15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600" spc="160">
                <a:solidFill>
                  <a:srgbClr val="FFFFFF"/>
                </a:solidFill>
                <a:latin typeface="Arial Narrow"/>
                <a:cs typeface="Arial Narrow"/>
              </a:rPr>
              <a:t>- </a:t>
            </a:r>
            <a:r>
              <a:rPr dirty="0" sz="2600" spc="215">
                <a:solidFill>
                  <a:srgbClr val="FFFFFF"/>
                </a:solidFill>
                <a:latin typeface="Arial Narrow"/>
                <a:cs typeface="Arial Narrow"/>
              </a:rPr>
              <a:t>while</a:t>
            </a:r>
            <a:r>
              <a:rPr dirty="0" sz="2600" spc="15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600" spc="229">
                <a:solidFill>
                  <a:srgbClr val="FFFFFF"/>
                </a:solidFill>
                <a:latin typeface="Arial Narrow"/>
                <a:cs typeface="Arial Narrow"/>
              </a:rPr>
              <a:t>reducing</a:t>
            </a:r>
            <a:r>
              <a:rPr dirty="0" sz="2600" spc="15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600" spc="220">
                <a:solidFill>
                  <a:srgbClr val="FFFFFF"/>
                </a:solidFill>
                <a:latin typeface="Arial Narrow"/>
                <a:cs typeface="Arial Narrow"/>
              </a:rPr>
              <a:t>cost</a:t>
            </a:r>
            <a:r>
              <a:rPr dirty="0" sz="2600" spc="15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600" spc="210">
                <a:solidFill>
                  <a:srgbClr val="FFFFFF"/>
                </a:solidFill>
                <a:latin typeface="Arial Narrow"/>
                <a:cs typeface="Arial Narrow"/>
              </a:rPr>
              <a:t>with</a:t>
            </a:r>
            <a:r>
              <a:rPr dirty="0" sz="2600" spc="16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600" spc="240">
                <a:solidFill>
                  <a:srgbClr val="FFFFFF"/>
                </a:solidFill>
                <a:latin typeface="Arial Narrow"/>
                <a:cs typeface="Arial Narrow"/>
              </a:rPr>
              <a:t>pooled</a:t>
            </a:r>
            <a:r>
              <a:rPr dirty="0" sz="2600" spc="15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600" spc="190">
                <a:solidFill>
                  <a:srgbClr val="FFFFFF"/>
                </a:solidFill>
                <a:latin typeface="Arial Narrow"/>
                <a:cs typeface="Arial Narrow"/>
              </a:rPr>
              <a:t>multi-</a:t>
            </a:r>
            <a:r>
              <a:rPr dirty="0" sz="2600" spc="229">
                <a:solidFill>
                  <a:srgbClr val="FFFFFF"/>
                </a:solidFill>
                <a:latin typeface="Arial Narrow"/>
                <a:cs typeface="Arial Narrow"/>
              </a:rPr>
              <a:t>session</a:t>
            </a:r>
            <a:r>
              <a:rPr dirty="0" sz="2600" spc="15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600" spc="265">
                <a:solidFill>
                  <a:srgbClr val="FFFFFF"/>
                </a:solidFill>
                <a:latin typeface="Arial Narrow"/>
                <a:cs typeface="Arial Narrow"/>
              </a:rPr>
              <a:t>and</a:t>
            </a:r>
            <a:r>
              <a:rPr dirty="0" sz="2600" spc="15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600" spc="210">
                <a:solidFill>
                  <a:srgbClr val="FFFFFF"/>
                </a:solidFill>
                <a:latin typeface="Arial Narrow"/>
                <a:cs typeface="Arial Narrow"/>
              </a:rPr>
              <a:t>autoscale.</a:t>
            </a:r>
            <a:endParaRPr sz="2600">
              <a:latin typeface="Arial Narrow"/>
              <a:cs typeface="Arial Narrow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0182236" y="14481502"/>
            <a:ext cx="4700270" cy="34671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2100" spc="145" b="1">
                <a:solidFill>
                  <a:srgbClr val="FFFFFF"/>
                </a:solidFill>
                <a:latin typeface="Arial Narrow"/>
                <a:cs typeface="Arial Narrow"/>
              </a:rPr>
              <a:t>Total</a:t>
            </a:r>
            <a:r>
              <a:rPr dirty="0" sz="2100" spc="114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100" spc="185" b="1">
                <a:solidFill>
                  <a:srgbClr val="FFFFFF"/>
                </a:solidFill>
                <a:latin typeface="Arial Narrow"/>
                <a:cs typeface="Arial Narrow"/>
              </a:rPr>
              <a:t>cost</a:t>
            </a:r>
            <a:r>
              <a:rPr dirty="0" sz="2100" spc="12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100" spc="175" b="1">
                <a:solidFill>
                  <a:srgbClr val="FFFFFF"/>
                </a:solidFill>
                <a:latin typeface="Arial Narrow"/>
                <a:cs typeface="Arial Narrow"/>
              </a:rPr>
              <a:t>of</a:t>
            </a:r>
            <a:r>
              <a:rPr dirty="0" sz="2100" spc="12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100" spc="204" b="1">
                <a:solidFill>
                  <a:srgbClr val="FFFFFF"/>
                </a:solidFill>
                <a:latin typeface="Arial Narrow"/>
                <a:cs typeface="Arial Narrow"/>
              </a:rPr>
              <a:t>remote</a:t>
            </a:r>
            <a:r>
              <a:rPr dirty="0" sz="2100" spc="12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100" spc="200" b="1">
                <a:solidFill>
                  <a:srgbClr val="FFFFFF"/>
                </a:solidFill>
                <a:latin typeface="Arial Narrow"/>
                <a:cs typeface="Arial Narrow"/>
              </a:rPr>
              <a:t>desktops</a:t>
            </a:r>
            <a:r>
              <a:rPr dirty="0" sz="2100" spc="12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100" spc="180" b="1">
                <a:solidFill>
                  <a:srgbClr val="FFFFFF"/>
                </a:solidFill>
                <a:latin typeface="Arial Narrow"/>
                <a:cs typeface="Arial Narrow"/>
              </a:rPr>
              <a:t>drops.</a:t>
            </a:r>
            <a:endParaRPr sz="2100">
              <a:latin typeface="Arial Narrow"/>
              <a:cs typeface="Arial Narrow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6297893" y="14481502"/>
            <a:ext cx="3087370" cy="34671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2100" spc="170" b="1">
                <a:solidFill>
                  <a:srgbClr val="FFFFFF"/>
                </a:solidFill>
                <a:latin typeface="Arial Narrow"/>
                <a:cs typeface="Arial Narrow"/>
              </a:rPr>
              <a:t>Security</a:t>
            </a:r>
            <a:r>
              <a:rPr dirty="0" sz="2100" spc="125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100" spc="155" b="1">
                <a:solidFill>
                  <a:srgbClr val="FFFFFF"/>
                </a:solidFill>
                <a:latin typeface="Arial Narrow"/>
                <a:cs typeface="Arial Narrow"/>
              </a:rPr>
              <a:t>risk</a:t>
            </a:r>
            <a:r>
              <a:rPr dirty="0" sz="2100" spc="13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100" spc="175" b="1">
                <a:solidFill>
                  <a:srgbClr val="FFFFFF"/>
                </a:solidFill>
                <a:latin typeface="Arial Narrow"/>
                <a:cs typeface="Arial Narrow"/>
              </a:rPr>
              <a:t>decreases.</a:t>
            </a:r>
            <a:endParaRPr sz="2100">
              <a:latin typeface="Arial Narrow"/>
              <a:cs typeface="Arial Narrow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187478" y="14481502"/>
            <a:ext cx="4260850" cy="34671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2100" spc="195" b="1">
                <a:solidFill>
                  <a:srgbClr val="FFFFFF"/>
                </a:solidFill>
                <a:latin typeface="Arial Narrow"/>
                <a:cs typeface="Arial Narrow"/>
              </a:rPr>
              <a:t>Users</a:t>
            </a:r>
            <a:r>
              <a:rPr dirty="0" sz="2100" spc="114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100" spc="185" b="1">
                <a:solidFill>
                  <a:srgbClr val="FFFFFF"/>
                </a:solidFill>
                <a:latin typeface="Arial Narrow"/>
                <a:cs typeface="Arial Narrow"/>
              </a:rPr>
              <a:t>get</a:t>
            </a:r>
            <a:r>
              <a:rPr dirty="0" sz="2100" spc="12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100" spc="195" b="1">
                <a:solidFill>
                  <a:srgbClr val="FFFFFF"/>
                </a:solidFill>
                <a:latin typeface="Arial Narrow"/>
                <a:cs typeface="Arial Narrow"/>
              </a:rPr>
              <a:t>access</a:t>
            </a:r>
            <a:r>
              <a:rPr dirty="0" sz="2100" spc="114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100" spc="204" b="1">
                <a:solidFill>
                  <a:srgbClr val="FFFFFF"/>
                </a:solidFill>
                <a:latin typeface="Arial Narrow"/>
                <a:cs typeface="Arial Narrow"/>
              </a:rPr>
              <a:t>from</a:t>
            </a:r>
            <a:r>
              <a:rPr dirty="0" sz="2100" spc="12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100" spc="195" b="1">
                <a:solidFill>
                  <a:srgbClr val="FFFFFF"/>
                </a:solidFill>
                <a:latin typeface="Arial Narrow"/>
                <a:cs typeface="Arial Narrow"/>
              </a:rPr>
              <a:t>anywhere.</a:t>
            </a:r>
            <a:endParaRPr sz="2100">
              <a:latin typeface="Arial Narrow"/>
              <a:cs typeface="Arial Narrow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810228" y="17119600"/>
            <a:ext cx="12486005" cy="1258570"/>
          </a:xfrm>
          <a:prstGeom prst="rect">
            <a:avLst/>
          </a:prstGeom>
          <a:solidFill>
            <a:srgbClr val="1238DB"/>
          </a:solidFill>
        </p:spPr>
        <p:txBody>
          <a:bodyPr wrap="square" lIns="0" tIns="83820" rIns="0" bIns="0" rtlCol="0" vert="horz">
            <a:spAutoFit/>
          </a:bodyPr>
          <a:lstStyle/>
          <a:p>
            <a:pPr marL="718820" marR="193675" indent="-534035">
              <a:lnSpc>
                <a:spcPct val="100000"/>
              </a:lnSpc>
              <a:spcBef>
                <a:spcPts val="660"/>
              </a:spcBef>
            </a:pPr>
            <a:r>
              <a:rPr dirty="0" sz="3200" spc="175">
                <a:solidFill>
                  <a:srgbClr val="FFFFFF"/>
                </a:solidFill>
                <a:latin typeface="Arial Narrow"/>
                <a:cs typeface="Arial Narrow"/>
              </a:rPr>
              <a:t>Talk</a:t>
            </a:r>
            <a:r>
              <a:rPr dirty="0" sz="3200" spc="17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3200" spc="225">
                <a:solidFill>
                  <a:srgbClr val="FFFFFF"/>
                </a:solidFill>
                <a:latin typeface="Arial Narrow"/>
                <a:cs typeface="Arial Narrow"/>
              </a:rPr>
              <a:t>to</a:t>
            </a:r>
            <a:r>
              <a:rPr dirty="0" sz="3200" spc="17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3200" spc="305">
                <a:solidFill>
                  <a:srgbClr val="FFFFFF"/>
                </a:solidFill>
                <a:latin typeface="Arial Narrow"/>
                <a:cs typeface="Arial Narrow"/>
              </a:rPr>
              <a:t>[PARTNER</a:t>
            </a:r>
            <a:r>
              <a:rPr dirty="0" sz="3200" spc="17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3200" spc="345">
                <a:solidFill>
                  <a:srgbClr val="FFFFFF"/>
                </a:solidFill>
                <a:latin typeface="Arial Narrow"/>
                <a:cs typeface="Arial Narrow"/>
              </a:rPr>
              <a:t>NAME]</a:t>
            </a:r>
            <a:r>
              <a:rPr dirty="0" sz="3200" spc="17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3200" spc="225">
                <a:solidFill>
                  <a:srgbClr val="FFFFFF"/>
                </a:solidFill>
                <a:latin typeface="Arial Narrow"/>
                <a:cs typeface="Arial Narrow"/>
              </a:rPr>
              <a:t>to</a:t>
            </a:r>
            <a:r>
              <a:rPr dirty="0" sz="3200" spc="17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3200" spc="250">
                <a:solidFill>
                  <a:srgbClr val="FFFFFF"/>
                </a:solidFill>
                <a:latin typeface="Arial Narrow"/>
                <a:cs typeface="Arial Narrow"/>
              </a:rPr>
              <a:t>explore</a:t>
            </a:r>
            <a:r>
              <a:rPr dirty="0" sz="3200" spc="-1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3200" spc="280">
                <a:solidFill>
                  <a:srgbClr val="FFFFFF"/>
                </a:solidFill>
                <a:latin typeface="Arial Narrow"/>
                <a:cs typeface="Arial Narrow"/>
              </a:rPr>
              <a:t>Azure</a:t>
            </a:r>
            <a:r>
              <a:rPr dirty="0" sz="3200" spc="17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3200" spc="210">
                <a:solidFill>
                  <a:srgbClr val="FFFFFF"/>
                </a:solidFill>
                <a:latin typeface="Arial Narrow"/>
                <a:cs typeface="Arial Narrow"/>
              </a:rPr>
              <a:t>Virtual</a:t>
            </a:r>
            <a:r>
              <a:rPr dirty="0" sz="3200" spc="17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3200" spc="280">
                <a:solidFill>
                  <a:srgbClr val="FFFFFF"/>
                </a:solidFill>
                <a:latin typeface="Arial Narrow"/>
                <a:cs typeface="Arial Narrow"/>
              </a:rPr>
              <a:t>Desktop</a:t>
            </a:r>
            <a:r>
              <a:rPr dirty="0" sz="3200" spc="17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3200" spc="210">
                <a:solidFill>
                  <a:srgbClr val="FFFFFF"/>
                </a:solidFill>
                <a:latin typeface="Arial Narrow"/>
                <a:cs typeface="Arial Narrow"/>
              </a:rPr>
              <a:t>for</a:t>
            </a:r>
            <a:r>
              <a:rPr dirty="0" sz="3200" spc="17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3200" spc="245">
                <a:solidFill>
                  <a:srgbClr val="FFFFFF"/>
                </a:solidFill>
                <a:latin typeface="Arial Narrow"/>
                <a:cs typeface="Arial Narrow"/>
              </a:rPr>
              <a:t>your </a:t>
            </a:r>
            <a:r>
              <a:rPr dirty="0" sz="3200" spc="280">
                <a:solidFill>
                  <a:srgbClr val="FFFFFF"/>
                </a:solidFill>
                <a:latin typeface="Arial Narrow"/>
                <a:cs typeface="Arial Narrow"/>
              </a:rPr>
              <a:t>remote</a:t>
            </a:r>
            <a:r>
              <a:rPr dirty="0" sz="3200" spc="17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3200" spc="250">
                <a:solidFill>
                  <a:srgbClr val="FFFFFF"/>
                </a:solidFill>
                <a:latin typeface="Arial Narrow"/>
                <a:cs typeface="Arial Narrow"/>
              </a:rPr>
              <a:t>workforce,</a:t>
            </a:r>
            <a:r>
              <a:rPr dirty="0" sz="3200" spc="17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3200" spc="245">
                <a:solidFill>
                  <a:srgbClr val="FFFFFF"/>
                </a:solidFill>
                <a:latin typeface="Arial Narrow"/>
                <a:cs typeface="Arial Narrow"/>
              </a:rPr>
              <a:t>hybrid</a:t>
            </a:r>
            <a:r>
              <a:rPr dirty="0" sz="3200" spc="17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3200" spc="265">
                <a:solidFill>
                  <a:srgbClr val="FFFFFF"/>
                </a:solidFill>
                <a:latin typeface="Arial Narrow"/>
                <a:cs typeface="Arial Narrow"/>
              </a:rPr>
              <a:t>users</a:t>
            </a:r>
            <a:r>
              <a:rPr dirty="0" sz="3200" spc="17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3200" spc="300">
                <a:solidFill>
                  <a:srgbClr val="FFFFFF"/>
                </a:solidFill>
                <a:latin typeface="Arial Narrow"/>
                <a:cs typeface="Arial Narrow"/>
              </a:rPr>
              <a:t>and</a:t>
            </a:r>
            <a:r>
              <a:rPr dirty="0" sz="3200" spc="17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3200" spc="305">
                <a:solidFill>
                  <a:srgbClr val="FFFFFF"/>
                </a:solidFill>
                <a:latin typeface="Arial Narrow"/>
                <a:cs typeface="Arial Narrow"/>
              </a:rPr>
              <a:t>modern</a:t>
            </a:r>
            <a:r>
              <a:rPr dirty="0" sz="3200" spc="17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3200" spc="270">
                <a:solidFill>
                  <a:srgbClr val="FFFFFF"/>
                </a:solidFill>
                <a:latin typeface="Arial Narrow"/>
                <a:cs typeface="Arial Narrow"/>
              </a:rPr>
              <a:t>desktop</a:t>
            </a:r>
            <a:r>
              <a:rPr dirty="0" sz="3200" spc="17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3200" spc="195">
                <a:solidFill>
                  <a:srgbClr val="FFFFFF"/>
                </a:solidFill>
                <a:latin typeface="Arial Narrow"/>
                <a:cs typeface="Arial Narrow"/>
              </a:rPr>
              <a:t>strategy.</a:t>
            </a:r>
            <a:endParaRPr sz="3200">
              <a:latin typeface="Arial Narrow"/>
              <a:cs typeface="Arial Narrow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501228" y="854581"/>
            <a:ext cx="7409180" cy="4717415"/>
          </a:xfrm>
          <a:prstGeom prst="rect">
            <a:avLst/>
          </a:prstGeom>
          <a:solidFill>
            <a:srgbClr val="000000"/>
          </a:solidFill>
        </p:spPr>
        <p:txBody>
          <a:bodyPr wrap="square" lIns="0" tIns="19621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545"/>
              </a:spcBef>
            </a:pPr>
            <a:endParaRPr sz="2600">
              <a:latin typeface="Arial Narrow"/>
              <a:cs typeface="Arial Narrow"/>
            </a:endParaRPr>
          </a:p>
          <a:p>
            <a:pPr marL="717550">
              <a:lnSpc>
                <a:spcPct val="100000"/>
              </a:lnSpc>
            </a:pPr>
            <a:r>
              <a:rPr dirty="0" sz="2600" spc="220" b="1">
                <a:solidFill>
                  <a:srgbClr val="FFFFFF"/>
                </a:solidFill>
                <a:latin typeface="Arial Narrow"/>
                <a:cs typeface="Arial Narrow"/>
              </a:rPr>
              <a:t>Flexible</a:t>
            </a:r>
            <a:r>
              <a:rPr dirty="0" sz="2600" spc="145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600" spc="275" b="1">
                <a:solidFill>
                  <a:srgbClr val="FFFFFF"/>
                </a:solidFill>
                <a:latin typeface="Arial Narrow"/>
                <a:cs typeface="Arial Narrow"/>
              </a:rPr>
              <a:t>deployment</a:t>
            </a:r>
            <a:r>
              <a:rPr dirty="0" sz="2600" spc="15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600" spc="235" b="1">
                <a:solidFill>
                  <a:srgbClr val="FFFFFF"/>
                </a:solidFill>
                <a:latin typeface="Arial Narrow"/>
                <a:cs typeface="Arial Narrow"/>
              </a:rPr>
              <a:t>options</a:t>
            </a:r>
            <a:endParaRPr sz="2600">
              <a:latin typeface="Arial Narrow"/>
              <a:cs typeface="Arial Narrow"/>
            </a:endParaRPr>
          </a:p>
          <a:p>
            <a:pPr marL="717550" marR="784860">
              <a:lnSpc>
                <a:spcPct val="101400"/>
              </a:lnSpc>
              <a:spcBef>
                <a:spcPts val="2545"/>
              </a:spcBef>
            </a:pPr>
            <a:r>
              <a:rPr dirty="0" sz="1700" spc="180">
                <a:solidFill>
                  <a:srgbClr val="FFFFFF"/>
                </a:solidFill>
                <a:latin typeface="Arial Narrow"/>
                <a:cs typeface="Arial Narrow"/>
              </a:rPr>
              <a:t>AVD</a:t>
            </a:r>
            <a:r>
              <a:rPr dirty="0" sz="1700" spc="9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00">
                <a:solidFill>
                  <a:srgbClr val="FFFFFF"/>
                </a:solidFill>
                <a:latin typeface="Arial Narrow"/>
                <a:cs typeface="Arial Narrow"/>
              </a:rPr>
              <a:t>fits </a:t>
            </a:r>
            <a:r>
              <a:rPr dirty="0" sz="1700" spc="140">
                <a:solidFill>
                  <a:srgbClr val="FFFFFF"/>
                </a:solidFill>
                <a:latin typeface="Arial Narrow"/>
                <a:cs typeface="Arial Narrow"/>
              </a:rPr>
              <a:t>hybrid</a:t>
            </a:r>
            <a:r>
              <a:rPr dirty="0" sz="1700" spc="9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20">
                <a:solidFill>
                  <a:srgbClr val="FFFFFF"/>
                </a:solidFill>
                <a:latin typeface="Arial Narrow"/>
                <a:cs typeface="Arial Narrow"/>
              </a:rPr>
              <a:t>reality</a:t>
            </a:r>
            <a:r>
              <a:rPr dirty="0" sz="1700" spc="10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10">
                <a:solidFill>
                  <a:srgbClr val="FFFFFF"/>
                </a:solidFill>
                <a:latin typeface="Arial Narrow"/>
                <a:cs typeface="Arial Narrow"/>
              </a:rPr>
              <a:t>-</a:t>
            </a:r>
            <a:r>
              <a:rPr dirty="0" sz="1700" spc="9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55">
                <a:solidFill>
                  <a:srgbClr val="FFFFFF"/>
                </a:solidFill>
                <a:latin typeface="Arial Narrow"/>
                <a:cs typeface="Arial Narrow"/>
              </a:rPr>
              <a:t>deploy</a:t>
            </a:r>
            <a:r>
              <a:rPr dirty="0" sz="1700" spc="10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45">
                <a:solidFill>
                  <a:srgbClr val="FFFFFF"/>
                </a:solidFill>
                <a:latin typeface="Arial Narrow"/>
                <a:cs typeface="Arial Narrow"/>
              </a:rPr>
              <a:t>close</a:t>
            </a:r>
            <a:r>
              <a:rPr dirty="0" sz="1700" spc="10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30">
                <a:solidFill>
                  <a:srgbClr val="FFFFFF"/>
                </a:solidFill>
                <a:latin typeface="Arial Narrow"/>
                <a:cs typeface="Arial Narrow"/>
              </a:rPr>
              <a:t>to</a:t>
            </a:r>
            <a:r>
              <a:rPr dirty="0" sz="1700" spc="9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45">
                <a:solidFill>
                  <a:srgbClr val="FFFFFF"/>
                </a:solidFill>
                <a:latin typeface="Arial Narrow"/>
                <a:cs typeface="Arial Narrow"/>
              </a:rPr>
              <a:t>the</a:t>
            </a:r>
            <a:r>
              <a:rPr dirty="0" sz="1700" spc="10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40">
                <a:solidFill>
                  <a:srgbClr val="FFFFFF"/>
                </a:solidFill>
                <a:latin typeface="Arial Narrow"/>
                <a:cs typeface="Arial Narrow"/>
              </a:rPr>
              <a:t>data,</a:t>
            </a:r>
            <a:r>
              <a:rPr dirty="0" sz="1700" spc="9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30">
                <a:solidFill>
                  <a:srgbClr val="FFFFFF"/>
                </a:solidFill>
                <a:latin typeface="Arial Narrow"/>
                <a:cs typeface="Arial Narrow"/>
              </a:rPr>
              <a:t>align</a:t>
            </a:r>
            <a:r>
              <a:rPr dirty="0" sz="1700" spc="10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30">
                <a:solidFill>
                  <a:srgbClr val="FFFFFF"/>
                </a:solidFill>
                <a:latin typeface="Arial Narrow"/>
                <a:cs typeface="Arial Narrow"/>
              </a:rPr>
              <a:t>to</a:t>
            </a:r>
            <a:r>
              <a:rPr dirty="0" sz="1700" spc="10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30">
                <a:solidFill>
                  <a:srgbClr val="FFFFFF"/>
                </a:solidFill>
                <a:latin typeface="Arial Narrow"/>
                <a:cs typeface="Arial Narrow"/>
              </a:rPr>
              <a:t>user </a:t>
            </a:r>
            <a:r>
              <a:rPr dirty="0" sz="1700" spc="150">
                <a:solidFill>
                  <a:srgbClr val="FFFFFF"/>
                </a:solidFill>
                <a:latin typeface="Arial Narrow"/>
                <a:cs typeface="Arial Narrow"/>
              </a:rPr>
              <a:t>groups,</a:t>
            </a:r>
            <a:r>
              <a:rPr dirty="0" sz="1700" spc="10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45">
                <a:solidFill>
                  <a:srgbClr val="FFFFFF"/>
                </a:solidFill>
                <a:latin typeface="Arial Narrow"/>
                <a:cs typeface="Arial Narrow"/>
              </a:rPr>
              <a:t>scale</a:t>
            </a:r>
            <a:r>
              <a:rPr dirty="0" sz="1700" spc="10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35">
                <a:solidFill>
                  <a:srgbClr val="FFFFFF"/>
                </a:solidFill>
                <a:latin typeface="Arial Narrow"/>
                <a:cs typeface="Arial Narrow"/>
              </a:rPr>
              <a:t>regionally</a:t>
            </a:r>
            <a:r>
              <a:rPr dirty="0" sz="1700" spc="10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65">
                <a:solidFill>
                  <a:srgbClr val="FFFFFF"/>
                </a:solidFill>
                <a:latin typeface="Arial Narrow"/>
                <a:cs typeface="Arial Narrow"/>
              </a:rPr>
              <a:t>as</a:t>
            </a:r>
            <a:r>
              <a:rPr dirty="0" sz="1700" spc="10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30">
                <a:solidFill>
                  <a:srgbClr val="FFFFFF"/>
                </a:solidFill>
                <a:latin typeface="Arial Narrow"/>
                <a:cs typeface="Arial Narrow"/>
              </a:rPr>
              <a:t>required.</a:t>
            </a:r>
            <a:endParaRPr sz="1700">
              <a:latin typeface="Arial Narrow"/>
              <a:cs typeface="Arial Narrow"/>
            </a:endParaRPr>
          </a:p>
          <a:p>
            <a:pPr marL="902969" indent="-185420">
              <a:lnSpc>
                <a:spcPct val="100000"/>
              </a:lnSpc>
              <a:spcBef>
                <a:spcPts val="1160"/>
              </a:spcBef>
              <a:buFont typeface="Garamond"/>
              <a:buChar char="•"/>
              <a:tabLst>
                <a:tab pos="902969" algn="l"/>
              </a:tabLst>
            </a:pPr>
            <a:r>
              <a:rPr dirty="0" sz="1700" spc="150">
                <a:solidFill>
                  <a:srgbClr val="FFFFFF"/>
                </a:solidFill>
                <a:latin typeface="Arial Narrow"/>
                <a:cs typeface="Arial Narrow"/>
              </a:rPr>
              <a:t>Personal</a:t>
            </a:r>
            <a:r>
              <a:rPr dirty="0" sz="1700" spc="10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30">
                <a:solidFill>
                  <a:srgbClr val="FFFFFF"/>
                </a:solidFill>
                <a:latin typeface="Arial Narrow"/>
                <a:cs typeface="Arial Narrow"/>
              </a:rPr>
              <a:t>(persistent)</a:t>
            </a:r>
            <a:r>
              <a:rPr dirty="0" sz="1700" spc="11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40">
                <a:solidFill>
                  <a:srgbClr val="FFFFFF"/>
                </a:solidFill>
                <a:latin typeface="Arial Narrow"/>
                <a:cs typeface="Arial Narrow"/>
              </a:rPr>
              <a:t>or</a:t>
            </a:r>
            <a:r>
              <a:rPr dirty="0" sz="1700" spc="11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55">
                <a:solidFill>
                  <a:srgbClr val="FFFFFF"/>
                </a:solidFill>
                <a:latin typeface="Arial Narrow"/>
                <a:cs typeface="Arial Narrow"/>
              </a:rPr>
              <a:t>pooled</a:t>
            </a:r>
            <a:r>
              <a:rPr dirty="0" sz="1700" spc="11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50">
                <a:solidFill>
                  <a:srgbClr val="FFFFFF"/>
                </a:solidFill>
                <a:latin typeface="Arial Narrow"/>
                <a:cs typeface="Arial Narrow"/>
              </a:rPr>
              <a:t>session</a:t>
            </a:r>
            <a:r>
              <a:rPr dirty="0" sz="1700" spc="11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40">
                <a:solidFill>
                  <a:srgbClr val="FFFFFF"/>
                </a:solidFill>
                <a:latin typeface="Arial Narrow"/>
                <a:cs typeface="Arial Narrow"/>
              </a:rPr>
              <a:t>hosts</a:t>
            </a:r>
            <a:endParaRPr sz="1700">
              <a:latin typeface="Arial Narrow"/>
              <a:cs typeface="Arial Narrow"/>
            </a:endParaRPr>
          </a:p>
          <a:p>
            <a:pPr marL="902969" indent="-185420">
              <a:lnSpc>
                <a:spcPct val="100000"/>
              </a:lnSpc>
              <a:spcBef>
                <a:spcPts val="1664"/>
              </a:spcBef>
              <a:buFont typeface="Garamond"/>
              <a:buChar char="•"/>
              <a:tabLst>
                <a:tab pos="902969" algn="l"/>
              </a:tabLst>
            </a:pPr>
            <a:r>
              <a:rPr dirty="0" sz="1700" spc="145">
                <a:solidFill>
                  <a:srgbClr val="FFFFFF"/>
                </a:solidFill>
                <a:latin typeface="Arial Narrow"/>
                <a:cs typeface="Arial Narrow"/>
              </a:rPr>
              <a:t>Bring</a:t>
            </a:r>
            <a:r>
              <a:rPr dirty="0" sz="1700" spc="9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55">
                <a:solidFill>
                  <a:srgbClr val="FFFFFF"/>
                </a:solidFill>
                <a:latin typeface="Arial Narrow"/>
                <a:cs typeface="Arial Narrow"/>
              </a:rPr>
              <a:t>your</a:t>
            </a:r>
            <a:r>
              <a:rPr dirty="0" sz="1700" spc="10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200">
                <a:solidFill>
                  <a:srgbClr val="FFFFFF"/>
                </a:solidFill>
                <a:latin typeface="Arial Narrow"/>
                <a:cs typeface="Arial Narrow"/>
              </a:rPr>
              <a:t>own</a:t>
            </a:r>
            <a:r>
              <a:rPr dirty="0" sz="1700" spc="9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70">
                <a:solidFill>
                  <a:srgbClr val="FFFFFF"/>
                </a:solidFill>
                <a:latin typeface="Arial Narrow"/>
                <a:cs typeface="Arial Narrow"/>
              </a:rPr>
              <a:t>image</a:t>
            </a:r>
            <a:r>
              <a:rPr dirty="0" sz="1700" spc="10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40">
                <a:solidFill>
                  <a:srgbClr val="FFFFFF"/>
                </a:solidFill>
                <a:latin typeface="Arial Narrow"/>
                <a:cs typeface="Arial Narrow"/>
              </a:rPr>
              <a:t>or</a:t>
            </a:r>
            <a:r>
              <a:rPr dirty="0" sz="1700" spc="9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20">
                <a:solidFill>
                  <a:srgbClr val="FFFFFF"/>
                </a:solidFill>
                <a:latin typeface="Arial Narrow"/>
                <a:cs typeface="Arial Narrow"/>
              </a:rPr>
              <a:t>start</a:t>
            </a:r>
            <a:r>
              <a:rPr dirty="0" sz="1700" spc="10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60">
                <a:solidFill>
                  <a:srgbClr val="FFFFFF"/>
                </a:solidFill>
                <a:latin typeface="Arial Narrow"/>
                <a:cs typeface="Arial Narrow"/>
              </a:rPr>
              <a:t>from</a:t>
            </a:r>
            <a:r>
              <a:rPr dirty="0" sz="170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60">
                <a:solidFill>
                  <a:srgbClr val="FFFFFF"/>
                </a:solidFill>
                <a:latin typeface="Arial Narrow"/>
                <a:cs typeface="Arial Narrow"/>
              </a:rPr>
              <a:t>Azure</a:t>
            </a:r>
            <a:r>
              <a:rPr dirty="0" sz="1700" spc="9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35">
                <a:solidFill>
                  <a:srgbClr val="FFFFFF"/>
                </a:solidFill>
                <a:latin typeface="Arial Narrow"/>
                <a:cs typeface="Arial Narrow"/>
              </a:rPr>
              <a:t>Gallery</a:t>
            </a:r>
            <a:endParaRPr sz="1700">
              <a:latin typeface="Arial Narrow"/>
              <a:cs typeface="Arial Narrow"/>
            </a:endParaRPr>
          </a:p>
          <a:p>
            <a:pPr marL="902969" indent="-185420">
              <a:lnSpc>
                <a:spcPct val="100000"/>
              </a:lnSpc>
              <a:spcBef>
                <a:spcPts val="1664"/>
              </a:spcBef>
              <a:buFont typeface="Garamond"/>
              <a:buChar char="•"/>
              <a:tabLst>
                <a:tab pos="902969" algn="l"/>
              </a:tabLst>
            </a:pPr>
            <a:r>
              <a:rPr dirty="0" sz="1700" spc="150">
                <a:solidFill>
                  <a:srgbClr val="FFFFFF"/>
                </a:solidFill>
                <a:latin typeface="Arial Narrow"/>
                <a:cs typeface="Arial Narrow"/>
              </a:rPr>
              <a:t>Hybrid</a:t>
            </a:r>
            <a:r>
              <a:rPr dirty="0" sz="1700" spc="10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50">
                <a:solidFill>
                  <a:srgbClr val="FFFFFF"/>
                </a:solidFill>
                <a:latin typeface="Arial Narrow"/>
                <a:cs typeface="Arial Narrow"/>
              </a:rPr>
              <a:t>support</a:t>
            </a:r>
            <a:r>
              <a:rPr dirty="0" sz="1700" spc="10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35">
                <a:solidFill>
                  <a:srgbClr val="FFFFFF"/>
                </a:solidFill>
                <a:latin typeface="Arial Narrow"/>
                <a:cs typeface="Arial Narrow"/>
              </a:rPr>
              <a:t>with</a:t>
            </a:r>
            <a:r>
              <a:rPr dirty="0" sz="1700" spc="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60">
                <a:solidFill>
                  <a:srgbClr val="FFFFFF"/>
                </a:solidFill>
                <a:latin typeface="Arial Narrow"/>
                <a:cs typeface="Arial Narrow"/>
              </a:rPr>
              <a:t>Azure</a:t>
            </a:r>
            <a:r>
              <a:rPr dirty="0" sz="1700" spc="10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35">
                <a:solidFill>
                  <a:srgbClr val="FFFFFF"/>
                </a:solidFill>
                <a:latin typeface="Arial Narrow"/>
                <a:cs typeface="Arial Narrow"/>
              </a:rPr>
              <a:t>Local</a:t>
            </a:r>
            <a:endParaRPr sz="1700">
              <a:latin typeface="Arial Narrow"/>
              <a:cs typeface="Arial Narrow"/>
            </a:endParaRPr>
          </a:p>
          <a:p>
            <a:pPr marL="902969" indent="-185420">
              <a:lnSpc>
                <a:spcPct val="100000"/>
              </a:lnSpc>
              <a:spcBef>
                <a:spcPts val="1664"/>
              </a:spcBef>
              <a:buFont typeface="Garamond"/>
              <a:buChar char="•"/>
              <a:tabLst>
                <a:tab pos="902969" algn="l"/>
              </a:tabLst>
            </a:pPr>
            <a:r>
              <a:rPr dirty="0" sz="1700" spc="130">
                <a:solidFill>
                  <a:srgbClr val="FFFFFF"/>
                </a:solidFill>
                <a:latin typeface="Arial Narrow"/>
                <a:cs typeface="Arial Narrow"/>
              </a:rPr>
              <a:t>Multiple</a:t>
            </a:r>
            <a:r>
              <a:rPr dirty="0" sz="1700" spc="11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70">
                <a:solidFill>
                  <a:srgbClr val="FFFFFF"/>
                </a:solidFill>
                <a:latin typeface="Arial Narrow"/>
                <a:cs typeface="Arial Narrow"/>
              </a:rPr>
              <a:t>app</a:t>
            </a:r>
            <a:r>
              <a:rPr dirty="0" sz="1700" spc="10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60">
                <a:solidFill>
                  <a:srgbClr val="FFFFFF"/>
                </a:solidFill>
                <a:latin typeface="Arial Narrow"/>
                <a:cs typeface="Arial Narrow"/>
              </a:rPr>
              <a:t>groups</a:t>
            </a:r>
            <a:r>
              <a:rPr dirty="0" sz="1700" spc="11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50">
                <a:solidFill>
                  <a:srgbClr val="FFFFFF"/>
                </a:solidFill>
                <a:latin typeface="Arial Narrow"/>
                <a:cs typeface="Arial Narrow"/>
              </a:rPr>
              <a:t>per</a:t>
            </a:r>
            <a:r>
              <a:rPr dirty="0" sz="1700" spc="11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35">
                <a:solidFill>
                  <a:srgbClr val="FFFFFF"/>
                </a:solidFill>
                <a:latin typeface="Arial Narrow"/>
                <a:cs typeface="Arial Narrow"/>
              </a:rPr>
              <a:t>user</a:t>
            </a:r>
            <a:endParaRPr sz="1700">
              <a:latin typeface="Arial Narrow"/>
              <a:cs typeface="Arial Narrow"/>
            </a:endParaRPr>
          </a:p>
          <a:p>
            <a:pPr marL="902969" indent="-185420">
              <a:lnSpc>
                <a:spcPct val="100000"/>
              </a:lnSpc>
              <a:spcBef>
                <a:spcPts val="1664"/>
              </a:spcBef>
              <a:buFont typeface="Garamond"/>
              <a:buChar char="•"/>
              <a:tabLst>
                <a:tab pos="902969" algn="l"/>
              </a:tabLst>
            </a:pPr>
            <a:r>
              <a:rPr dirty="0" sz="1700" spc="155">
                <a:solidFill>
                  <a:srgbClr val="FFFFFF"/>
                </a:solidFill>
                <a:latin typeface="Arial Narrow"/>
                <a:cs typeface="Arial Narrow"/>
              </a:rPr>
              <a:t>Assign</a:t>
            </a:r>
            <a:r>
              <a:rPr dirty="0" sz="1700" spc="9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60">
                <a:solidFill>
                  <a:srgbClr val="FFFFFF"/>
                </a:solidFill>
                <a:latin typeface="Arial Narrow"/>
                <a:cs typeface="Arial Narrow"/>
              </a:rPr>
              <a:t>desktops</a:t>
            </a:r>
            <a:r>
              <a:rPr dirty="0" sz="1700" spc="9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40">
                <a:solidFill>
                  <a:srgbClr val="FFFFFF"/>
                </a:solidFill>
                <a:latin typeface="Arial Narrow"/>
                <a:cs typeface="Arial Narrow"/>
              </a:rPr>
              <a:t>or</a:t>
            </a:r>
            <a:r>
              <a:rPr dirty="0" sz="1700" spc="9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25">
                <a:solidFill>
                  <a:srgbClr val="FFFFFF"/>
                </a:solidFill>
                <a:latin typeface="Arial Narrow"/>
                <a:cs typeface="Arial Narrow"/>
              </a:rPr>
              <a:t>just</a:t>
            </a:r>
            <a:r>
              <a:rPr dirty="0" sz="1700" spc="9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45">
                <a:solidFill>
                  <a:srgbClr val="FFFFFF"/>
                </a:solidFill>
                <a:latin typeface="Arial Narrow"/>
                <a:cs typeface="Arial Narrow"/>
              </a:rPr>
              <a:t>the</a:t>
            </a:r>
            <a:r>
              <a:rPr dirty="0" sz="1700" spc="9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70">
                <a:solidFill>
                  <a:srgbClr val="FFFFFF"/>
                </a:solidFill>
                <a:latin typeface="Arial Narrow"/>
                <a:cs typeface="Arial Narrow"/>
              </a:rPr>
              <a:t>apps</a:t>
            </a:r>
            <a:r>
              <a:rPr dirty="0" sz="1700" spc="9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30">
                <a:solidFill>
                  <a:srgbClr val="FFFFFF"/>
                </a:solidFill>
                <a:latin typeface="Arial Narrow"/>
                <a:cs typeface="Arial Narrow"/>
              </a:rPr>
              <a:t>required</a:t>
            </a:r>
            <a:endParaRPr sz="1700">
              <a:latin typeface="Arial Narrow"/>
              <a:cs typeface="Arial Narrow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8172093" y="6731444"/>
            <a:ext cx="7409180" cy="4717415"/>
          </a:xfrm>
          <a:custGeom>
            <a:avLst/>
            <a:gdLst/>
            <a:ahLst/>
            <a:cxnLst/>
            <a:rect l="l" t="t" r="r" b="b"/>
            <a:pathLst>
              <a:path w="7409180" h="4717415">
                <a:moveTo>
                  <a:pt x="7408584" y="0"/>
                </a:moveTo>
                <a:lnTo>
                  <a:pt x="0" y="0"/>
                </a:lnTo>
                <a:lnTo>
                  <a:pt x="0" y="4717315"/>
                </a:lnTo>
                <a:lnTo>
                  <a:pt x="7408584" y="4717315"/>
                </a:lnTo>
                <a:lnTo>
                  <a:pt x="740858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 txBox="1"/>
          <p:nvPr/>
        </p:nvSpPr>
        <p:spPr>
          <a:xfrm>
            <a:off x="8877077" y="7290563"/>
            <a:ext cx="5853430" cy="4267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2600" spc="240" b="1">
                <a:solidFill>
                  <a:srgbClr val="FFFFFF"/>
                </a:solidFill>
                <a:latin typeface="Arial Narrow"/>
                <a:cs typeface="Arial Narrow"/>
              </a:rPr>
              <a:t>Align</a:t>
            </a:r>
            <a:r>
              <a:rPr dirty="0" sz="2600" spc="145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600" spc="250" b="1">
                <a:solidFill>
                  <a:srgbClr val="FFFFFF"/>
                </a:solidFill>
                <a:latin typeface="Arial Narrow"/>
                <a:cs typeface="Arial Narrow"/>
              </a:rPr>
              <a:t>cost</a:t>
            </a:r>
            <a:r>
              <a:rPr dirty="0" sz="2600" spc="145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600" spc="229" b="1">
                <a:solidFill>
                  <a:srgbClr val="FFFFFF"/>
                </a:solidFill>
                <a:latin typeface="Arial Narrow"/>
                <a:cs typeface="Arial Narrow"/>
              </a:rPr>
              <a:t>to</a:t>
            </a:r>
            <a:r>
              <a:rPr dirty="0" sz="2600" spc="145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600" spc="310" b="1">
                <a:solidFill>
                  <a:srgbClr val="FFFFFF"/>
                </a:solidFill>
                <a:latin typeface="Arial Narrow"/>
                <a:cs typeface="Arial Narrow"/>
              </a:rPr>
              <a:t>demand</a:t>
            </a:r>
            <a:r>
              <a:rPr dirty="0" sz="2600" spc="145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600" spc="155" b="1">
                <a:solidFill>
                  <a:srgbClr val="FFFFFF"/>
                </a:solidFill>
                <a:latin typeface="Arial Narrow"/>
                <a:cs typeface="Arial Narrow"/>
              </a:rPr>
              <a:t>-</a:t>
            </a:r>
            <a:r>
              <a:rPr dirty="0" sz="2600" spc="150" b="1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2600" spc="225" b="1">
                <a:solidFill>
                  <a:srgbClr val="FFFFFF"/>
                </a:solidFill>
                <a:latin typeface="Arial Narrow"/>
                <a:cs typeface="Arial Narrow"/>
              </a:rPr>
              <a:t>automatically</a:t>
            </a:r>
            <a:endParaRPr sz="2600">
              <a:latin typeface="Arial Narrow"/>
              <a:cs typeface="Arial Narrow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8877075" y="8013906"/>
            <a:ext cx="5497830" cy="28498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01400"/>
              </a:lnSpc>
              <a:spcBef>
                <a:spcPts val="95"/>
              </a:spcBef>
            </a:pPr>
            <a:r>
              <a:rPr dirty="0" sz="1700" spc="180">
                <a:solidFill>
                  <a:srgbClr val="FFFFFF"/>
                </a:solidFill>
                <a:latin typeface="Arial Narrow"/>
                <a:cs typeface="Arial Narrow"/>
              </a:rPr>
              <a:t>AVD</a:t>
            </a:r>
            <a:r>
              <a:rPr dirty="0" sz="1700" spc="10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45">
                <a:solidFill>
                  <a:srgbClr val="FFFFFF"/>
                </a:solidFill>
                <a:latin typeface="Arial Narrow"/>
                <a:cs typeface="Arial Narrow"/>
              </a:rPr>
              <a:t>autoscale</a:t>
            </a:r>
            <a:r>
              <a:rPr dirty="0" sz="1700" spc="10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70">
                <a:solidFill>
                  <a:srgbClr val="FFFFFF"/>
                </a:solidFill>
                <a:latin typeface="Arial Narrow"/>
                <a:cs typeface="Arial Narrow"/>
              </a:rPr>
              <a:t>grows</a:t>
            </a:r>
            <a:r>
              <a:rPr dirty="0" sz="1700" spc="10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70">
                <a:solidFill>
                  <a:srgbClr val="FFFFFF"/>
                </a:solidFill>
                <a:latin typeface="Arial Narrow"/>
                <a:cs typeface="Arial Narrow"/>
              </a:rPr>
              <a:t>and</a:t>
            </a:r>
            <a:r>
              <a:rPr dirty="0" sz="1700" spc="10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45">
                <a:solidFill>
                  <a:srgbClr val="FFFFFF"/>
                </a:solidFill>
                <a:latin typeface="Arial Narrow"/>
                <a:cs typeface="Arial Narrow"/>
              </a:rPr>
              <a:t>shrinks</a:t>
            </a:r>
            <a:r>
              <a:rPr dirty="0" sz="1700" spc="10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240">
                <a:solidFill>
                  <a:srgbClr val="FFFFFF"/>
                </a:solidFill>
                <a:latin typeface="Arial Narrow"/>
                <a:cs typeface="Arial Narrow"/>
              </a:rPr>
              <a:t>VM</a:t>
            </a:r>
            <a:r>
              <a:rPr dirty="0" sz="1700" spc="10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45">
                <a:solidFill>
                  <a:srgbClr val="FFFFFF"/>
                </a:solidFill>
                <a:latin typeface="Arial Narrow"/>
                <a:cs typeface="Arial Narrow"/>
              </a:rPr>
              <a:t>capacity</a:t>
            </a:r>
            <a:r>
              <a:rPr dirty="0" sz="1700" spc="10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70">
                <a:solidFill>
                  <a:srgbClr val="FFFFFF"/>
                </a:solidFill>
                <a:latin typeface="Arial Narrow"/>
                <a:cs typeface="Arial Narrow"/>
              </a:rPr>
              <a:t>based</a:t>
            </a:r>
            <a:r>
              <a:rPr dirty="0" sz="1700" spc="10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45">
                <a:solidFill>
                  <a:srgbClr val="FFFFFF"/>
                </a:solidFill>
                <a:latin typeface="Arial Narrow"/>
                <a:cs typeface="Arial Narrow"/>
              </a:rPr>
              <a:t>on </a:t>
            </a:r>
            <a:r>
              <a:rPr dirty="0" sz="1700" spc="155">
                <a:solidFill>
                  <a:srgbClr val="FFFFFF"/>
                </a:solidFill>
                <a:latin typeface="Arial Narrow"/>
                <a:cs typeface="Arial Narrow"/>
              </a:rPr>
              <a:t>schedule</a:t>
            </a:r>
            <a:r>
              <a:rPr dirty="0" sz="1700" spc="10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40">
                <a:solidFill>
                  <a:srgbClr val="FFFFFF"/>
                </a:solidFill>
                <a:latin typeface="Arial Narrow"/>
                <a:cs typeface="Arial Narrow"/>
              </a:rPr>
              <a:t>or</a:t>
            </a:r>
            <a:r>
              <a:rPr dirty="0" sz="1700" spc="10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20">
                <a:solidFill>
                  <a:srgbClr val="FFFFFF"/>
                </a:solidFill>
                <a:latin typeface="Arial Narrow"/>
                <a:cs typeface="Arial Narrow"/>
              </a:rPr>
              <a:t>real-</a:t>
            </a:r>
            <a:r>
              <a:rPr dirty="0" sz="1700" spc="145">
                <a:solidFill>
                  <a:srgbClr val="FFFFFF"/>
                </a:solidFill>
                <a:latin typeface="Arial Narrow"/>
                <a:cs typeface="Arial Narrow"/>
              </a:rPr>
              <a:t>time</a:t>
            </a:r>
            <a:r>
              <a:rPr dirty="0" sz="1700" spc="10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65">
                <a:solidFill>
                  <a:srgbClr val="FFFFFF"/>
                </a:solidFill>
                <a:latin typeface="Arial Narrow"/>
                <a:cs typeface="Arial Narrow"/>
              </a:rPr>
              <a:t>demand.</a:t>
            </a:r>
            <a:endParaRPr sz="1700">
              <a:latin typeface="Arial Narrow"/>
              <a:cs typeface="Arial Narrow"/>
            </a:endParaRPr>
          </a:p>
          <a:p>
            <a:pPr marL="198120" indent="-185420">
              <a:lnSpc>
                <a:spcPct val="100000"/>
              </a:lnSpc>
              <a:spcBef>
                <a:spcPts val="1240"/>
              </a:spcBef>
              <a:buFont typeface="Garamond"/>
              <a:buChar char="•"/>
              <a:tabLst>
                <a:tab pos="198120" algn="l"/>
              </a:tabLst>
            </a:pPr>
            <a:r>
              <a:rPr dirty="0" sz="1700" spc="150">
                <a:solidFill>
                  <a:srgbClr val="FFFFFF"/>
                </a:solidFill>
                <a:latin typeface="Arial Narrow"/>
                <a:cs typeface="Arial Narrow"/>
              </a:rPr>
              <a:t>Avoid</a:t>
            </a:r>
            <a:r>
              <a:rPr dirty="0" sz="1700" spc="10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70">
                <a:solidFill>
                  <a:srgbClr val="FFFFFF"/>
                </a:solidFill>
                <a:latin typeface="Arial Narrow"/>
                <a:cs typeface="Arial Narrow"/>
              </a:rPr>
              <a:t>peak</a:t>
            </a:r>
            <a:r>
              <a:rPr dirty="0" sz="1700" spc="10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45">
                <a:solidFill>
                  <a:srgbClr val="FFFFFF"/>
                </a:solidFill>
                <a:latin typeface="Arial Narrow"/>
                <a:cs typeface="Arial Narrow"/>
              </a:rPr>
              <a:t>capacity</a:t>
            </a:r>
            <a:r>
              <a:rPr dirty="0" sz="1700" spc="11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40">
                <a:solidFill>
                  <a:srgbClr val="FFFFFF"/>
                </a:solidFill>
                <a:latin typeface="Arial Narrow"/>
                <a:cs typeface="Arial Narrow"/>
              </a:rPr>
              <a:t>over-</a:t>
            </a:r>
            <a:r>
              <a:rPr dirty="0" sz="1700" spc="125">
                <a:solidFill>
                  <a:srgbClr val="FFFFFF"/>
                </a:solidFill>
                <a:latin typeface="Arial Narrow"/>
                <a:cs typeface="Arial Narrow"/>
              </a:rPr>
              <a:t>provisioning</a:t>
            </a:r>
            <a:endParaRPr sz="1700">
              <a:latin typeface="Arial Narrow"/>
              <a:cs typeface="Arial Narrow"/>
            </a:endParaRPr>
          </a:p>
          <a:p>
            <a:pPr marL="198120" indent="-185420">
              <a:lnSpc>
                <a:spcPct val="100000"/>
              </a:lnSpc>
              <a:spcBef>
                <a:spcPts val="1665"/>
              </a:spcBef>
              <a:buFont typeface="Garamond"/>
              <a:buChar char="•"/>
              <a:tabLst>
                <a:tab pos="198120" algn="l"/>
              </a:tabLst>
            </a:pPr>
            <a:r>
              <a:rPr dirty="0" sz="1700" spc="175">
                <a:solidFill>
                  <a:srgbClr val="FFFFFF"/>
                </a:solidFill>
                <a:latin typeface="Arial Narrow"/>
                <a:cs typeface="Arial Narrow"/>
              </a:rPr>
              <a:t>Reduce</a:t>
            </a:r>
            <a:r>
              <a:rPr dirty="0" sz="1700" spc="10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65">
                <a:solidFill>
                  <a:srgbClr val="FFFFFF"/>
                </a:solidFill>
                <a:latin typeface="Arial Narrow"/>
                <a:cs typeface="Arial Narrow"/>
              </a:rPr>
              <a:t>wasted</a:t>
            </a:r>
            <a:r>
              <a:rPr dirty="0" sz="1700" spc="10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70">
                <a:solidFill>
                  <a:srgbClr val="FFFFFF"/>
                </a:solidFill>
                <a:latin typeface="Arial Narrow"/>
                <a:cs typeface="Arial Narrow"/>
              </a:rPr>
              <a:t>compute</a:t>
            </a:r>
            <a:r>
              <a:rPr dirty="0" sz="1700" spc="10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50">
                <a:solidFill>
                  <a:srgbClr val="FFFFFF"/>
                </a:solidFill>
                <a:latin typeface="Arial Narrow"/>
                <a:cs typeface="Arial Narrow"/>
              </a:rPr>
              <a:t>hours</a:t>
            </a:r>
            <a:endParaRPr sz="1700">
              <a:latin typeface="Arial Narrow"/>
              <a:cs typeface="Arial Narrow"/>
            </a:endParaRPr>
          </a:p>
          <a:p>
            <a:pPr marL="198120" indent="-185420">
              <a:lnSpc>
                <a:spcPct val="100000"/>
              </a:lnSpc>
              <a:spcBef>
                <a:spcPts val="1660"/>
              </a:spcBef>
              <a:buFont typeface="Garamond"/>
              <a:buChar char="•"/>
              <a:tabLst>
                <a:tab pos="198120" algn="l"/>
              </a:tabLst>
            </a:pPr>
            <a:r>
              <a:rPr dirty="0" sz="1700" spc="135">
                <a:solidFill>
                  <a:srgbClr val="FFFFFF"/>
                </a:solidFill>
                <a:latin typeface="Arial Narrow"/>
                <a:cs typeface="Arial Narrow"/>
              </a:rPr>
              <a:t>Align</a:t>
            </a:r>
            <a:r>
              <a:rPr dirty="0" sz="1700" spc="10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70">
                <a:solidFill>
                  <a:srgbClr val="FFFFFF"/>
                </a:solidFill>
                <a:latin typeface="Arial Narrow"/>
                <a:cs typeface="Arial Narrow"/>
              </a:rPr>
              <a:t>spend</a:t>
            </a:r>
            <a:r>
              <a:rPr dirty="0" sz="1700" spc="10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30">
                <a:solidFill>
                  <a:srgbClr val="FFFFFF"/>
                </a:solidFill>
                <a:latin typeface="Arial Narrow"/>
                <a:cs typeface="Arial Narrow"/>
              </a:rPr>
              <a:t>to</a:t>
            </a:r>
            <a:r>
              <a:rPr dirty="0" sz="1700" spc="10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35">
                <a:solidFill>
                  <a:srgbClr val="FFFFFF"/>
                </a:solidFill>
                <a:latin typeface="Arial Narrow"/>
                <a:cs typeface="Arial Narrow"/>
              </a:rPr>
              <a:t>actual</a:t>
            </a:r>
            <a:r>
              <a:rPr dirty="0" sz="1700" spc="105">
                <a:solidFill>
                  <a:srgbClr val="FFFFFF"/>
                </a:solidFill>
                <a:latin typeface="Arial Narrow"/>
                <a:cs typeface="Arial Narrow"/>
              </a:rPr>
              <a:t> utilisation</a:t>
            </a:r>
            <a:endParaRPr sz="1700">
              <a:latin typeface="Arial Narrow"/>
              <a:cs typeface="Arial Narrow"/>
            </a:endParaRPr>
          </a:p>
          <a:p>
            <a:pPr marL="198120" indent="-185420">
              <a:lnSpc>
                <a:spcPct val="100000"/>
              </a:lnSpc>
              <a:spcBef>
                <a:spcPts val="1664"/>
              </a:spcBef>
              <a:buFont typeface="Garamond"/>
              <a:buChar char="•"/>
              <a:tabLst>
                <a:tab pos="198120" algn="l"/>
              </a:tabLst>
            </a:pPr>
            <a:r>
              <a:rPr dirty="0" sz="1700" spc="155">
                <a:solidFill>
                  <a:srgbClr val="FFFFFF"/>
                </a:solidFill>
                <a:latin typeface="Arial Narrow"/>
                <a:cs typeface="Arial Narrow"/>
              </a:rPr>
              <a:t>Scale</a:t>
            </a:r>
            <a:r>
              <a:rPr dirty="0" sz="1700" spc="10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20">
                <a:solidFill>
                  <a:srgbClr val="FFFFFF"/>
                </a:solidFill>
                <a:latin typeface="Arial Narrow"/>
                <a:cs typeface="Arial Narrow"/>
              </a:rPr>
              <a:t>for</a:t>
            </a:r>
            <a:r>
              <a:rPr dirty="0" sz="1700" spc="10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45">
                <a:solidFill>
                  <a:srgbClr val="FFFFFF"/>
                </a:solidFill>
                <a:latin typeface="Arial Narrow"/>
                <a:cs typeface="Arial Narrow"/>
              </a:rPr>
              <a:t>seasonality</a:t>
            </a:r>
            <a:r>
              <a:rPr dirty="0" sz="1700" spc="10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40">
                <a:solidFill>
                  <a:srgbClr val="FFFFFF"/>
                </a:solidFill>
                <a:latin typeface="Arial Narrow"/>
                <a:cs typeface="Arial Narrow"/>
              </a:rPr>
              <a:t>or</a:t>
            </a:r>
            <a:r>
              <a:rPr dirty="0" sz="1700" spc="10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40">
                <a:solidFill>
                  <a:srgbClr val="FFFFFF"/>
                </a:solidFill>
                <a:latin typeface="Arial Narrow"/>
                <a:cs typeface="Arial Narrow"/>
              </a:rPr>
              <a:t>time-</a:t>
            </a:r>
            <a:r>
              <a:rPr dirty="0" sz="1700" spc="120">
                <a:solidFill>
                  <a:srgbClr val="FFFFFF"/>
                </a:solidFill>
                <a:latin typeface="Arial Narrow"/>
                <a:cs typeface="Arial Narrow"/>
              </a:rPr>
              <a:t>of-</a:t>
            </a:r>
            <a:r>
              <a:rPr dirty="0" sz="1700" spc="170">
                <a:solidFill>
                  <a:srgbClr val="FFFFFF"/>
                </a:solidFill>
                <a:latin typeface="Arial Narrow"/>
                <a:cs typeface="Arial Narrow"/>
              </a:rPr>
              <a:t>day</a:t>
            </a:r>
            <a:r>
              <a:rPr dirty="0" sz="1700" spc="10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30">
                <a:solidFill>
                  <a:srgbClr val="FFFFFF"/>
                </a:solidFill>
                <a:latin typeface="Arial Narrow"/>
                <a:cs typeface="Arial Narrow"/>
              </a:rPr>
              <a:t>patterns</a:t>
            </a:r>
            <a:endParaRPr sz="1700">
              <a:latin typeface="Arial Narrow"/>
              <a:cs typeface="Arial Narrow"/>
            </a:endParaRPr>
          </a:p>
          <a:p>
            <a:pPr marL="198120" indent="-185420">
              <a:lnSpc>
                <a:spcPct val="100000"/>
              </a:lnSpc>
              <a:spcBef>
                <a:spcPts val="1664"/>
              </a:spcBef>
              <a:buFont typeface="Garamond"/>
              <a:buChar char="•"/>
              <a:tabLst>
                <a:tab pos="198120" algn="l"/>
              </a:tabLst>
            </a:pPr>
            <a:r>
              <a:rPr dirty="0" sz="1700" spc="175">
                <a:solidFill>
                  <a:srgbClr val="FFFFFF"/>
                </a:solidFill>
                <a:latin typeface="Arial Narrow"/>
                <a:cs typeface="Arial Narrow"/>
              </a:rPr>
              <a:t>Smooth</a:t>
            </a:r>
            <a:r>
              <a:rPr dirty="0" sz="1700" spc="11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45">
                <a:solidFill>
                  <a:srgbClr val="FFFFFF"/>
                </a:solidFill>
                <a:latin typeface="Arial Narrow"/>
                <a:cs typeface="Arial Narrow"/>
              </a:rPr>
              <a:t>cost</a:t>
            </a:r>
            <a:r>
              <a:rPr dirty="0" sz="1700" spc="11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25">
                <a:solidFill>
                  <a:srgbClr val="FFFFFF"/>
                </a:solidFill>
                <a:latin typeface="Arial Narrow"/>
                <a:cs typeface="Arial Narrow"/>
              </a:rPr>
              <a:t>fluctuation</a:t>
            </a:r>
            <a:r>
              <a:rPr dirty="0" sz="1700" spc="105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55">
                <a:solidFill>
                  <a:srgbClr val="FFFFFF"/>
                </a:solidFill>
                <a:latin typeface="Arial Narrow"/>
                <a:cs typeface="Arial Narrow"/>
              </a:rPr>
              <a:t>across</a:t>
            </a:r>
            <a:r>
              <a:rPr dirty="0" sz="1700" spc="11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55">
                <a:solidFill>
                  <a:srgbClr val="FFFFFF"/>
                </a:solidFill>
                <a:latin typeface="Arial Narrow"/>
                <a:cs typeface="Arial Narrow"/>
              </a:rPr>
              <a:t>workload</a:t>
            </a:r>
            <a:r>
              <a:rPr dirty="0" sz="1700" spc="110">
                <a:solidFill>
                  <a:srgbClr val="FFFFFF"/>
                </a:solidFill>
                <a:latin typeface="Arial Narrow"/>
                <a:cs typeface="Arial Narrow"/>
              </a:rPr>
              <a:t> </a:t>
            </a:r>
            <a:r>
              <a:rPr dirty="0" sz="1700" spc="114">
                <a:solidFill>
                  <a:srgbClr val="FFFFFF"/>
                </a:solidFill>
                <a:latin typeface="Arial Narrow"/>
                <a:cs typeface="Arial Narrow"/>
              </a:rPr>
              <a:t>profiles</a:t>
            </a:r>
            <a:endParaRPr sz="1700">
              <a:latin typeface="Arial Narrow"/>
              <a:cs typeface="Arial Narrow"/>
            </a:endParaRPr>
          </a:p>
        </p:txBody>
      </p:sp>
      <p:pic>
        <p:nvPicPr>
          <p:cNvPr id="16" name="object 1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17731" y="5571896"/>
            <a:ext cx="8476770" cy="6329853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Azure Virtual Desktop - Whitepaper</dc:title>
  <dcterms:created xsi:type="dcterms:W3CDTF">2025-12-06T05:01:05Z</dcterms:created>
  <dcterms:modified xsi:type="dcterms:W3CDTF">2025-12-06T05:01:05Z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2025-12-06T00:00:00Z</vt:filetime>
  </property>
  <property fmtid="{D5CDD505-2E9C-101B-9397-08002B2CF9AE}" pid="3" name="CreationClient">
    <vt:lpwstr>authoring</vt:lpwstr>
  </property>
  <property fmtid="{D5CDD505-2E9C-101B-9397-08002B2CF9AE}" pid="4" name="Creator">
    <vt:lpwstr>Adobe Express</vt:lpwstr>
  </property>
  <property fmtid="{D5CDD505-2E9C-101B-9397-08002B2CF9AE}" pid="5" name="LastSaved">
    <vt:filetime>2025-12-06T00:00:00Z</vt:filetime>
  </property>
  <property fmtid="{D5CDD505-2E9C-101B-9397-08002B2CF9AE}" pid="6" name="Producer">
    <vt:lpwstr>Adobe Express</vt:lpwstr>
  </property>
</Properties>
</file>