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0693400" cy="5981700"/>
  <p:notesSz cx="10693400" cy="59817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94"/>
  </p:normalViewPr>
  <p:slideViewPr>
    <p:cSldViewPr>
      <p:cViewPr varScale="1">
        <p:scale>
          <a:sx n="119" d="100"/>
          <a:sy n="119" d="100"/>
        </p:scale>
        <p:origin x="200" y="56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1854327"/>
            <a:ext cx="9089390" cy="1256157"/>
          </a:xfrm>
          <a:prstGeom prst="rect">
            <a:avLst/>
          </a:prstGeom>
        </p:spPr>
        <p:txBody>
          <a:bodyPr wrap="square" lIns="0" tIns="0" rIns="0" bIns="0">
            <a:spAutoFit/>
          </a:bodyPr>
          <a:lstStyle>
            <a:lvl1pPr>
              <a:defRPr sz="2100" b="1" i="0">
                <a:solidFill>
                  <a:schemeClr val="tx1"/>
                </a:solidFill>
                <a:latin typeface="Segoe UI Semibold"/>
                <a:cs typeface="Segoe UI Semibold"/>
              </a:defRPr>
            </a:lvl1pPr>
          </a:lstStyle>
          <a:p>
            <a:endParaRPr/>
          </a:p>
        </p:txBody>
      </p:sp>
      <p:sp>
        <p:nvSpPr>
          <p:cNvPr id="3" name="Holder 3"/>
          <p:cNvSpPr>
            <a:spLocks noGrp="1"/>
          </p:cNvSpPr>
          <p:nvPr>
            <p:ph type="subTitle" idx="4"/>
          </p:nvPr>
        </p:nvSpPr>
        <p:spPr>
          <a:xfrm>
            <a:off x="1604010" y="3349752"/>
            <a:ext cx="7485380" cy="1495425"/>
          </a:xfrm>
          <a:prstGeom prst="rect">
            <a:avLst/>
          </a:prstGeom>
        </p:spPr>
        <p:txBody>
          <a:bodyPr wrap="square" lIns="0" tIns="0" rIns="0" bIns="0">
            <a:spAutoFit/>
          </a:bodyPr>
          <a:lstStyle>
            <a:lvl1pPr>
              <a:defRPr sz="1150" b="0" i="0">
                <a:solidFill>
                  <a:schemeClr val="tx1"/>
                </a:solidFill>
                <a:latin typeface="Segoe UI"/>
                <a:cs typeface="Segoe U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100" b="1" i="0">
                <a:solidFill>
                  <a:schemeClr val="tx1"/>
                </a:solidFill>
                <a:latin typeface="Segoe UI Semibold"/>
                <a:cs typeface="Segoe UI Semibold"/>
              </a:defRPr>
            </a:lvl1pPr>
          </a:lstStyle>
          <a:p>
            <a:endParaRPr/>
          </a:p>
        </p:txBody>
      </p:sp>
      <p:sp>
        <p:nvSpPr>
          <p:cNvPr id="3" name="Holder 3"/>
          <p:cNvSpPr>
            <a:spLocks noGrp="1"/>
          </p:cNvSpPr>
          <p:nvPr>
            <p:ph type="body" idx="1"/>
          </p:nvPr>
        </p:nvSpPr>
        <p:spPr/>
        <p:txBody>
          <a:bodyPr lIns="0" tIns="0" rIns="0" bIns="0"/>
          <a:lstStyle>
            <a:lvl1pPr>
              <a:defRPr sz="1150" b="0" i="0">
                <a:solidFill>
                  <a:schemeClr val="tx1"/>
                </a:solidFill>
                <a:latin typeface="Segoe UI"/>
                <a:cs typeface="Segoe U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100" b="1" i="0">
                <a:solidFill>
                  <a:schemeClr val="tx1"/>
                </a:solidFill>
                <a:latin typeface="Segoe UI Semibold"/>
                <a:cs typeface="Segoe UI Semibold"/>
              </a:defRPr>
            </a:lvl1pPr>
          </a:lstStyle>
          <a:p>
            <a:endParaRPr/>
          </a:p>
        </p:txBody>
      </p:sp>
      <p:sp>
        <p:nvSpPr>
          <p:cNvPr id="3" name="Holder 3"/>
          <p:cNvSpPr>
            <a:spLocks noGrp="1"/>
          </p:cNvSpPr>
          <p:nvPr>
            <p:ph sz="half" idx="2"/>
          </p:nvPr>
        </p:nvSpPr>
        <p:spPr>
          <a:xfrm>
            <a:off x="534670" y="1375791"/>
            <a:ext cx="4651629" cy="3947922"/>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375791"/>
            <a:ext cx="4651629" cy="3947922"/>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100" b="1" i="0">
                <a:solidFill>
                  <a:schemeClr val="tx1"/>
                </a:solidFill>
                <a:latin typeface="Segoe UI Semibold"/>
                <a:cs typeface="Segoe UI Semibold"/>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444500" y="958843"/>
            <a:ext cx="9804400" cy="345440"/>
          </a:xfrm>
          <a:prstGeom prst="rect">
            <a:avLst/>
          </a:prstGeom>
        </p:spPr>
        <p:txBody>
          <a:bodyPr wrap="square" lIns="0" tIns="0" rIns="0" bIns="0">
            <a:spAutoFit/>
          </a:bodyPr>
          <a:lstStyle>
            <a:lvl1pPr>
              <a:defRPr sz="2100" b="1" i="0">
                <a:solidFill>
                  <a:schemeClr val="tx1"/>
                </a:solidFill>
                <a:latin typeface="Segoe UI Semibold"/>
                <a:cs typeface="Segoe UI Semibold"/>
              </a:defRPr>
            </a:lvl1pPr>
          </a:lstStyle>
          <a:p>
            <a:endParaRPr/>
          </a:p>
        </p:txBody>
      </p:sp>
      <p:sp>
        <p:nvSpPr>
          <p:cNvPr id="3" name="Holder 3"/>
          <p:cNvSpPr>
            <a:spLocks noGrp="1"/>
          </p:cNvSpPr>
          <p:nvPr>
            <p:ph type="body" idx="1"/>
          </p:nvPr>
        </p:nvSpPr>
        <p:spPr>
          <a:xfrm>
            <a:off x="381000" y="1201360"/>
            <a:ext cx="5328285" cy="4107815"/>
          </a:xfrm>
          <a:prstGeom prst="rect">
            <a:avLst/>
          </a:prstGeom>
        </p:spPr>
        <p:txBody>
          <a:bodyPr wrap="square" lIns="0" tIns="0" rIns="0" bIns="0">
            <a:spAutoFit/>
          </a:bodyPr>
          <a:lstStyle>
            <a:lvl1pPr>
              <a:defRPr sz="1150" b="0" i="0">
                <a:solidFill>
                  <a:schemeClr val="tx1"/>
                </a:solidFill>
                <a:latin typeface="Segoe UI"/>
                <a:cs typeface="Segoe UI"/>
              </a:defRPr>
            </a:lvl1pPr>
          </a:lstStyle>
          <a:p>
            <a:endParaRPr/>
          </a:p>
        </p:txBody>
      </p:sp>
      <p:sp>
        <p:nvSpPr>
          <p:cNvPr id="4" name="Holder 4"/>
          <p:cNvSpPr>
            <a:spLocks noGrp="1"/>
          </p:cNvSpPr>
          <p:nvPr>
            <p:ph type="ftr" sz="quarter" idx="5"/>
          </p:nvPr>
        </p:nvSpPr>
        <p:spPr>
          <a:xfrm>
            <a:off x="3635756" y="5562981"/>
            <a:ext cx="3421888" cy="299085"/>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5562981"/>
            <a:ext cx="2459482" cy="299085"/>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10/10/25</a:t>
            </a:fld>
            <a:endParaRPr lang="en-US"/>
          </a:p>
        </p:txBody>
      </p:sp>
      <p:sp>
        <p:nvSpPr>
          <p:cNvPr id="6" name="Holder 6"/>
          <p:cNvSpPr>
            <a:spLocks noGrp="1"/>
          </p:cNvSpPr>
          <p:nvPr>
            <p:ph type="sldNum" sz="quarter" idx="7"/>
          </p:nvPr>
        </p:nvSpPr>
        <p:spPr>
          <a:xfrm>
            <a:off x="7699248" y="5562981"/>
            <a:ext cx="2459482" cy="299085"/>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0692130" cy="5981700"/>
            <a:chOff x="0" y="0"/>
            <a:chExt cx="10692130" cy="5981700"/>
          </a:xfrm>
        </p:grpSpPr>
        <p:pic>
          <p:nvPicPr>
            <p:cNvPr id="3" name="object 3"/>
            <p:cNvPicPr/>
            <p:nvPr/>
          </p:nvPicPr>
          <p:blipFill>
            <a:blip r:embed="rId2" cstate="print"/>
            <a:stretch>
              <a:fillRect/>
            </a:stretch>
          </p:blipFill>
          <p:spPr>
            <a:xfrm>
              <a:off x="3512045" y="0"/>
              <a:ext cx="7179945" cy="5981700"/>
            </a:xfrm>
            <a:prstGeom prst="rect">
              <a:avLst/>
            </a:prstGeom>
          </p:spPr>
        </p:pic>
        <p:sp>
          <p:nvSpPr>
            <p:cNvPr id="4" name="object 4"/>
            <p:cNvSpPr/>
            <p:nvPr/>
          </p:nvSpPr>
          <p:spPr>
            <a:xfrm>
              <a:off x="0" y="0"/>
              <a:ext cx="6134100" cy="5981700"/>
            </a:xfrm>
            <a:custGeom>
              <a:avLst/>
              <a:gdLst/>
              <a:ahLst/>
              <a:cxnLst/>
              <a:rect l="l" t="t" r="r" b="b"/>
              <a:pathLst>
                <a:path w="6134100" h="5981700">
                  <a:moveTo>
                    <a:pt x="5387009" y="0"/>
                  </a:moveTo>
                  <a:lnTo>
                    <a:pt x="0" y="0"/>
                  </a:lnTo>
                  <a:lnTo>
                    <a:pt x="0" y="5981700"/>
                  </a:lnTo>
                  <a:lnTo>
                    <a:pt x="5925329" y="5981700"/>
                  </a:lnTo>
                  <a:lnTo>
                    <a:pt x="5932861" y="5948930"/>
                  </a:lnTo>
                  <a:lnTo>
                    <a:pt x="5946602" y="5887604"/>
                  </a:lnTo>
                  <a:lnTo>
                    <a:pt x="5959798" y="5827125"/>
                  </a:lnTo>
                  <a:lnTo>
                    <a:pt x="5972454" y="5767478"/>
                  </a:lnTo>
                  <a:lnTo>
                    <a:pt x="5984576" y="5708653"/>
                  </a:lnTo>
                  <a:lnTo>
                    <a:pt x="5996172" y="5650637"/>
                  </a:lnTo>
                  <a:lnTo>
                    <a:pt x="6007247" y="5593419"/>
                  </a:lnTo>
                  <a:lnTo>
                    <a:pt x="6017809" y="5536985"/>
                  </a:lnTo>
                  <a:lnTo>
                    <a:pt x="6027862" y="5481325"/>
                  </a:lnTo>
                  <a:lnTo>
                    <a:pt x="6037414" y="5426425"/>
                  </a:lnTo>
                  <a:lnTo>
                    <a:pt x="6046471" y="5372274"/>
                  </a:lnTo>
                  <a:lnTo>
                    <a:pt x="6055040" y="5318861"/>
                  </a:lnTo>
                  <a:lnTo>
                    <a:pt x="6063126" y="5266172"/>
                  </a:lnTo>
                  <a:lnTo>
                    <a:pt x="6070736" y="5214195"/>
                  </a:lnTo>
                  <a:lnTo>
                    <a:pt x="6077876" y="5162919"/>
                  </a:lnTo>
                  <a:lnTo>
                    <a:pt x="6084553" y="5112332"/>
                  </a:lnTo>
                  <a:lnTo>
                    <a:pt x="6090774" y="5062421"/>
                  </a:lnTo>
                  <a:lnTo>
                    <a:pt x="6096543" y="5013174"/>
                  </a:lnTo>
                  <a:lnTo>
                    <a:pt x="6101868" y="4964580"/>
                  </a:lnTo>
                  <a:lnTo>
                    <a:pt x="6106756" y="4916625"/>
                  </a:lnTo>
                  <a:lnTo>
                    <a:pt x="6111212" y="4869299"/>
                  </a:lnTo>
                  <a:lnTo>
                    <a:pt x="6115243" y="4822589"/>
                  </a:lnTo>
                  <a:lnTo>
                    <a:pt x="6118855" y="4776483"/>
                  </a:lnTo>
                  <a:lnTo>
                    <a:pt x="6122054" y="4730968"/>
                  </a:lnTo>
                  <a:lnTo>
                    <a:pt x="6124848" y="4686034"/>
                  </a:lnTo>
                  <a:lnTo>
                    <a:pt x="6127241" y="4641667"/>
                  </a:lnTo>
                  <a:lnTo>
                    <a:pt x="6129241" y="4597855"/>
                  </a:lnTo>
                  <a:lnTo>
                    <a:pt x="6130854" y="4554588"/>
                  </a:lnTo>
                  <a:lnTo>
                    <a:pt x="6132087" y="4511851"/>
                  </a:lnTo>
                  <a:lnTo>
                    <a:pt x="6132945" y="4469634"/>
                  </a:lnTo>
                  <a:lnTo>
                    <a:pt x="6133435" y="4427925"/>
                  </a:lnTo>
                  <a:lnTo>
                    <a:pt x="6133564" y="4386710"/>
                  </a:lnTo>
                  <a:lnTo>
                    <a:pt x="6133337" y="4345979"/>
                  </a:lnTo>
                  <a:lnTo>
                    <a:pt x="6132761" y="4305719"/>
                  </a:lnTo>
                  <a:lnTo>
                    <a:pt x="6131843" y="4265918"/>
                  </a:lnTo>
                  <a:lnTo>
                    <a:pt x="6130588" y="4226563"/>
                  </a:lnTo>
                  <a:lnTo>
                    <a:pt x="6129003" y="4187644"/>
                  </a:lnTo>
                  <a:lnTo>
                    <a:pt x="6127095" y="4149147"/>
                  </a:lnTo>
                  <a:lnTo>
                    <a:pt x="6124870" y="4111061"/>
                  </a:lnTo>
                  <a:lnTo>
                    <a:pt x="6119494" y="4036073"/>
                  </a:lnTo>
                  <a:lnTo>
                    <a:pt x="6112925" y="3962582"/>
                  </a:lnTo>
                  <a:lnTo>
                    <a:pt x="6105214" y="3890493"/>
                  </a:lnTo>
                  <a:lnTo>
                    <a:pt x="6096412" y="3819708"/>
                  </a:lnTo>
                  <a:lnTo>
                    <a:pt x="6086571" y="3750131"/>
                  </a:lnTo>
                  <a:lnTo>
                    <a:pt x="6075740" y="3681665"/>
                  </a:lnTo>
                  <a:lnTo>
                    <a:pt x="6063971" y="3614214"/>
                  </a:lnTo>
                  <a:lnTo>
                    <a:pt x="6051314" y="3547680"/>
                  </a:lnTo>
                  <a:lnTo>
                    <a:pt x="6037821" y="3481969"/>
                  </a:lnTo>
                  <a:lnTo>
                    <a:pt x="6023541" y="3416981"/>
                  </a:lnTo>
                  <a:lnTo>
                    <a:pt x="6008527" y="3352622"/>
                  </a:lnTo>
                  <a:lnTo>
                    <a:pt x="5992828" y="3288795"/>
                  </a:lnTo>
                  <a:lnTo>
                    <a:pt x="5976496" y="3225402"/>
                  </a:lnTo>
                  <a:lnTo>
                    <a:pt x="5959581" y="3162347"/>
                  </a:lnTo>
                  <a:lnTo>
                    <a:pt x="5942134" y="3099534"/>
                  </a:lnTo>
                  <a:lnTo>
                    <a:pt x="5924207" y="3036866"/>
                  </a:lnTo>
                  <a:lnTo>
                    <a:pt x="5905849" y="2974246"/>
                  </a:lnTo>
                  <a:lnTo>
                    <a:pt x="5887112" y="2911578"/>
                  </a:lnTo>
                  <a:lnTo>
                    <a:pt x="5868046" y="2848765"/>
                  </a:lnTo>
                  <a:lnTo>
                    <a:pt x="5848703" y="2785710"/>
                  </a:lnTo>
                  <a:lnTo>
                    <a:pt x="5789514" y="2594131"/>
                  </a:lnTo>
                  <a:lnTo>
                    <a:pt x="5779547" y="2561722"/>
                  </a:lnTo>
                  <a:lnTo>
                    <a:pt x="5759583" y="2496384"/>
                  </a:lnTo>
                  <a:lnTo>
                    <a:pt x="5739620" y="2430274"/>
                  </a:lnTo>
                  <a:lnTo>
                    <a:pt x="5719710" y="2363294"/>
                  </a:lnTo>
                  <a:lnTo>
                    <a:pt x="5699904" y="2295347"/>
                  </a:lnTo>
                  <a:lnTo>
                    <a:pt x="5680252" y="2226338"/>
                  </a:lnTo>
                  <a:lnTo>
                    <a:pt x="5660805" y="2156169"/>
                  </a:lnTo>
                  <a:lnTo>
                    <a:pt x="5641614" y="2084744"/>
                  </a:lnTo>
                  <a:lnTo>
                    <a:pt x="5622729" y="2011966"/>
                  </a:lnTo>
                  <a:lnTo>
                    <a:pt x="5604202" y="1937738"/>
                  </a:lnTo>
                  <a:lnTo>
                    <a:pt x="5595089" y="1900051"/>
                  </a:lnTo>
                  <a:lnTo>
                    <a:pt x="5586083" y="1861965"/>
                  </a:lnTo>
                  <a:lnTo>
                    <a:pt x="5577193" y="1823468"/>
                  </a:lnTo>
                  <a:lnTo>
                    <a:pt x="5568424" y="1784549"/>
                  </a:lnTo>
                  <a:lnTo>
                    <a:pt x="5559782" y="1745194"/>
                  </a:lnTo>
                  <a:lnTo>
                    <a:pt x="5551275" y="1705393"/>
                  </a:lnTo>
                  <a:lnTo>
                    <a:pt x="5542907" y="1665133"/>
                  </a:lnTo>
                  <a:lnTo>
                    <a:pt x="5534686" y="1624402"/>
                  </a:lnTo>
                  <a:lnTo>
                    <a:pt x="5526618" y="1583187"/>
                  </a:lnTo>
                  <a:lnTo>
                    <a:pt x="5518709" y="1541478"/>
                  </a:lnTo>
                  <a:lnTo>
                    <a:pt x="5510966" y="1499261"/>
                  </a:lnTo>
                  <a:lnTo>
                    <a:pt x="5503395" y="1456525"/>
                  </a:lnTo>
                  <a:lnTo>
                    <a:pt x="5496002" y="1413257"/>
                  </a:lnTo>
                  <a:lnTo>
                    <a:pt x="5488793" y="1369446"/>
                  </a:lnTo>
                  <a:lnTo>
                    <a:pt x="5481776" y="1325079"/>
                  </a:lnTo>
                  <a:lnTo>
                    <a:pt x="5474956" y="1280144"/>
                  </a:lnTo>
                  <a:lnTo>
                    <a:pt x="5468340" y="1234630"/>
                  </a:lnTo>
                  <a:lnTo>
                    <a:pt x="5461934" y="1188523"/>
                  </a:lnTo>
                  <a:lnTo>
                    <a:pt x="5455744" y="1141813"/>
                  </a:lnTo>
                  <a:lnTo>
                    <a:pt x="5449778" y="1094487"/>
                  </a:lnTo>
                  <a:lnTo>
                    <a:pt x="5444040" y="1046533"/>
                  </a:lnTo>
                  <a:lnTo>
                    <a:pt x="5438538" y="997938"/>
                  </a:lnTo>
                  <a:lnTo>
                    <a:pt x="5433277" y="948692"/>
                  </a:lnTo>
                  <a:lnTo>
                    <a:pt x="5428265" y="898780"/>
                  </a:lnTo>
                  <a:lnTo>
                    <a:pt x="5423508" y="848193"/>
                  </a:lnTo>
                  <a:lnTo>
                    <a:pt x="5419011" y="796917"/>
                  </a:lnTo>
                  <a:lnTo>
                    <a:pt x="5414781" y="744941"/>
                  </a:lnTo>
                  <a:lnTo>
                    <a:pt x="5410826" y="692252"/>
                  </a:lnTo>
                  <a:lnTo>
                    <a:pt x="5407150" y="638838"/>
                  </a:lnTo>
                  <a:lnTo>
                    <a:pt x="5403760" y="584687"/>
                  </a:lnTo>
                  <a:lnTo>
                    <a:pt x="5400663" y="529788"/>
                  </a:lnTo>
                  <a:lnTo>
                    <a:pt x="5397865" y="474127"/>
                  </a:lnTo>
                  <a:lnTo>
                    <a:pt x="5395373" y="417694"/>
                  </a:lnTo>
                  <a:lnTo>
                    <a:pt x="5393192" y="360475"/>
                  </a:lnTo>
                  <a:lnTo>
                    <a:pt x="5391329" y="302459"/>
                  </a:lnTo>
                  <a:lnTo>
                    <a:pt x="5389791" y="243634"/>
                  </a:lnTo>
                  <a:lnTo>
                    <a:pt x="5388584" y="183988"/>
                  </a:lnTo>
                  <a:lnTo>
                    <a:pt x="5387713" y="123508"/>
                  </a:lnTo>
                  <a:lnTo>
                    <a:pt x="5387186" y="62182"/>
                  </a:lnTo>
                  <a:lnTo>
                    <a:pt x="5387009" y="0"/>
                  </a:lnTo>
                  <a:close/>
                </a:path>
              </a:pathLst>
            </a:custGeom>
            <a:solidFill>
              <a:srgbClr val="215B62"/>
            </a:solidFill>
          </p:spPr>
          <p:txBody>
            <a:bodyPr wrap="square" lIns="0" tIns="0" rIns="0" bIns="0" rtlCol="0"/>
            <a:lstStyle/>
            <a:p>
              <a:endParaRPr/>
            </a:p>
          </p:txBody>
        </p:sp>
      </p:grpSp>
      <p:sp>
        <p:nvSpPr>
          <p:cNvPr id="5" name="object 5"/>
          <p:cNvSpPr txBox="1">
            <a:spLocks noGrp="1"/>
          </p:cNvSpPr>
          <p:nvPr>
            <p:ph type="title"/>
          </p:nvPr>
        </p:nvSpPr>
        <p:spPr>
          <a:xfrm>
            <a:off x="444500" y="2083469"/>
            <a:ext cx="4848225" cy="1735455"/>
          </a:xfrm>
          <a:prstGeom prst="rect">
            <a:avLst/>
          </a:prstGeom>
        </p:spPr>
        <p:txBody>
          <a:bodyPr vert="horz" wrap="square" lIns="0" tIns="17145" rIns="0" bIns="0" rtlCol="0">
            <a:spAutoFit/>
          </a:bodyPr>
          <a:lstStyle/>
          <a:p>
            <a:pPr marL="12700">
              <a:lnSpc>
                <a:spcPts val="4510"/>
              </a:lnSpc>
              <a:spcBef>
                <a:spcPts val="135"/>
              </a:spcBef>
            </a:pPr>
            <a:r>
              <a:rPr sz="3850" b="0" dirty="0">
                <a:solidFill>
                  <a:srgbClr val="FFFFFF"/>
                </a:solidFill>
                <a:latin typeface="Segoe UI"/>
                <a:cs typeface="Segoe UI"/>
              </a:rPr>
              <a:t>Security</a:t>
            </a:r>
            <a:r>
              <a:rPr sz="3850" b="0" spc="10" dirty="0">
                <a:solidFill>
                  <a:srgbClr val="FFFFFF"/>
                </a:solidFill>
                <a:latin typeface="Segoe UI"/>
                <a:cs typeface="Segoe UI"/>
              </a:rPr>
              <a:t> </a:t>
            </a:r>
            <a:r>
              <a:rPr sz="3850" b="0" dirty="0">
                <a:solidFill>
                  <a:srgbClr val="FFFFFF"/>
                </a:solidFill>
                <a:latin typeface="Segoe UI"/>
                <a:cs typeface="Segoe UI"/>
              </a:rPr>
              <a:t>in</a:t>
            </a:r>
            <a:r>
              <a:rPr sz="3850" b="0" spc="10" dirty="0">
                <a:solidFill>
                  <a:srgbClr val="FFFFFF"/>
                </a:solidFill>
                <a:latin typeface="Segoe UI"/>
                <a:cs typeface="Segoe UI"/>
              </a:rPr>
              <a:t> </a:t>
            </a:r>
            <a:r>
              <a:rPr sz="3850" b="0" spc="-10" dirty="0">
                <a:solidFill>
                  <a:srgbClr val="FFFFFF"/>
                </a:solidFill>
                <a:latin typeface="Segoe UI"/>
                <a:cs typeface="Segoe UI"/>
              </a:rPr>
              <a:t>Azure:</a:t>
            </a:r>
            <a:endParaRPr sz="3850">
              <a:latin typeface="Segoe UI"/>
              <a:cs typeface="Segoe UI"/>
            </a:endParaRPr>
          </a:p>
          <a:p>
            <a:pPr marL="12700" marR="5080">
              <a:lnSpc>
                <a:spcPts val="4400"/>
              </a:lnSpc>
              <a:spcBef>
                <a:spcPts val="219"/>
              </a:spcBef>
            </a:pPr>
            <a:r>
              <a:rPr sz="3850" b="0" dirty="0">
                <a:solidFill>
                  <a:srgbClr val="FFFFFF"/>
                </a:solidFill>
                <a:latin typeface="Segoe UI"/>
                <a:cs typeface="Segoe UI"/>
              </a:rPr>
              <a:t>A</a:t>
            </a:r>
            <a:r>
              <a:rPr sz="3850" b="0" spc="65" dirty="0">
                <a:solidFill>
                  <a:srgbClr val="FFFFFF"/>
                </a:solidFill>
                <a:latin typeface="Segoe UI"/>
                <a:cs typeface="Segoe UI"/>
              </a:rPr>
              <a:t> </a:t>
            </a:r>
            <a:r>
              <a:rPr sz="3850" b="0" dirty="0">
                <a:solidFill>
                  <a:srgbClr val="FFFFFF"/>
                </a:solidFill>
                <a:latin typeface="Segoe UI"/>
                <a:cs typeface="Segoe UI"/>
              </a:rPr>
              <a:t>Practical</a:t>
            </a:r>
            <a:r>
              <a:rPr sz="3850" b="0" spc="60" dirty="0">
                <a:solidFill>
                  <a:srgbClr val="FFFFFF"/>
                </a:solidFill>
                <a:latin typeface="Segoe UI"/>
                <a:cs typeface="Segoe UI"/>
              </a:rPr>
              <a:t> </a:t>
            </a:r>
            <a:r>
              <a:rPr sz="3850" b="0" dirty="0">
                <a:solidFill>
                  <a:srgbClr val="FFFFFF"/>
                </a:solidFill>
                <a:latin typeface="Segoe UI"/>
                <a:cs typeface="Segoe UI"/>
              </a:rPr>
              <a:t>Guide</a:t>
            </a:r>
            <a:r>
              <a:rPr sz="3850" b="0" spc="65" dirty="0">
                <a:solidFill>
                  <a:srgbClr val="FFFFFF"/>
                </a:solidFill>
                <a:latin typeface="Segoe UI"/>
                <a:cs typeface="Segoe UI"/>
              </a:rPr>
              <a:t> </a:t>
            </a:r>
            <a:r>
              <a:rPr sz="3850" b="0" spc="-25" dirty="0">
                <a:solidFill>
                  <a:srgbClr val="FFFFFF"/>
                </a:solidFill>
                <a:latin typeface="Segoe UI"/>
                <a:cs typeface="Segoe UI"/>
              </a:rPr>
              <a:t>to </a:t>
            </a:r>
            <a:r>
              <a:rPr sz="3850" b="0" dirty="0">
                <a:solidFill>
                  <a:srgbClr val="FFFFFF"/>
                </a:solidFill>
                <a:latin typeface="Segoe UI"/>
                <a:cs typeface="Segoe UI"/>
              </a:rPr>
              <a:t>Building</a:t>
            </a:r>
            <a:r>
              <a:rPr sz="3850" b="0" spc="10" dirty="0">
                <a:solidFill>
                  <a:srgbClr val="FFFFFF"/>
                </a:solidFill>
                <a:latin typeface="Segoe UI"/>
                <a:cs typeface="Segoe UI"/>
              </a:rPr>
              <a:t> </a:t>
            </a:r>
            <a:r>
              <a:rPr sz="3850" b="0" dirty="0">
                <a:solidFill>
                  <a:srgbClr val="FFFFFF"/>
                </a:solidFill>
                <a:latin typeface="Segoe UI"/>
                <a:cs typeface="Segoe UI"/>
              </a:rPr>
              <a:t>a</a:t>
            </a:r>
            <a:r>
              <a:rPr sz="3850" b="0" spc="10" dirty="0">
                <a:solidFill>
                  <a:srgbClr val="FFFFFF"/>
                </a:solidFill>
                <a:latin typeface="Segoe UI"/>
                <a:cs typeface="Segoe UI"/>
              </a:rPr>
              <a:t> </a:t>
            </a:r>
            <a:r>
              <a:rPr sz="3850" b="0" dirty="0">
                <a:solidFill>
                  <a:srgbClr val="FFFFFF"/>
                </a:solidFill>
                <a:latin typeface="Segoe UI"/>
                <a:cs typeface="Segoe UI"/>
              </a:rPr>
              <a:t>Safer</a:t>
            </a:r>
            <a:r>
              <a:rPr sz="3850" b="0" spc="10" dirty="0">
                <a:solidFill>
                  <a:srgbClr val="FFFFFF"/>
                </a:solidFill>
                <a:latin typeface="Segoe UI"/>
                <a:cs typeface="Segoe UI"/>
              </a:rPr>
              <a:t> </a:t>
            </a:r>
            <a:r>
              <a:rPr sz="3850" b="0" spc="-10" dirty="0">
                <a:solidFill>
                  <a:srgbClr val="FFFFFF"/>
                </a:solidFill>
                <a:latin typeface="Segoe UI"/>
                <a:cs typeface="Segoe UI"/>
              </a:rPr>
              <a:t>Cloud</a:t>
            </a:r>
            <a:endParaRPr sz="3850">
              <a:latin typeface="Segoe UI"/>
              <a:cs typeface="Segoe UI"/>
            </a:endParaRPr>
          </a:p>
        </p:txBody>
      </p:sp>
      <p:pic>
        <p:nvPicPr>
          <p:cNvPr id="6" name="Picture 5" descr="placeholder logo">
            <a:extLst>
              <a:ext uri="{FF2B5EF4-FFF2-40B4-BE49-F238E27FC236}">
                <a16:creationId xmlns:a16="http://schemas.microsoft.com/office/drawing/2014/main" id="{09845C7F-7716-EC7B-B6F8-016F85F4A226}"/>
              </a:ext>
            </a:extLst>
          </p:cNvPr>
          <p:cNvPicPr>
            <a:picLocks noChangeAspect="1"/>
          </p:cNvPicPr>
          <p:nvPr/>
        </p:nvPicPr>
        <p:blipFill>
          <a:blip r:embed="rId3"/>
          <a:stretch>
            <a:fillRect/>
          </a:stretch>
        </p:blipFill>
        <p:spPr>
          <a:xfrm>
            <a:off x="469900" y="1238250"/>
            <a:ext cx="1173773" cy="391258"/>
          </a:xfrm>
          <a:prstGeom prst="rect">
            <a:avLst/>
          </a:prstGeom>
        </p:spPr>
      </p:pic>
      <p:pic>
        <p:nvPicPr>
          <p:cNvPr id="7" name="Picture 6" descr="A white text on a black background&#10;&#10;AI-generated content may be incorrect.">
            <a:extLst>
              <a:ext uri="{FF2B5EF4-FFF2-40B4-BE49-F238E27FC236}">
                <a16:creationId xmlns:a16="http://schemas.microsoft.com/office/drawing/2014/main" id="{AE18EBED-15ED-B130-496F-0BFBDA8A8319}"/>
              </a:ext>
            </a:extLst>
          </p:cNvPr>
          <p:cNvPicPr>
            <a:picLocks noChangeAspect="1"/>
          </p:cNvPicPr>
          <p:nvPr/>
        </p:nvPicPr>
        <p:blipFill>
          <a:blip r:embed="rId4"/>
          <a:stretch>
            <a:fillRect/>
          </a:stretch>
        </p:blipFill>
        <p:spPr>
          <a:xfrm>
            <a:off x="2070100" y="1261556"/>
            <a:ext cx="2514600" cy="35957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 y="0"/>
            <a:ext cx="10692130" cy="5981700"/>
            <a:chOff x="-3" y="0"/>
            <a:chExt cx="10692130" cy="5981700"/>
          </a:xfrm>
        </p:grpSpPr>
        <p:pic>
          <p:nvPicPr>
            <p:cNvPr id="3" name="object 3"/>
            <p:cNvPicPr/>
            <p:nvPr/>
          </p:nvPicPr>
          <p:blipFill>
            <a:blip r:embed="rId2" cstate="print"/>
            <a:stretch>
              <a:fillRect/>
            </a:stretch>
          </p:blipFill>
          <p:spPr>
            <a:xfrm>
              <a:off x="5461000" y="0"/>
              <a:ext cx="5231003" cy="5981700"/>
            </a:xfrm>
            <a:prstGeom prst="rect">
              <a:avLst/>
            </a:prstGeom>
          </p:spPr>
        </p:pic>
        <p:sp>
          <p:nvSpPr>
            <p:cNvPr id="4" name="object 4"/>
            <p:cNvSpPr/>
            <p:nvPr/>
          </p:nvSpPr>
          <p:spPr>
            <a:xfrm>
              <a:off x="0" y="0"/>
              <a:ext cx="6019800" cy="5981700"/>
            </a:xfrm>
            <a:custGeom>
              <a:avLst/>
              <a:gdLst/>
              <a:ahLst/>
              <a:cxnLst/>
              <a:rect l="l" t="t" r="r" b="b"/>
              <a:pathLst>
                <a:path w="6019800" h="5981700">
                  <a:moveTo>
                    <a:pt x="6019444" y="1645983"/>
                  </a:moveTo>
                  <a:lnTo>
                    <a:pt x="6019343" y="1556639"/>
                  </a:lnTo>
                  <a:lnTo>
                    <a:pt x="6018225" y="1464932"/>
                  </a:lnTo>
                  <a:lnTo>
                    <a:pt x="6016053" y="1370723"/>
                  </a:lnTo>
                  <a:lnTo>
                    <a:pt x="6014555" y="1322641"/>
                  </a:lnTo>
                  <a:lnTo>
                    <a:pt x="6012789" y="1273886"/>
                  </a:lnTo>
                  <a:lnTo>
                    <a:pt x="6010732" y="1224445"/>
                  </a:lnTo>
                  <a:lnTo>
                    <a:pt x="6008395" y="1174305"/>
                  </a:lnTo>
                  <a:lnTo>
                    <a:pt x="6005754" y="1123454"/>
                  </a:lnTo>
                  <a:lnTo>
                    <a:pt x="6002833" y="1071854"/>
                  </a:lnTo>
                  <a:lnTo>
                    <a:pt x="5999594" y="1019517"/>
                  </a:lnTo>
                  <a:lnTo>
                    <a:pt x="5996051" y="966406"/>
                  </a:lnTo>
                  <a:lnTo>
                    <a:pt x="5992203" y="912533"/>
                  </a:lnTo>
                  <a:lnTo>
                    <a:pt x="5988037" y="857846"/>
                  </a:lnTo>
                  <a:lnTo>
                    <a:pt x="5983541" y="802347"/>
                  </a:lnTo>
                  <a:lnTo>
                    <a:pt x="5978728" y="746036"/>
                  </a:lnTo>
                  <a:lnTo>
                    <a:pt x="5973584" y="688873"/>
                  </a:lnTo>
                  <a:lnTo>
                    <a:pt x="5968098" y="630847"/>
                  </a:lnTo>
                  <a:lnTo>
                    <a:pt x="5962269" y="571957"/>
                  </a:lnTo>
                  <a:lnTo>
                    <a:pt x="5949581" y="451485"/>
                  </a:lnTo>
                  <a:lnTo>
                    <a:pt x="5935472" y="327329"/>
                  </a:lnTo>
                  <a:lnTo>
                    <a:pt x="5919902" y="199364"/>
                  </a:lnTo>
                  <a:lnTo>
                    <a:pt x="5902833" y="67462"/>
                  </a:lnTo>
                  <a:lnTo>
                    <a:pt x="5893727" y="0"/>
                  </a:lnTo>
                  <a:lnTo>
                    <a:pt x="4716526" y="0"/>
                  </a:lnTo>
                  <a:lnTo>
                    <a:pt x="4544377" y="0"/>
                  </a:lnTo>
                  <a:lnTo>
                    <a:pt x="3367176" y="0"/>
                  </a:lnTo>
                  <a:lnTo>
                    <a:pt x="1177188" y="0"/>
                  </a:lnTo>
                  <a:lnTo>
                    <a:pt x="0" y="0"/>
                  </a:lnTo>
                  <a:lnTo>
                    <a:pt x="0" y="5981700"/>
                  </a:lnTo>
                  <a:lnTo>
                    <a:pt x="1177188" y="5981700"/>
                  </a:lnTo>
                  <a:lnTo>
                    <a:pt x="4405490" y="5981700"/>
                  </a:lnTo>
                  <a:lnTo>
                    <a:pt x="5582691" y="5981700"/>
                  </a:lnTo>
                  <a:lnTo>
                    <a:pt x="5583186" y="5847804"/>
                  </a:lnTo>
                  <a:lnTo>
                    <a:pt x="5584622" y="5717883"/>
                  </a:lnTo>
                  <a:lnTo>
                    <a:pt x="5586984" y="5591835"/>
                  </a:lnTo>
                  <a:lnTo>
                    <a:pt x="5590222" y="5469547"/>
                  </a:lnTo>
                  <a:lnTo>
                    <a:pt x="5594286" y="5350865"/>
                  </a:lnTo>
                  <a:lnTo>
                    <a:pt x="5599163" y="5235676"/>
                  </a:lnTo>
                  <a:lnTo>
                    <a:pt x="5604789" y="5123866"/>
                  </a:lnTo>
                  <a:lnTo>
                    <a:pt x="5611152" y="5015306"/>
                  </a:lnTo>
                  <a:lnTo>
                    <a:pt x="5618188" y="4909858"/>
                  </a:lnTo>
                  <a:lnTo>
                    <a:pt x="5625871" y="4807407"/>
                  </a:lnTo>
                  <a:lnTo>
                    <a:pt x="5634152" y="4707826"/>
                  </a:lnTo>
                  <a:lnTo>
                    <a:pt x="5643003" y="4610989"/>
                  </a:lnTo>
                  <a:lnTo>
                    <a:pt x="5652389" y="4516780"/>
                  </a:lnTo>
                  <a:lnTo>
                    <a:pt x="5662269" y="4425073"/>
                  </a:lnTo>
                  <a:lnTo>
                    <a:pt x="5672594" y="4335729"/>
                  </a:lnTo>
                  <a:lnTo>
                    <a:pt x="5683326" y="4248632"/>
                  </a:lnTo>
                  <a:lnTo>
                    <a:pt x="5694438" y="4163657"/>
                  </a:lnTo>
                  <a:lnTo>
                    <a:pt x="5705894" y="4080687"/>
                  </a:lnTo>
                  <a:lnTo>
                    <a:pt x="5717641" y="3999585"/>
                  </a:lnTo>
                  <a:lnTo>
                    <a:pt x="5735726" y="3881170"/>
                  </a:lnTo>
                  <a:lnTo>
                    <a:pt x="5754281" y="3766261"/>
                  </a:lnTo>
                  <a:lnTo>
                    <a:pt x="5779478" y="3617785"/>
                  </a:lnTo>
                  <a:lnTo>
                    <a:pt x="5879820" y="3058845"/>
                  </a:lnTo>
                  <a:lnTo>
                    <a:pt x="5903252" y="2922867"/>
                  </a:lnTo>
                  <a:lnTo>
                    <a:pt x="5919990" y="2820593"/>
                  </a:lnTo>
                  <a:lnTo>
                    <a:pt x="5935891" y="2717635"/>
                  </a:lnTo>
                  <a:lnTo>
                    <a:pt x="5945949" y="2648381"/>
                  </a:lnTo>
                  <a:lnTo>
                    <a:pt x="5955538" y="2578519"/>
                  </a:lnTo>
                  <a:lnTo>
                    <a:pt x="5964606" y="2507907"/>
                  </a:lnTo>
                  <a:lnTo>
                    <a:pt x="5973115" y="2436418"/>
                  </a:lnTo>
                  <a:lnTo>
                    <a:pt x="5981052" y="2363927"/>
                  </a:lnTo>
                  <a:lnTo>
                    <a:pt x="5988342" y="2290305"/>
                  </a:lnTo>
                  <a:lnTo>
                    <a:pt x="5994971" y="2215451"/>
                  </a:lnTo>
                  <a:lnTo>
                    <a:pt x="6000902" y="2139213"/>
                  </a:lnTo>
                  <a:lnTo>
                    <a:pt x="6006084" y="2061489"/>
                  </a:lnTo>
                  <a:lnTo>
                    <a:pt x="6010478" y="1982127"/>
                  </a:lnTo>
                  <a:lnTo>
                    <a:pt x="6014047" y="1901024"/>
                  </a:lnTo>
                  <a:lnTo>
                    <a:pt x="6016764" y="1818055"/>
                  </a:lnTo>
                  <a:lnTo>
                    <a:pt x="6018568" y="1733080"/>
                  </a:lnTo>
                  <a:lnTo>
                    <a:pt x="6019444" y="1645983"/>
                  </a:lnTo>
                  <a:close/>
                </a:path>
              </a:pathLst>
            </a:custGeom>
            <a:solidFill>
              <a:srgbClr val="8ED1D9"/>
            </a:solidFill>
          </p:spPr>
          <p:txBody>
            <a:bodyPr wrap="square" lIns="0" tIns="0" rIns="0" bIns="0" rtlCol="0"/>
            <a:lstStyle/>
            <a:p>
              <a:endParaRPr/>
            </a:p>
          </p:txBody>
        </p:sp>
      </p:grpSp>
      <p:sp>
        <p:nvSpPr>
          <p:cNvPr id="5" name="object 5"/>
          <p:cNvSpPr txBox="1">
            <a:spLocks noGrp="1"/>
          </p:cNvSpPr>
          <p:nvPr>
            <p:ph type="title"/>
          </p:nvPr>
        </p:nvSpPr>
        <p:spPr>
          <a:xfrm>
            <a:off x="1182499" y="394594"/>
            <a:ext cx="3221355" cy="665480"/>
          </a:xfrm>
          <a:prstGeom prst="rect">
            <a:avLst/>
          </a:prstGeom>
        </p:spPr>
        <p:txBody>
          <a:bodyPr vert="horz" wrap="square" lIns="0" tIns="12700" rIns="0" bIns="0" rtlCol="0">
            <a:spAutoFit/>
          </a:bodyPr>
          <a:lstStyle/>
          <a:p>
            <a:pPr marL="12700" marR="5080">
              <a:lnSpc>
                <a:spcPct val="100000"/>
              </a:lnSpc>
              <a:spcBef>
                <a:spcPts val="100"/>
              </a:spcBef>
            </a:pPr>
            <a:r>
              <a:rPr dirty="0">
                <a:solidFill>
                  <a:srgbClr val="192D30"/>
                </a:solidFill>
              </a:rPr>
              <a:t>Compliance</a:t>
            </a:r>
            <a:r>
              <a:rPr spc="-30" dirty="0">
                <a:solidFill>
                  <a:srgbClr val="192D30"/>
                </a:solidFill>
              </a:rPr>
              <a:t> </a:t>
            </a:r>
            <a:r>
              <a:rPr dirty="0">
                <a:solidFill>
                  <a:srgbClr val="192D30"/>
                </a:solidFill>
              </a:rPr>
              <a:t>&amp;</a:t>
            </a:r>
            <a:r>
              <a:rPr spc="-25" dirty="0">
                <a:solidFill>
                  <a:srgbClr val="192D30"/>
                </a:solidFill>
              </a:rPr>
              <a:t> </a:t>
            </a:r>
            <a:r>
              <a:rPr spc="-10" dirty="0">
                <a:solidFill>
                  <a:srgbClr val="192D30"/>
                </a:solidFill>
              </a:rPr>
              <a:t>Governance </a:t>
            </a:r>
            <a:r>
              <a:rPr dirty="0">
                <a:solidFill>
                  <a:srgbClr val="192D30"/>
                </a:solidFill>
              </a:rPr>
              <a:t>by</a:t>
            </a:r>
            <a:r>
              <a:rPr spc="-10" dirty="0">
                <a:solidFill>
                  <a:srgbClr val="192D30"/>
                </a:solidFill>
              </a:rPr>
              <a:t> Default</a:t>
            </a:r>
          </a:p>
        </p:txBody>
      </p:sp>
      <p:sp>
        <p:nvSpPr>
          <p:cNvPr id="6" name="object 6"/>
          <p:cNvSpPr txBox="1"/>
          <p:nvPr/>
        </p:nvSpPr>
        <p:spPr>
          <a:xfrm>
            <a:off x="444500" y="1201360"/>
            <a:ext cx="4319905" cy="1118235"/>
          </a:xfrm>
          <a:prstGeom prst="rect">
            <a:avLst/>
          </a:prstGeom>
        </p:spPr>
        <p:txBody>
          <a:bodyPr vert="horz" wrap="square" lIns="0" tIns="11430" rIns="0" bIns="0" rtlCol="0">
            <a:spAutoFit/>
          </a:bodyPr>
          <a:lstStyle/>
          <a:p>
            <a:pPr marL="12700" marR="5080">
              <a:lnSpc>
                <a:spcPct val="124700"/>
              </a:lnSpc>
              <a:spcBef>
                <a:spcPts val="90"/>
              </a:spcBef>
            </a:pPr>
            <a:r>
              <a:rPr sz="1150" dirty="0">
                <a:latin typeface="Segoe UI"/>
                <a:cs typeface="Segoe UI"/>
              </a:rPr>
              <a:t>Codify</a:t>
            </a:r>
            <a:r>
              <a:rPr sz="1150" spc="60" dirty="0">
                <a:latin typeface="Segoe UI"/>
                <a:cs typeface="Segoe UI"/>
              </a:rPr>
              <a:t> </a:t>
            </a:r>
            <a:r>
              <a:rPr sz="1150" dirty="0">
                <a:latin typeface="Segoe UI"/>
                <a:cs typeface="Segoe UI"/>
              </a:rPr>
              <a:t>guardrails</a:t>
            </a:r>
            <a:r>
              <a:rPr sz="1150" spc="65" dirty="0">
                <a:latin typeface="Segoe UI"/>
                <a:cs typeface="Segoe UI"/>
              </a:rPr>
              <a:t> </a:t>
            </a:r>
            <a:r>
              <a:rPr sz="1150" dirty="0">
                <a:latin typeface="Segoe UI"/>
                <a:cs typeface="Segoe UI"/>
              </a:rPr>
              <a:t>so</a:t>
            </a:r>
            <a:r>
              <a:rPr sz="1150" spc="60" dirty="0">
                <a:latin typeface="Segoe UI"/>
                <a:cs typeface="Segoe UI"/>
              </a:rPr>
              <a:t> </a:t>
            </a:r>
            <a:r>
              <a:rPr sz="1150" dirty="0">
                <a:latin typeface="Segoe UI"/>
                <a:cs typeface="Segoe UI"/>
              </a:rPr>
              <a:t>secure</a:t>
            </a:r>
            <a:r>
              <a:rPr sz="1150" spc="65" dirty="0">
                <a:latin typeface="Segoe UI"/>
                <a:cs typeface="Segoe UI"/>
              </a:rPr>
              <a:t> </a:t>
            </a:r>
            <a:r>
              <a:rPr sz="1150" dirty="0">
                <a:latin typeface="Segoe UI"/>
                <a:cs typeface="Segoe UI"/>
              </a:rPr>
              <a:t>is</a:t>
            </a:r>
            <a:r>
              <a:rPr sz="1150" spc="60" dirty="0">
                <a:latin typeface="Segoe UI"/>
                <a:cs typeface="Segoe UI"/>
              </a:rPr>
              <a:t> </a:t>
            </a:r>
            <a:r>
              <a:rPr sz="1150" dirty="0">
                <a:latin typeface="Segoe UI"/>
                <a:cs typeface="Segoe UI"/>
              </a:rPr>
              <a:t>automatic.</a:t>
            </a:r>
            <a:r>
              <a:rPr sz="1150" spc="65" dirty="0">
                <a:latin typeface="Segoe UI"/>
                <a:cs typeface="Segoe UI"/>
              </a:rPr>
              <a:t> </a:t>
            </a:r>
            <a:r>
              <a:rPr sz="1150" dirty="0">
                <a:latin typeface="Segoe UI"/>
                <a:cs typeface="Segoe UI"/>
              </a:rPr>
              <a:t>Use</a:t>
            </a:r>
            <a:r>
              <a:rPr sz="1150" spc="65" dirty="0">
                <a:latin typeface="Segoe UI"/>
                <a:cs typeface="Segoe UI"/>
              </a:rPr>
              <a:t> </a:t>
            </a:r>
            <a:r>
              <a:rPr sz="1150" b="1" dirty="0">
                <a:latin typeface="Segoe UI"/>
                <a:cs typeface="Segoe UI"/>
              </a:rPr>
              <a:t>Azure</a:t>
            </a:r>
            <a:r>
              <a:rPr sz="1150" b="1" spc="60" dirty="0">
                <a:latin typeface="Segoe UI"/>
                <a:cs typeface="Segoe UI"/>
              </a:rPr>
              <a:t> </a:t>
            </a:r>
            <a:r>
              <a:rPr sz="1150" b="1" dirty="0">
                <a:latin typeface="Segoe UI"/>
                <a:cs typeface="Segoe UI"/>
              </a:rPr>
              <a:t>Policy</a:t>
            </a:r>
            <a:r>
              <a:rPr sz="1150" b="1" spc="65" dirty="0">
                <a:latin typeface="Segoe UI"/>
                <a:cs typeface="Segoe UI"/>
              </a:rPr>
              <a:t> </a:t>
            </a:r>
            <a:r>
              <a:rPr sz="1150" spc="-25" dirty="0">
                <a:latin typeface="Segoe UI"/>
                <a:cs typeface="Segoe UI"/>
              </a:rPr>
              <a:t>to </a:t>
            </a:r>
            <a:r>
              <a:rPr sz="1150" dirty="0">
                <a:latin typeface="Segoe UI"/>
                <a:cs typeface="Segoe UI"/>
              </a:rPr>
              <a:t>enforce</a:t>
            </a:r>
            <a:r>
              <a:rPr sz="1150" spc="110" dirty="0">
                <a:latin typeface="Segoe UI"/>
                <a:cs typeface="Segoe UI"/>
              </a:rPr>
              <a:t> </a:t>
            </a:r>
            <a:r>
              <a:rPr sz="1150" dirty="0">
                <a:latin typeface="Segoe UI"/>
                <a:cs typeface="Segoe UI"/>
              </a:rPr>
              <a:t>configuration</a:t>
            </a:r>
            <a:r>
              <a:rPr sz="1150" spc="110" dirty="0">
                <a:latin typeface="Segoe UI"/>
                <a:cs typeface="Segoe UI"/>
              </a:rPr>
              <a:t> </a:t>
            </a:r>
            <a:r>
              <a:rPr sz="1150" dirty="0">
                <a:latin typeface="Segoe UI"/>
                <a:cs typeface="Segoe UI"/>
              </a:rPr>
              <a:t>baselines</a:t>
            </a:r>
            <a:r>
              <a:rPr sz="1150" spc="110" dirty="0">
                <a:latin typeface="Segoe UI"/>
                <a:cs typeface="Segoe UI"/>
              </a:rPr>
              <a:t> </a:t>
            </a:r>
            <a:r>
              <a:rPr sz="1150" dirty="0">
                <a:latin typeface="Segoe UI"/>
                <a:cs typeface="Segoe UI"/>
              </a:rPr>
              <a:t>(e.g.,</a:t>
            </a:r>
            <a:r>
              <a:rPr sz="1150" spc="114" dirty="0">
                <a:latin typeface="Segoe UI"/>
                <a:cs typeface="Segoe UI"/>
              </a:rPr>
              <a:t> </a:t>
            </a:r>
            <a:r>
              <a:rPr sz="1150" dirty="0">
                <a:latin typeface="Segoe UI"/>
                <a:cs typeface="Segoe UI"/>
              </a:rPr>
              <a:t>require</a:t>
            </a:r>
            <a:r>
              <a:rPr sz="1150" spc="110" dirty="0">
                <a:latin typeface="Segoe UI"/>
                <a:cs typeface="Segoe UI"/>
              </a:rPr>
              <a:t> </a:t>
            </a:r>
            <a:r>
              <a:rPr sz="1150" dirty="0">
                <a:latin typeface="Segoe UI"/>
                <a:cs typeface="Segoe UI"/>
              </a:rPr>
              <a:t>encryption,</a:t>
            </a:r>
            <a:r>
              <a:rPr sz="1150" spc="110" dirty="0">
                <a:latin typeface="Segoe UI"/>
                <a:cs typeface="Segoe UI"/>
              </a:rPr>
              <a:t> </a:t>
            </a:r>
            <a:r>
              <a:rPr sz="1150" spc="-10" dirty="0">
                <a:latin typeface="Segoe UI"/>
                <a:cs typeface="Segoe UI"/>
              </a:rPr>
              <a:t>disallow </a:t>
            </a:r>
            <a:r>
              <a:rPr sz="1150" dirty="0">
                <a:latin typeface="Segoe UI"/>
                <a:cs typeface="Segoe UI"/>
              </a:rPr>
              <a:t>public</a:t>
            </a:r>
            <a:r>
              <a:rPr sz="1150" spc="65" dirty="0">
                <a:latin typeface="Segoe UI"/>
                <a:cs typeface="Segoe UI"/>
              </a:rPr>
              <a:t> </a:t>
            </a:r>
            <a:r>
              <a:rPr sz="1150" dirty="0">
                <a:latin typeface="Segoe UI"/>
                <a:cs typeface="Segoe UI"/>
              </a:rPr>
              <a:t>IPs).</a:t>
            </a:r>
            <a:r>
              <a:rPr sz="1150" spc="65" dirty="0">
                <a:latin typeface="Segoe UI"/>
                <a:cs typeface="Segoe UI"/>
              </a:rPr>
              <a:t> </a:t>
            </a:r>
            <a:r>
              <a:rPr sz="1150" dirty="0">
                <a:latin typeface="Segoe UI"/>
                <a:cs typeface="Segoe UI"/>
              </a:rPr>
              <a:t>Standardize</a:t>
            </a:r>
            <a:r>
              <a:rPr sz="1150" spc="65" dirty="0">
                <a:latin typeface="Segoe UI"/>
                <a:cs typeface="Segoe UI"/>
              </a:rPr>
              <a:t> </a:t>
            </a:r>
            <a:r>
              <a:rPr sz="1150" dirty="0">
                <a:latin typeface="Segoe UI"/>
                <a:cs typeface="Segoe UI"/>
              </a:rPr>
              <a:t>deployments</a:t>
            </a:r>
            <a:r>
              <a:rPr sz="1150" spc="65" dirty="0">
                <a:latin typeface="Segoe UI"/>
                <a:cs typeface="Segoe UI"/>
              </a:rPr>
              <a:t> </a:t>
            </a:r>
            <a:r>
              <a:rPr sz="1150" dirty="0">
                <a:latin typeface="Segoe UI"/>
                <a:cs typeface="Segoe UI"/>
              </a:rPr>
              <a:t>via</a:t>
            </a:r>
            <a:r>
              <a:rPr sz="1150" spc="65" dirty="0">
                <a:latin typeface="Segoe UI"/>
                <a:cs typeface="Segoe UI"/>
              </a:rPr>
              <a:t> </a:t>
            </a:r>
            <a:r>
              <a:rPr sz="1150" b="1" dirty="0">
                <a:latin typeface="Segoe UI"/>
                <a:cs typeface="Segoe UI"/>
              </a:rPr>
              <a:t>Azure</a:t>
            </a:r>
            <a:r>
              <a:rPr sz="1150" b="1" spc="65" dirty="0">
                <a:latin typeface="Segoe UI"/>
                <a:cs typeface="Segoe UI"/>
              </a:rPr>
              <a:t> </a:t>
            </a:r>
            <a:r>
              <a:rPr sz="1150" b="1" spc="-10" dirty="0">
                <a:latin typeface="Segoe UI"/>
                <a:cs typeface="Segoe UI"/>
              </a:rPr>
              <a:t>Resource </a:t>
            </a:r>
            <a:r>
              <a:rPr sz="1150" b="1" dirty="0">
                <a:latin typeface="Segoe UI"/>
                <a:cs typeface="Segoe UI"/>
              </a:rPr>
              <a:t>Manager</a:t>
            </a:r>
            <a:r>
              <a:rPr sz="1150" b="1" spc="90" dirty="0">
                <a:latin typeface="Segoe UI"/>
                <a:cs typeface="Segoe UI"/>
              </a:rPr>
              <a:t> </a:t>
            </a:r>
            <a:r>
              <a:rPr sz="1150" b="1" dirty="0">
                <a:latin typeface="Segoe UI"/>
                <a:cs typeface="Segoe UI"/>
              </a:rPr>
              <a:t>templates/Bicep/Terraform</a:t>
            </a:r>
            <a:r>
              <a:rPr sz="1150" b="1" spc="95" dirty="0">
                <a:latin typeface="Segoe UI"/>
                <a:cs typeface="Segoe UI"/>
              </a:rPr>
              <a:t> </a:t>
            </a:r>
            <a:r>
              <a:rPr sz="1150" dirty="0">
                <a:latin typeface="Segoe UI"/>
                <a:cs typeface="Segoe UI"/>
              </a:rPr>
              <a:t>to</a:t>
            </a:r>
            <a:r>
              <a:rPr sz="1150" spc="90" dirty="0">
                <a:latin typeface="Segoe UI"/>
                <a:cs typeface="Segoe UI"/>
              </a:rPr>
              <a:t> </a:t>
            </a:r>
            <a:r>
              <a:rPr sz="1150" dirty="0">
                <a:latin typeface="Segoe UI"/>
                <a:cs typeface="Segoe UI"/>
              </a:rPr>
              <a:t>prevent</a:t>
            </a:r>
            <a:r>
              <a:rPr sz="1150" spc="95" dirty="0">
                <a:latin typeface="Segoe UI"/>
                <a:cs typeface="Segoe UI"/>
              </a:rPr>
              <a:t> </a:t>
            </a:r>
            <a:r>
              <a:rPr sz="1150" dirty="0">
                <a:latin typeface="Segoe UI"/>
                <a:cs typeface="Segoe UI"/>
              </a:rPr>
              <a:t>drift.</a:t>
            </a:r>
            <a:r>
              <a:rPr sz="1150" spc="95" dirty="0">
                <a:latin typeface="Segoe UI"/>
                <a:cs typeface="Segoe UI"/>
              </a:rPr>
              <a:t> </a:t>
            </a:r>
            <a:r>
              <a:rPr sz="1150" spc="-10" dirty="0">
                <a:latin typeface="Segoe UI"/>
                <a:cs typeface="Segoe UI"/>
              </a:rPr>
              <a:t>Track </a:t>
            </a:r>
            <a:r>
              <a:rPr sz="1150" dirty="0">
                <a:latin typeface="Segoe UI"/>
                <a:cs typeface="Segoe UI"/>
              </a:rPr>
              <a:t>posture</a:t>
            </a:r>
            <a:r>
              <a:rPr sz="1150" spc="65" dirty="0">
                <a:latin typeface="Segoe UI"/>
                <a:cs typeface="Segoe UI"/>
              </a:rPr>
              <a:t> </a:t>
            </a:r>
            <a:r>
              <a:rPr sz="1150" dirty="0">
                <a:latin typeface="Segoe UI"/>
                <a:cs typeface="Segoe UI"/>
              </a:rPr>
              <a:t>with</a:t>
            </a:r>
            <a:r>
              <a:rPr sz="1150" spc="65" dirty="0">
                <a:latin typeface="Segoe UI"/>
                <a:cs typeface="Segoe UI"/>
              </a:rPr>
              <a:t> </a:t>
            </a:r>
            <a:r>
              <a:rPr sz="1150" dirty="0">
                <a:latin typeface="Segoe UI"/>
                <a:cs typeface="Segoe UI"/>
              </a:rPr>
              <a:t>dashboards</a:t>
            </a:r>
            <a:r>
              <a:rPr sz="1150" spc="65" dirty="0">
                <a:latin typeface="Segoe UI"/>
                <a:cs typeface="Segoe UI"/>
              </a:rPr>
              <a:t> </a:t>
            </a:r>
            <a:r>
              <a:rPr sz="1150" dirty="0">
                <a:latin typeface="Segoe UI"/>
                <a:cs typeface="Segoe UI"/>
              </a:rPr>
              <a:t>and</a:t>
            </a:r>
            <a:r>
              <a:rPr sz="1150" spc="65" dirty="0">
                <a:latin typeface="Segoe UI"/>
                <a:cs typeface="Segoe UI"/>
              </a:rPr>
              <a:t> </a:t>
            </a:r>
            <a:r>
              <a:rPr sz="1150" dirty="0">
                <a:latin typeface="Segoe UI"/>
                <a:cs typeface="Segoe UI"/>
              </a:rPr>
              <a:t>regular</a:t>
            </a:r>
            <a:r>
              <a:rPr sz="1150" spc="65" dirty="0">
                <a:latin typeface="Segoe UI"/>
                <a:cs typeface="Segoe UI"/>
              </a:rPr>
              <a:t> </a:t>
            </a:r>
            <a:r>
              <a:rPr sz="1150" spc="-10" dirty="0">
                <a:latin typeface="Segoe UI"/>
                <a:cs typeface="Segoe UI"/>
              </a:rPr>
              <a:t>audits.</a:t>
            </a:r>
            <a:endParaRPr sz="1150">
              <a:latin typeface="Segoe UI"/>
              <a:cs typeface="Segoe UI"/>
            </a:endParaRPr>
          </a:p>
        </p:txBody>
      </p:sp>
      <p:sp>
        <p:nvSpPr>
          <p:cNvPr id="7" name="object 7"/>
          <p:cNvSpPr/>
          <p:nvPr/>
        </p:nvSpPr>
        <p:spPr>
          <a:xfrm>
            <a:off x="318999" y="3279598"/>
            <a:ext cx="5941695" cy="2445385"/>
          </a:xfrm>
          <a:custGeom>
            <a:avLst/>
            <a:gdLst/>
            <a:ahLst/>
            <a:cxnLst/>
            <a:rect l="l" t="t" r="r" b="b"/>
            <a:pathLst>
              <a:path w="5941695" h="2445385">
                <a:moveTo>
                  <a:pt x="5839802" y="0"/>
                </a:moveTo>
                <a:lnTo>
                  <a:pt x="101600" y="0"/>
                </a:lnTo>
                <a:lnTo>
                  <a:pt x="62054" y="7984"/>
                </a:lnTo>
                <a:lnTo>
                  <a:pt x="29759" y="29759"/>
                </a:lnTo>
                <a:lnTo>
                  <a:pt x="7984" y="62054"/>
                </a:lnTo>
                <a:lnTo>
                  <a:pt x="0" y="101600"/>
                </a:lnTo>
                <a:lnTo>
                  <a:pt x="0" y="2343594"/>
                </a:lnTo>
                <a:lnTo>
                  <a:pt x="7984" y="2383140"/>
                </a:lnTo>
                <a:lnTo>
                  <a:pt x="29759" y="2415435"/>
                </a:lnTo>
                <a:lnTo>
                  <a:pt x="62054" y="2437209"/>
                </a:lnTo>
                <a:lnTo>
                  <a:pt x="101600" y="2445194"/>
                </a:lnTo>
                <a:lnTo>
                  <a:pt x="5839802" y="2445194"/>
                </a:lnTo>
                <a:lnTo>
                  <a:pt x="5879348" y="2437209"/>
                </a:lnTo>
                <a:lnTo>
                  <a:pt x="5911643" y="2415435"/>
                </a:lnTo>
                <a:lnTo>
                  <a:pt x="5933418" y="2383140"/>
                </a:lnTo>
                <a:lnTo>
                  <a:pt x="5941402" y="2343594"/>
                </a:lnTo>
                <a:lnTo>
                  <a:pt x="5941402" y="101600"/>
                </a:lnTo>
                <a:lnTo>
                  <a:pt x="5933418" y="62054"/>
                </a:lnTo>
                <a:lnTo>
                  <a:pt x="5911643" y="29759"/>
                </a:lnTo>
                <a:lnTo>
                  <a:pt x="5879348" y="7984"/>
                </a:lnTo>
                <a:lnTo>
                  <a:pt x="5839802" y="0"/>
                </a:lnTo>
                <a:close/>
              </a:path>
            </a:pathLst>
          </a:custGeom>
          <a:solidFill>
            <a:srgbClr val="FFFFFF"/>
          </a:solidFill>
        </p:spPr>
        <p:txBody>
          <a:bodyPr wrap="square" lIns="0" tIns="0" rIns="0" bIns="0" rtlCol="0"/>
          <a:lstStyle/>
          <a:p>
            <a:endParaRPr/>
          </a:p>
        </p:txBody>
      </p:sp>
      <p:sp>
        <p:nvSpPr>
          <p:cNvPr id="8" name="object 8"/>
          <p:cNvSpPr txBox="1"/>
          <p:nvPr/>
        </p:nvSpPr>
        <p:spPr>
          <a:xfrm>
            <a:off x="617899" y="3504035"/>
            <a:ext cx="4897755" cy="1805305"/>
          </a:xfrm>
          <a:prstGeom prst="rect">
            <a:avLst/>
          </a:prstGeom>
        </p:spPr>
        <p:txBody>
          <a:bodyPr vert="horz" wrap="square" lIns="0" tIns="12700" rIns="0" bIns="0" rtlCol="0">
            <a:spAutoFit/>
          </a:bodyPr>
          <a:lstStyle/>
          <a:p>
            <a:pPr marL="12700">
              <a:lnSpc>
                <a:spcPct val="100000"/>
              </a:lnSpc>
              <a:spcBef>
                <a:spcPts val="100"/>
              </a:spcBef>
            </a:pPr>
            <a:r>
              <a:rPr sz="1600" b="1" spc="-10" dirty="0">
                <a:latin typeface="Segoe UI Semibold"/>
                <a:cs typeface="Segoe UI Semibold"/>
              </a:rPr>
              <a:t>Checklist:</a:t>
            </a:r>
            <a:endParaRPr sz="1600">
              <a:latin typeface="Segoe UI Semibold"/>
              <a:cs typeface="Segoe UI Semibold"/>
            </a:endParaRPr>
          </a:p>
          <a:p>
            <a:pPr marL="595630">
              <a:lnSpc>
                <a:spcPct val="100000"/>
              </a:lnSpc>
              <a:spcBef>
                <a:spcPts val="1895"/>
              </a:spcBef>
            </a:pPr>
            <a:r>
              <a:rPr sz="1050" dirty="0">
                <a:latin typeface="Segoe UI"/>
                <a:cs typeface="Segoe UI"/>
              </a:rPr>
              <a:t>Apply</a:t>
            </a:r>
            <a:r>
              <a:rPr sz="1050" spc="110" dirty="0">
                <a:latin typeface="Segoe UI"/>
                <a:cs typeface="Segoe UI"/>
              </a:rPr>
              <a:t> </a:t>
            </a:r>
            <a:r>
              <a:rPr sz="1050" dirty="0">
                <a:latin typeface="Segoe UI"/>
                <a:cs typeface="Segoe UI"/>
              </a:rPr>
              <a:t>policy</a:t>
            </a:r>
            <a:r>
              <a:rPr sz="1050" spc="110" dirty="0">
                <a:latin typeface="Segoe UI"/>
                <a:cs typeface="Segoe UI"/>
              </a:rPr>
              <a:t> </a:t>
            </a:r>
            <a:r>
              <a:rPr sz="1050" dirty="0">
                <a:latin typeface="Segoe UI"/>
                <a:cs typeface="Segoe UI"/>
              </a:rPr>
              <a:t>assignments</a:t>
            </a:r>
            <a:r>
              <a:rPr sz="1050" spc="110" dirty="0">
                <a:latin typeface="Segoe UI"/>
                <a:cs typeface="Segoe UI"/>
              </a:rPr>
              <a:t> </a:t>
            </a:r>
            <a:r>
              <a:rPr sz="1050" dirty="0">
                <a:latin typeface="Segoe UI"/>
                <a:cs typeface="Segoe UI"/>
              </a:rPr>
              <a:t>at</a:t>
            </a:r>
            <a:r>
              <a:rPr sz="1050" spc="110" dirty="0">
                <a:latin typeface="Segoe UI"/>
                <a:cs typeface="Segoe UI"/>
              </a:rPr>
              <a:t> </a:t>
            </a:r>
            <a:r>
              <a:rPr sz="1050" dirty="0">
                <a:latin typeface="Segoe UI"/>
                <a:cs typeface="Segoe UI"/>
              </a:rPr>
              <a:t>management</a:t>
            </a:r>
            <a:r>
              <a:rPr sz="1050" spc="114" dirty="0">
                <a:latin typeface="Segoe UI"/>
                <a:cs typeface="Segoe UI"/>
              </a:rPr>
              <a:t> </a:t>
            </a:r>
            <a:r>
              <a:rPr sz="1050" dirty="0">
                <a:latin typeface="Segoe UI"/>
                <a:cs typeface="Segoe UI"/>
              </a:rPr>
              <a:t>group</a:t>
            </a:r>
            <a:r>
              <a:rPr sz="1050" spc="110" dirty="0">
                <a:latin typeface="Segoe UI"/>
                <a:cs typeface="Segoe UI"/>
              </a:rPr>
              <a:t> </a:t>
            </a:r>
            <a:r>
              <a:rPr sz="1050" dirty="0">
                <a:latin typeface="Segoe UI"/>
                <a:cs typeface="Segoe UI"/>
              </a:rPr>
              <a:t>or</a:t>
            </a:r>
            <a:r>
              <a:rPr sz="1050" spc="110" dirty="0">
                <a:latin typeface="Segoe UI"/>
                <a:cs typeface="Segoe UI"/>
              </a:rPr>
              <a:t> </a:t>
            </a:r>
            <a:r>
              <a:rPr sz="1050" dirty="0">
                <a:latin typeface="Segoe UI"/>
                <a:cs typeface="Segoe UI"/>
              </a:rPr>
              <a:t>subscription</a:t>
            </a:r>
            <a:r>
              <a:rPr sz="1050" spc="110" dirty="0">
                <a:latin typeface="Segoe UI"/>
                <a:cs typeface="Segoe UI"/>
              </a:rPr>
              <a:t> </a:t>
            </a:r>
            <a:r>
              <a:rPr sz="1050" spc="-10" dirty="0">
                <a:latin typeface="Segoe UI"/>
                <a:cs typeface="Segoe UI"/>
              </a:rPr>
              <a:t>level.</a:t>
            </a:r>
            <a:endParaRPr sz="1050">
              <a:latin typeface="Segoe UI"/>
              <a:cs typeface="Segoe UI"/>
            </a:endParaRPr>
          </a:p>
          <a:p>
            <a:pPr marL="595630" marR="5080">
              <a:lnSpc>
                <a:spcPct val="354200"/>
              </a:lnSpc>
            </a:pPr>
            <a:r>
              <a:rPr sz="1050" dirty="0">
                <a:latin typeface="Segoe UI"/>
                <a:cs typeface="Segoe UI"/>
              </a:rPr>
              <a:t>Use</a:t>
            </a:r>
            <a:r>
              <a:rPr sz="1050" spc="80" dirty="0">
                <a:latin typeface="Segoe UI"/>
                <a:cs typeface="Segoe UI"/>
              </a:rPr>
              <a:t> </a:t>
            </a:r>
            <a:r>
              <a:rPr sz="1050" dirty="0">
                <a:latin typeface="Segoe UI"/>
                <a:cs typeface="Segoe UI"/>
              </a:rPr>
              <a:t>templates</a:t>
            </a:r>
            <a:r>
              <a:rPr sz="1050" spc="85" dirty="0">
                <a:latin typeface="Segoe UI"/>
                <a:cs typeface="Segoe UI"/>
              </a:rPr>
              <a:t> </a:t>
            </a:r>
            <a:r>
              <a:rPr sz="1050" dirty="0">
                <a:latin typeface="Segoe UI"/>
                <a:cs typeface="Segoe UI"/>
              </a:rPr>
              <a:t>to</a:t>
            </a:r>
            <a:r>
              <a:rPr sz="1050" spc="80" dirty="0">
                <a:latin typeface="Segoe UI"/>
                <a:cs typeface="Segoe UI"/>
              </a:rPr>
              <a:t> </a:t>
            </a:r>
            <a:r>
              <a:rPr sz="1050" dirty="0">
                <a:latin typeface="Segoe UI"/>
                <a:cs typeface="Segoe UI"/>
              </a:rPr>
              <a:t>bake</a:t>
            </a:r>
            <a:r>
              <a:rPr sz="1050" spc="85" dirty="0">
                <a:latin typeface="Segoe UI"/>
                <a:cs typeface="Segoe UI"/>
              </a:rPr>
              <a:t> </a:t>
            </a:r>
            <a:r>
              <a:rPr sz="1050" dirty="0">
                <a:latin typeface="Segoe UI"/>
                <a:cs typeface="Segoe UI"/>
              </a:rPr>
              <a:t>in</a:t>
            </a:r>
            <a:r>
              <a:rPr sz="1050" spc="85" dirty="0">
                <a:latin typeface="Segoe UI"/>
                <a:cs typeface="Segoe UI"/>
              </a:rPr>
              <a:t> </a:t>
            </a:r>
            <a:r>
              <a:rPr sz="1050" dirty="0">
                <a:latin typeface="Segoe UI"/>
                <a:cs typeface="Segoe UI"/>
              </a:rPr>
              <a:t>security</a:t>
            </a:r>
            <a:r>
              <a:rPr sz="1050" spc="80" dirty="0">
                <a:latin typeface="Segoe UI"/>
                <a:cs typeface="Segoe UI"/>
              </a:rPr>
              <a:t> </a:t>
            </a:r>
            <a:r>
              <a:rPr sz="1050" dirty="0">
                <a:latin typeface="Segoe UI"/>
                <a:cs typeface="Segoe UI"/>
              </a:rPr>
              <a:t>controls</a:t>
            </a:r>
            <a:r>
              <a:rPr sz="1050" spc="85" dirty="0">
                <a:latin typeface="Segoe UI"/>
                <a:cs typeface="Segoe UI"/>
              </a:rPr>
              <a:t> </a:t>
            </a:r>
            <a:r>
              <a:rPr sz="1050" dirty="0">
                <a:latin typeface="Segoe UI"/>
                <a:cs typeface="Segoe UI"/>
              </a:rPr>
              <a:t>for</a:t>
            </a:r>
            <a:r>
              <a:rPr sz="1050" spc="85" dirty="0">
                <a:latin typeface="Segoe UI"/>
                <a:cs typeface="Segoe UI"/>
              </a:rPr>
              <a:t> </a:t>
            </a:r>
            <a:r>
              <a:rPr sz="1050" dirty="0">
                <a:latin typeface="Segoe UI"/>
                <a:cs typeface="Segoe UI"/>
              </a:rPr>
              <a:t>repeatable</a:t>
            </a:r>
            <a:r>
              <a:rPr sz="1050" spc="80" dirty="0">
                <a:latin typeface="Segoe UI"/>
                <a:cs typeface="Segoe UI"/>
              </a:rPr>
              <a:t> </a:t>
            </a:r>
            <a:r>
              <a:rPr sz="1050" spc="-10" dirty="0">
                <a:latin typeface="Segoe UI"/>
                <a:cs typeface="Segoe UI"/>
              </a:rPr>
              <a:t>deployments. </a:t>
            </a:r>
            <a:r>
              <a:rPr sz="1050" dirty="0">
                <a:latin typeface="Segoe UI"/>
                <a:cs typeface="Segoe UI"/>
              </a:rPr>
              <a:t>Review</a:t>
            </a:r>
            <a:r>
              <a:rPr sz="1050" spc="95" dirty="0">
                <a:latin typeface="Segoe UI"/>
                <a:cs typeface="Segoe UI"/>
              </a:rPr>
              <a:t> </a:t>
            </a:r>
            <a:r>
              <a:rPr sz="1050" dirty="0">
                <a:latin typeface="Segoe UI"/>
                <a:cs typeface="Segoe UI"/>
              </a:rPr>
              <a:t>Secure</a:t>
            </a:r>
            <a:r>
              <a:rPr sz="1050" spc="100" dirty="0">
                <a:latin typeface="Segoe UI"/>
                <a:cs typeface="Segoe UI"/>
              </a:rPr>
              <a:t> </a:t>
            </a:r>
            <a:r>
              <a:rPr sz="1050" dirty="0">
                <a:latin typeface="Segoe UI"/>
                <a:cs typeface="Segoe UI"/>
              </a:rPr>
              <a:t>Score</a:t>
            </a:r>
            <a:r>
              <a:rPr sz="1050" spc="100" dirty="0">
                <a:latin typeface="Segoe UI"/>
                <a:cs typeface="Segoe UI"/>
              </a:rPr>
              <a:t> </a:t>
            </a:r>
            <a:r>
              <a:rPr sz="1050" dirty="0">
                <a:latin typeface="Segoe UI"/>
                <a:cs typeface="Segoe UI"/>
              </a:rPr>
              <a:t>monthly</a:t>
            </a:r>
            <a:r>
              <a:rPr sz="1050" spc="95" dirty="0">
                <a:latin typeface="Segoe UI"/>
                <a:cs typeface="Segoe UI"/>
              </a:rPr>
              <a:t> </a:t>
            </a:r>
            <a:r>
              <a:rPr sz="1050" dirty="0">
                <a:latin typeface="Segoe UI"/>
                <a:cs typeface="Segoe UI"/>
              </a:rPr>
              <a:t>and</a:t>
            </a:r>
            <a:r>
              <a:rPr sz="1050" spc="100" dirty="0">
                <a:latin typeface="Segoe UI"/>
                <a:cs typeface="Segoe UI"/>
              </a:rPr>
              <a:t> </a:t>
            </a:r>
            <a:r>
              <a:rPr sz="1050" dirty="0">
                <a:latin typeface="Segoe UI"/>
                <a:cs typeface="Segoe UI"/>
              </a:rPr>
              <a:t>remediate</a:t>
            </a:r>
            <a:r>
              <a:rPr sz="1050" spc="100" dirty="0">
                <a:latin typeface="Segoe UI"/>
                <a:cs typeface="Segoe UI"/>
              </a:rPr>
              <a:t> </a:t>
            </a:r>
            <a:r>
              <a:rPr sz="1050" spc="-10" dirty="0">
                <a:latin typeface="Segoe UI"/>
                <a:cs typeface="Segoe UI"/>
              </a:rPr>
              <a:t>gaps.</a:t>
            </a:r>
            <a:endParaRPr sz="1050">
              <a:latin typeface="Segoe UI"/>
              <a:cs typeface="Segoe UI"/>
            </a:endParaRPr>
          </a:p>
        </p:txBody>
      </p:sp>
      <p:sp>
        <p:nvSpPr>
          <p:cNvPr id="13" name="object 13"/>
          <p:cNvSpPr/>
          <p:nvPr/>
        </p:nvSpPr>
        <p:spPr>
          <a:xfrm>
            <a:off x="466943" y="456077"/>
            <a:ext cx="539750" cy="539750"/>
          </a:xfrm>
          <a:custGeom>
            <a:avLst/>
            <a:gdLst/>
            <a:ahLst/>
            <a:cxnLst/>
            <a:rect l="l" t="t" r="r" b="b"/>
            <a:pathLst>
              <a:path w="539750" h="539750">
                <a:moveTo>
                  <a:pt x="449580" y="0"/>
                </a:moveTo>
                <a:lnTo>
                  <a:pt x="89916" y="0"/>
                </a:lnTo>
                <a:lnTo>
                  <a:pt x="54917" y="7066"/>
                </a:lnTo>
                <a:lnTo>
                  <a:pt x="26336" y="26336"/>
                </a:lnTo>
                <a:lnTo>
                  <a:pt x="7066" y="54917"/>
                </a:lnTo>
                <a:lnTo>
                  <a:pt x="0" y="89915"/>
                </a:lnTo>
                <a:lnTo>
                  <a:pt x="0" y="449579"/>
                </a:lnTo>
                <a:lnTo>
                  <a:pt x="7066" y="484578"/>
                </a:lnTo>
                <a:lnTo>
                  <a:pt x="26336" y="513159"/>
                </a:lnTo>
                <a:lnTo>
                  <a:pt x="54917" y="532429"/>
                </a:lnTo>
                <a:lnTo>
                  <a:pt x="89916" y="539495"/>
                </a:lnTo>
                <a:lnTo>
                  <a:pt x="449580" y="539495"/>
                </a:lnTo>
                <a:lnTo>
                  <a:pt x="484578" y="532429"/>
                </a:lnTo>
                <a:lnTo>
                  <a:pt x="513159" y="513159"/>
                </a:lnTo>
                <a:lnTo>
                  <a:pt x="532429" y="484578"/>
                </a:lnTo>
                <a:lnTo>
                  <a:pt x="539496" y="449579"/>
                </a:lnTo>
                <a:lnTo>
                  <a:pt x="539496" y="89915"/>
                </a:lnTo>
                <a:lnTo>
                  <a:pt x="532429" y="54917"/>
                </a:lnTo>
                <a:lnTo>
                  <a:pt x="513159" y="26336"/>
                </a:lnTo>
                <a:lnTo>
                  <a:pt x="484578" y="7066"/>
                </a:lnTo>
                <a:lnTo>
                  <a:pt x="449580" y="0"/>
                </a:lnTo>
                <a:close/>
              </a:path>
            </a:pathLst>
          </a:custGeom>
          <a:solidFill>
            <a:srgbClr val="215B62"/>
          </a:solidFill>
        </p:spPr>
        <p:txBody>
          <a:bodyPr wrap="square" lIns="0" tIns="0" rIns="0" bIns="0" rtlCol="0"/>
          <a:lstStyle/>
          <a:p>
            <a:endParaRPr/>
          </a:p>
        </p:txBody>
      </p:sp>
      <p:sp>
        <p:nvSpPr>
          <p:cNvPr id="14" name="object 14"/>
          <p:cNvSpPr txBox="1"/>
          <p:nvPr/>
        </p:nvSpPr>
        <p:spPr>
          <a:xfrm>
            <a:off x="623764" y="488334"/>
            <a:ext cx="225425" cy="457200"/>
          </a:xfrm>
          <a:prstGeom prst="rect">
            <a:avLst/>
          </a:prstGeom>
        </p:spPr>
        <p:txBody>
          <a:bodyPr vert="horz" wrap="square" lIns="0" tIns="16510" rIns="0" bIns="0" rtlCol="0">
            <a:spAutoFit/>
          </a:bodyPr>
          <a:lstStyle/>
          <a:p>
            <a:pPr marL="12700">
              <a:lnSpc>
                <a:spcPct val="100000"/>
              </a:lnSpc>
              <a:spcBef>
                <a:spcPts val="130"/>
              </a:spcBef>
            </a:pPr>
            <a:r>
              <a:rPr sz="2800" b="1" spc="-50" dirty="0">
                <a:solidFill>
                  <a:srgbClr val="FFFFFF"/>
                </a:solidFill>
                <a:latin typeface="Arial"/>
                <a:cs typeface="Arial"/>
              </a:rPr>
              <a:t>7</a:t>
            </a:r>
            <a:endParaRPr sz="2800">
              <a:latin typeface="Arial"/>
              <a:cs typeface="Arial"/>
            </a:endParaRPr>
          </a:p>
        </p:txBody>
      </p:sp>
      <p:grpSp>
        <p:nvGrpSpPr>
          <p:cNvPr id="15" name="object 12">
            <a:extLst>
              <a:ext uri="{FF2B5EF4-FFF2-40B4-BE49-F238E27FC236}">
                <a16:creationId xmlns:a16="http://schemas.microsoft.com/office/drawing/2014/main" id="{AA10DF52-2F53-D835-9A1B-B807700891DD}"/>
              </a:ext>
            </a:extLst>
          </p:cNvPr>
          <p:cNvGrpSpPr/>
          <p:nvPr/>
        </p:nvGrpSpPr>
        <p:grpSpPr>
          <a:xfrm>
            <a:off x="721522" y="3981450"/>
            <a:ext cx="337157" cy="1233907"/>
            <a:chOff x="630599" y="3966743"/>
            <a:chExt cx="397510" cy="1454785"/>
          </a:xfrm>
        </p:grpSpPr>
        <p:pic>
          <p:nvPicPr>
            <p:cNvPr id="16" name="object 13">
              <a:extLst>
                <a:ext uri="{FF2B5EF4-FFF2-40B4-BE49-F238E27FC236}">
                  <a16:creationId xmlns:a16="http://schemas.microsoft.com/office/drawing/2014/main" id="{BCAE1151-BE17-263F-9293-6242085FCF36}"/>
                </a:ext>
              </a:extLst>
            </p:cNvPr>
            <p:cNvPicPr/>
            <p:nvPr/>
          </p:nvPicPr>
          <p:blipFill>
            <a:blip r:embed="rId3" cstate="print"/>
            <a:stretch>
              <a:fillRect/>
            </a:stretch>
          </p:blipFill>
          <p:spPr>
            <a:xfrm>
              <a:off x="630605" y="3966743"/>
              <a:ext cx="397339" cy="320845"/>
            </a:xfrm>
            <a:prstGeom prst="rect">
              <a:avLst/>
            </a:prstGeom>
          </p:spPr>
        </p:pic>
        <p:pic>
          <p:nvPicPr>
            <p:cNvPr id="17" name="object 14">
              <a:extLst>
                <a:ext uri="{FF2B5EF4-FFF2-40B4-BE49-F238E27FC236}">
                  <a16:creationId xmlns:a16="http://schemas.microsoft.com/office/drawing/2014/main" id="{8B8DC6F0-D66A-B8E5-9DC9-8BAF8101CFCC}"/>
                </a:ext>
              </a:extLst>
            </p:cNvPr>
            <p:cNvPicPr/>
            <p:nvPr/>
          </p:nvPicPr>
          <p:blipFill>
            <a:blip r:embed="rId3" cstate="print"/>
            <a:stretch>
              <a:fillRect/>
            </a:stretch>
          </p:blipFill>
          <p:spPr>
            <a:xfrm>
              <a:off x="630599" y="4533509"/>
              <a:ext cx="397345" cy="320851"/>
            </a:xfrm>
            <a:prstGeom prst="rect">
              <a:avLst/>
            </a:prstGeom>
          </p:spPr>
        </p:pic>
        <p:pic>
          <p:nvPicPr>
            <p:cNvPr id="18" name="object 15">
              <a:extLst>
                <a:ext uri="{FF2B5EF4-FFF2-40B4-BE49-F238E27FC236}">
                  <a16:creationId xmlns:a16="http://schemas.microsoft.com/office/drawing/2014/main" id="{A0E51087-D8BB-C7E9-2E44-7C532779A61E}"/>
                </a:ext>
              </a:extLst>
            </p:cNvPr>
            <p:cNvPicPr/>
            <p:nvPr/>
          </p:nvPicPr>
          <p:blipFill>
            <a:blip r:embed="rId3" cstate="print"/>
            <a:stretch>
              <a:fillRect/>
            </a:stretch>
          </p:blipFill>
          <p:spPr>
            <a:xfrm>
              <a:off x="630599" y="5100281"/>
              <a:ext cx="397345" cy="320851"/>
            </a:xfrm>
            <a:prstGeom prst="rect">
              <a:avLst/>
            </a:prstGeom>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2130" cy="5981700"/>
          </a:xfrm>
          <a:custGeom>
            <a:avLst/>
            <a:gdLst/>
            <a:ahLst/>
            <a:cxnLst/>
            <a:rect l="l" t="t" r="r" b="b"/>
            <a:pathLst>
              <a:path w="10692130" h="5981700">
                <a:moveTo>
                  <a:pt x="10692003" y="0"/>
                </a:moveTo>
                <a:lnTo>
                  <a:pt x="0" y="0"/>
                </a:lnTo>
                <a:lnTo>
                  <a:pt x="0" y="5981700"/>
                </a:lnTo>
                <a:lnTo>
                  <a:pt x="10692003" y="5981700"/>
                </a:lnTo>
                <a:lnTo>
                  <a:pt x="10692003" y="0"/>
                </a:lnTo>
                <a:close/>
              </a:path>
            </a:pathLst>
          </a:custGeom>
          <a:solidFill>
            <a:srgbClr val="335A61"/>
          </a:solidFill>
        </p:spPr>
        <p:txBody>
          <a:bodyPr wrap="square" lIns="0" tIns="0" rIns="0" bIns="0" rtlCol="0"/>
          <a:lstStyle/>
          <a:p>
            <a:endParaRPr/>
          </a:p>
        </p:txBody>
      </p:sp>
      <p:sp>
        <p:nvSpPr>
          <p:cNvPr id="3" name="TextBox 2">
            <a:extLst>
              <a:ext uri="{FF2B5EF4-FFF2-40B4-BE49-F238E27FC236}">
                <a16:creationId xmlns:a16="http://schemas.microsoft.com/office/drawing/2014/main" id="{A22494BA-6677-B8B2-8106-EF913B312FC1}"/>
              </a:ext>
            </a:extLst>
          </p:cNvPr>
          <p:cNvSpPr txBox="1"/>
          <p:nvPr/>
        </p:nvSpPr>
        <p:spPr>
          <a:xfrm>
            <a:off x="774700" y="2513796"/>
            <a:ext cx="6248400" cy="954107"/>
          </a:xfrm>
          <a:prstGeom prst="rect">
            <a:avLst/>
          </a:prstGeom>
          <a:noFill/>
        </p:spPr>
        <p:txBody>
          <a:bodyPr wrap="square">
            <a:spAutoFit/>
          </a:bodyPr>
          <a:lstStyle/>
          <a:p>
            <a:r>
              <a:rPr lang="en-GB" sz="2800" dirty="0">
                <a:solidFill>
                  <a:schemeClr val="bg1"/>
                </a:solidFill>
              </a:rPr>
              <a:t>Speak with </a:t>
            </a:r>
            <a:r>
              <a:rPr lang="en-GB" sz="2800" b="1" dirty="0">
                <a:solidFill>
                  <a:schemeClr val="bg1"/>
                </a:solidFill>
              </a:rPr>
              <a:t>[PARTNER NAME]</a:t>
            </a:r>
            <a:r>
              <a:rPr lang="en-GB" sz="2800" dirty="0">
                <a:solidFill>
                  <a:schemeClr val="bg1"/>
                </a:solidFill>
              </a:rPr>
              <a:t> to start your Azure security journey →</a:t>
            </a:r>
            <a:endParaRPr lang="en-US" sz="2800" dirty="0">
              <a:solidFill>
                <a:schemeClr val="bg1"/>
              </a:solidFill>
            </a:endParaRPr>
          </a:p>
        </p:txBody>
      </p:sp>
      <p:pic>
        <p:nvPicPr>
          <p:cNvPr id="4" name="Picture 3" descr="placeholder logo">
            <a:extLst>
              <a:ext uri="{FF2B5EF4-FFF2-40B4-BE49-F238E27FC236}">
                <a16:creationId xmlns:a16="http://schemas.microsoft.com/office/drawing/2014/main" id="{9674F35D-DFFB-0852-8759-4B3D10888A37}"/>
              </a:ext>
            </a:extLst>
          </p:cNvPr>
          <p:cNvPicPr>
            <a:picLocks noChangeAspect="1"/>
          </p:cNvPicPr>
          <p:nvPr/>
        </p:nvPicPr>
        <p:blipFill>
          <a:blip r:embed="rId2"/>
          <a:stretch>
            <a:fillRect/>
          </a:stretch>
        </p:blipFill>
        <p:spPr>
          <a:xfrm>
            <a:off x="850900" y="1236374"/>
            <a:ext cx="1173773" cy="391258"/>
          </a:xfrm>
          <a:prstGeom prst="rect">
            <a:avLst/>
          </a:prstGeom>
        </p:spPr>
      </p:pic>
      <p:pic>
        <p:nvPicPr>
          <p:cNvPr id="5" name="Picture 4" descr="A white text on a black background&#10;&#10;AI-generated content may be incorrect.">
            <a:extLst>
              <a:ext uri="{FF2B5EF4-FFF2-40B4-BE49-F238E27FC236}">
                <a16:creationId xmlns:a16="http://schemas.microsoft.com/office/drawing/2014/main" id="{7C687005-7946-B703-F72A-1955E654CB59}"/>
              </a:ext>
            </a:extLst>
          </p:cNvPr>
          <p:cNvPicPr>
            <a:picLocks noChangeAspect="1"/>
          </p:cNvPicPr>
          <p:nvPr/>
        </p:nvPicPr>
        <p:blipFill>
          <a:blip r:embed="rId3"/>
          <a:stretch>
            <a:fillRect/>
          </a:stretch>
        </p:blipFill>
        <p:spPr>
          <a:xfrm>
            <a:off x="2451100" y="1259680"/>
            <a:ext cx="2514600" cy="35957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995138" y="0"/>
            <a:ext cx="5696864" cy="5981699"/>
          </a:xfrm>
          <a:prstGeom prst="rect">
            <a:avLst/>
          </a:prstGeom>
        </p:spPr>
      </p:pic>
      <p:sp>
        <p:nvSpPr>
          <p:cNvPr id="3" name="object 3"/>
          <p:cNvSpPr txBox="1">
            <a:spLocks noGrp="1"/>
          </p:cNvSpPr>
          <p:nvPr>
            <p:ph type="title"/>
          </p:nvPr>
        </p:nvSpPr>
        <p:spPr>
          <a:prstGeom prst="rect">
            <a:avLst/>
          </a:prstGeom>
        </p:spPr>
        <p:txBody>
          <a:bodyPr vert="horz" wrap="square" lIns="0" tIns="12700" rIns="0" bIns="0" rtlCol="0">
            <a:spAutoFit/>
          </a:bodyPr>
          <a:lstStyle/>
          <a:p>
            <a:pPr marL="12700">
              <a:lnSpc>
                <a:spcPct val="100000"/>
              </a:lnSpc>
              <a:spcBef>
                <a:spcPts val="100"/>
              </a:spcBef>
            </a:pPr>
            <a:r>
              <a:rPr dirty="0"/>
              <a:t>Executive</a:t>
            </a:r>
            <a:r>
              <a:rPr spc="-75" dirty="0"/>
              <a:t> </a:t>
            </a:r>
            <a:r>
              <a:rPr spc="-10" dirty="0"/>
              <a:t>Summary</a:t>
            </a:r>
          </a:p>
        </p:txBody>
      </p:sp>
      <p:sp>
        <p:nvSpPr>
          <p:cNvPr id="4" name="TextBox 3">
            <a:extLst>
              <a:ext uri="{FF2B5EF4-FFF2-40B4-BE49-F238E27FC236}">
                <a16:creationId xmlns:a16="http://schemas.microsoft.com/office/drawing/2014/main" id="{152B8924-A0E2-42E2-D69B-EFC7F804A72E}"/>
              </a:ext>
            </a:extLst>
          </p:cNvPr>
          <p:cNvSpPr txBox="1"/>
          <p:nvPr/>
        </p:nvSpPr>
        <p:spPr>
          <a:xfrm>
            <a:off x="393700" y="1466850"/>
            <a:ext cx="3941572" cy="3293209"/>
          </a:xfrm>
          <a:prstGeom prst="rect">
            <a:avLst/>
          </a:prstGeom>
          <a:noFill/>
        </p:spPr>
        <p:txBody>
          <a:bodyPr wrap="square">
            <a:spAutoFit/>
          </a:bodyPr>
          <a:lstStyle/>
          <a:p>
            <a:r>
              <a:rPr lang="en-GB" sz="1300" b="0" i="0" dirty="0">
                <a:solidFill>
                  <a:srgbClr val="222222"/>
                </a:solidFill>
                <a:effectLst/>
                <a:latin typeface="adobe-clean"/>
              </a:rPr>
              <a:t>Security in Azure helps you protect identities, data, applications, and infrastructure with layered, built-in controls—enhanced by intelligent threat detection and automated response. This guide explains how organizations use Azure’s native capabilities to reduce risk while accelerating delivery: from identity-first access and network isolation to data protection, compliance, and continuous monitoring. You’ll learn the core building blocks (Microsoft Entra ID, RBAC, Azure Firewall, DDoS Protection, Private Link, Key Vault, Defender for Cloud, Microsoft Sentinel, Azure Monitor) and how to assemble them into a secure, scalable foundation. </a:t>
            </a:r>
            <a:r>
              <a:rPr lang="en-GB" sz="1300" b="1" i="0" dirty="0">
                <a:solidFill>
                  <a:srgbClr val="222222"/>
                </a:solidFill>
                <a:effectLst/>
                <a:latin typeface="adobe-clean"/>
              </a:rPr>
              <a:t>[PARTNER NAME]</a:t>
            </a:r>
            <a:r>
              <a:rPr lang="en-GB" sz="1300" b="0" i="0" dirty="0">
                <a:solidFill>
                  <a:srgbClr val="222222"/>
                </a:solidFill>
                <a:effectLst/>
                <a:latin typeface="adobe-clean"/>
              </a:rPr>
              <a:t> provides a proven blueprint to design, implement, and operate a secure-by-default environment that aligns to your business and regulatory needs.</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2700" rIns="0" bIns="0" rtlCol="0">
            <a:spAutoFit/>
          </a:bodyPr>
          <a:lstStyle/>
          <a:p>
            <a:pPr marL="4991100">
              <a:lnSpc>
                <a:spcPct val="100000"/>
              </a:lnSpc>
              <a:spcBef>
                <a:spcPts val="100"/>
              </a:spcBef>
            </a:pPr>
            <a:r>
              <a:rPr dirty="0"/>
              <a:t>Why</a:t>
            </a:r>
            <a:r>
              <a:rPr spc="-30" dirty="0"/>
              <a:t> </a:t>
            </a:r>
            <a:r>
              <a:rPr dirty="0"/>
              <a:t>Security</a:t>
            </a:r>
            <a:r>
              <a:rPr spc="-30" dirty="0"/>
              <a:t> </a:t>
            </a:r>
            <a:r>
              <a:rPr dirty="0"/>
              <a:t>in</a:t>
            </a:r>
            <a:r>
              <a:rPr spc="-25" dirty="0"/>
              <a:t> </a:t>
            </a:r>
            <a:r>
              <a:rPr spc="-10" dirty="0"/>
              <a:t>Azure</a:t>
            </a:r>
          </a:p>
        </p:txBody>
      </p:sp>
      <p:sp>
        <p:nvSpPr>
          <p:cNvPr id="3" name="object 3"/>
          <p:cNvSpPr txBox="1"/>
          <p:nvPr/>
        </p:nvSpPr>
        <p:spPr>
          <a:xfrm>
            <a:off x="5423299" y="1540109"/>
            <a:ext cx="4444365" cy="1773555"/>
          </a:xfrm>
          <a:prstGeom prst="rect">
            <a:avLst/>
          </a:prstGeom>
        </p:spPr>
        <p:txBody>
          <a:bodyPr vert="horz" wrap="square" lIns="0" tIns="11430" rIns="0" bIns="0" rtlCol="0">
            <a:spAutoFit/>
          </a:bodyPr>
          <a:lstStyle/>
          <a:p>
            <a:pPr marL="12700" marR="5080">
              <a:lnSpc>
                <a:spcPct val="124700"/>
              </a:lnSpc>
              <a:spcBef>
                <a:spcPts val="90"/>
              </a:spcBef>
            </a:pPr>
            <a:r>
              <a:rPr sz="1150" dirty="0">
                <a:latin typeface="Segoe UI"/>
                <a:cs typeface="Segoe UI"/>
              </a:rPr>
              <a:t>Security</a:t>
            </a:r>
            <a:r>
              <a:rPr sz="1150" spc="70" dirty="0">
                <a:latin typeface="Segoe UI"/>
                <a:cs typeface="Segoe UI"/>
              </a:rPr>
              <a:t> </a:t>
            </a:r>
            <a:r>
              <a:rPr sz="1150" dirty="0">
                <a:latin typeface="Segoe UI"/>
                <a:cs typeface="Segoe UI"/>
              </a:rPr>
              <a:t>in</a:t>
            </a:r>
            <a:r>
              <a:rPr sz="1150" spc="70" dirty="0">
                <a:latin typeface="Segoe UI"/>
                <a:cs typeface="Segoe UI"/>
              </a:rPr>
              <a:t> </a:t>
            </a:r>
            <a:r>
              <a:rPr sz="1150" dirty="0">
                <a:latin typeface="Segoe UI"/>
                <a:cs typeface="Segoe UI"/>
              </a:rPr>
              <a:t>Azure</a:t>
            </a:r>
            <a:r>
              <a:rPr sz="1150" spc="70" dirty="0">
                <a:latin typeface="Segoe UI"/>
                <a:cs typeface="Segoe UI"/>
              </a:rPr>
              <a:t> </a:t>
            </a:r>
            <a:r>
              <a:rPr sz="1150" dirty="0">
                <a:latin typeface="Segoe UI"/>
                <a:cs typeface="Segoe UI"/>
              </a:rPr>
              <a:t>combines</a:t>
            </a:r>
            <a:r>
              <a:rPr sz="1150" spc="70" dirty="0">
                <a:latin typeface="Segoe UI"/>
                <a:cs typeface="Segoe UI"/>
              </a:rPr>
              <a:t> </a:t>
            </a:r>
            <a:r>
              <a:rPr sz="1150" dirty="0">
                <a:latin typeface="Segoe UI"/>
                <a:cs typeface="Segoe UI"/>
              </a:rPr>
              <a:t>a</a:t>
            </a:r>
            <a:r>
              <a:rPr sz="1150" spc="70" dirty="0">
                <a:latin typeface="Segoe UI"/>
                <a:cs typeface="Segoe UI"/>
              </a:rPr>
              <a:t> </a:t>
            </a:r>
            <a:r>
              <a:rPr sz="1150" dirty="0">
                <a:latin typeface="Segoe UI"/>
                <a:cs typeface="Segoe UI"/>
              </a:rPr>
              <a:t>secure</a:t>
            </a:r>
            <a:r>
              <a:rPr sz="1150" spc="75" dirty="0">
                <a:latin typeface="Segoe UI"/>
                <a:cs typeface="Segoe UI"/>
              </a:rPr>
              <a:t> </a:t>
            </a:r>
            <a:r>
              <a:rPr sz="1150" dirty="0">
                <a:latin typeface="Segoe UI"/>
                <a:cs typeface="Segoe UI"/>
              </a:rPr>
              <a:t>cloud</a:t>
            </a:r>
            <a:r>
              <a:rPr sz="1150" spc="70" dirty="0">
                <a:latin typeface="Segoe UI"/>
                <a:cs typeface="Segoe UI"/>
              </a:rPr>
              <a:t> </a:t>
            </a:r>
            <a:r>
              <a:rPr sz="1150" dirty="0">
                <a:latin typeface="Segoe UI"/>
                <a:cs typeface="Segoe UI"/>
              </a:rPr>
              <a:t>platform</a:t>
            </a:r>
            <a:r>
              <a:rPr sz="1150" spc="70" dirty="0">
                <a:latin typeface="Segoe UI"/>
                <a:cs typeface="Segoe UI"/>
              </a:rPr>
              <a:t> </a:t>
            </a:r>
            <a:r>
              <a:rPr sz="1150" dirty="0">
                <a:latin typeface="Segoe UI"/>
                <a:cs typeface="Segoe UI"/>
              </a:rPr>
              <a:t>with</a:t>
            </a:r>
            <a:r>
              <a:rPr sz="1150" spc="70" dirty="0">
                <a:latin typeface="Segoe UI"/>
                <a:cs typeface="Segoe UI"/>
              </a:rPr>
              <a:t> </a:t>
            </a:r>
            <a:r>
              <a:rPr sz="1150" spc="-10" dirty="0">
                <a:latin typeface="Segoe UI"/>
                <a:cs typeface="Segoe UI"/>
              </a:rPr>
              <a:t>customer- </a:t>
            </a:r>
            <a:r>
              <a:rPr sz="1150" dirty="0">
                <a:latin typeface="Segoe UI"/>
                <a:cs typeface="Segoe UI"/>
              </a:rPr>
              <a:t>configurable</a:t>
            </a:r>
            <a:r>
              <a:rPr sz="1150" spc="95" dirty="0">
                <a:latin typeface="Segoe UI"/>
                <a:cs typeface="Segoe UI"/>
              </a:rPr>
              <a:t> </a:t>
            </a:r>
            <a:r>
              <a:rPr sz="1150" dirty="0">
                <a:latin typeface="Segoe UI"/>
                <a:cs typeface="Segoe UI"/>
              </a:rPr>
              <a:t>controls.</a:t>
            </a:r>
            <a:r>
              <a:rPr sz="1150" spc="100" dirty="0">
                <a:latin typeface="Segoe UI"/>
                <a:cs typeface="Segoe UI"/>
              </a:rPr>
              <a:t> </a:t>
            </a:r>
            <a:r>
              <a:rPr sz="1150" dirty="0">
                <a:latin typeface="Segoe UI"/>
                <a:cs typeface="Segoe UI"/>
              </a:rPr>
              <a:t>Microsoft</a:t>
            </a:r>
            <a:r>
              <a:rPr sz="1150" spc="95" dirty="0">
                <a:latin typeface="Segoe UI"/>
                <a:cs typeface="Segoe UI"/>
              </a:rPr>
              <a:t> </a:t>
            </a:r>
            <a:r>
              <a:rPr sz="1150" dirty="0">
                <a:latin typeface="Segoe UI"/>
                <a:cs typeface="Segoe UI"/>
              </a:rPr>
              <a:t>invests</a:t>
            </a:r>
            <a:r>
              <a:rPr sz="1150" spc="100" dirty="0">
                <a:latin typeface="Segoe UI"/>
                <a:cs typeface="Segoe UI"/>
              </a:rPr>
              <a:t> </a:t>
            </a:r>
            <a:r>
              <a:rPr sz="1150" dirty="0">
                <a:latin typeface="Segoe UI"/>
                <a:cs typeface="Segoe UI"/>
              </a:rPr>
              <a:t>heavily</a:t>
            </a:r>
            <a:r>
              <a:rPr sz="1150" spc="95" dirty="0">
                <a:latin typeface="Segoe UI"/>
                <a:cs typeface="Segoe UI"/>
              </a:rPr>
              <a:t> </a:t>
            </a:r>
            <a:r>
              <a:rPr sz="1150" dirty="0">
                <a:latin typeface="Segoe UI"/>
                <a:cs typeface="Segoe UI"/>
              </a:rPr>
              <a:t>in</a:t>
            </a:r>
            <a:r>
              <a:rPr sz="1150" spc="100" dirty="0">
                <a:latin typeface="Segoe UI"/>
                <a:cs typeface="Segoe UI"/>
              </a:rPr>
              <a:t> </a:t>
            </a:r>
            <a:r>
              <a:rPr sz="1150" dirty="0">
                <a:latin typeface="Segoe UI"/>
                <a:cs typeface="Segoe UI"/>
              </a:rPr>
              <a:t>platform</a:t>
            </a:r>
            <a:r>
              <a:rPr sz="1150" spc="95" dirty="0">
                <a:latin typeface="Segoe UI"/>
                <a:cs typeface="Segoe UI"/>
              </a:rPr>
              <a:t> </a:t>
            </a:r>
            <a:r>
              <a:rPr sz="1150" spc="-10" dirty="0">
                <a:latin typeface="Segoe UI"/>
                <a:cs typeface="Segoe UI"/>
              </a:rPr>
              <a:t>security </a:t>
            </a:r>
            <a:r>
              <a:rPr sz="1150" dirty="0">
                <a:latin typeface="Segoe UI"/>
                <a:cs typeface="Segoe UI"/>
              </a:rPr>
              <a:t>while</a:t>
            </a:r>
            <a:r>
              <a:rPr sz="1150" spc="50" dirty="0">
                <a:latin typeface="Segoe UI"/>
                <a:cs typeface="Segoe UI"/>
              </a:rPr>
              <a:t> </a:t>
            </a:r>
            <a:r>
              <a:rPr sz="1150" dirty="0">
                <a:latin typeface="Segoe UI"/>
                <a:cs typeface="Segoe UI"/>
              </a:rPr>
              <a:t>giving</a:t>
            </a:r>
            <a:r>
              <a:rPr sz="1150" spc="50" dirty="0">
                <a:latin typeface="Segoe UI"/>
                <a:cs typeface="Segoe UI"/>
              </a:rPr>
              <a:t> </a:t>
            </a:r>
            <a:r>
              <a:rPr sz="1150" dirty="0">
                <a:latin typeface="Segoe UI"/>
                <a:cs typeface="Segoe UI"/>
              </a:rPr>
              <a:t>you</a:t>
            </a:r>
            <a:r>
              <a:rPr sz="1150" spc="55" dirty="0">
                <a:latin typeface="Segoe UI"/>
                <a:cs typeface="Segoe UI"/>
              </a:rPr>
              <a:t> </a:t>
            </a:r>
            <a:r>
              <a:rPr sz="1150" dirty="0">
                <a:latin typeface="Segoe UI"/>
                <a:cs typeface="Segoe UI"/>
              </a:rPr>
              <a:t>the</a:t>
            </a:r>
            <a:r>
              <a:rPr sz="1150" spc="50" dirty="0">
                <a:latin typeface="Segoe UI"/>
                <a:cs typeface="Segoe UI"/>
              </a:rPr>
              <a:t> </a:t>
            </a:r>
            <a:r>
              <a:rPr sz="1150" dirty="0">
                <a:latin typeface="Segoe UI"/>
                <a:cs typeface="Segoe UI"/>
              </a:rPr>
              <a:t>tools</a:t>
            </a:r>
            <a:r>
              <a:rPr sz="1150" spc="55" dirty="0">
                <a:latin typeface="Segoe UI"/>
                <a:cs typeface="Segoe UI"/>
              </a:rPr>
              <a:t> </a:t>
            </a:r>
            <a:r>
              <a:rPr sz="1150" dirty="0">
                <a:latin typeface="Segoe UI"/>
                <a:cs typeface="Segoe UI"/>
              </a:rPr>
              <a:t>to</a:t>
            </a:r>
            <a:r>
              <a:rPr sz="1150" spc="50" dirty="0">
                <a:latin typeface="Segoe UI"/>
                <a:cs typeface="Segoe UI"/>
              </a:rPr>
              <a:t> </a:t>
            </a:r>
            <a:r>
              <a:rPr sz="1150" dirty="0">
                <a:latin typeface="Segoe UI"/>
                <a:cs typeface="Segoe UI"/>
              </a:rPr>
              <a:t>enforce</a:t>
            </a:r>
            <a:r>
              <a:rPr sz="1150" spc="55" dirty="0">
                <a:latin typeface="Segoe UI"/>
                <a:cs typeface="Segoe UI"/>
              </a:rPr>
              <a:t> </a:t>
            </a:r>
            <a:r>
              <a:rPr sz="1150" b="1" dirty="0">
                <a:latin typeface="Segoe UI"/>
                <a:cs typeface="Segoe UI"/>
              </a:rPr>
              <a:t>confidentiality,</a:t>
            </a:r>
            <a:r>
              <a:rPr sz="1150" b="1" spc="50" dirty="0">
                <a:latin typeface="Segoe UI"/>
                <a:cs typeface="Segoe UI"/>
              </a:rPr>
              <a:t> </a:t>
            </a:r>
            <a:r>
              <a:rPr sz="1150" b="1" spc="-10" dirty="0">
                <a:latin typeface="Segoe UI"/>
                <a:cs typeface="Segoe UI"/>
              </a:rPr>
              <a:t>integrity,</a:t>
            </a:r>
            <a:r>
              <a:rPr sz="1150" b="1" spc="500" dirty="0">
                <a:latin typeface="Segoe UI"/>
                <a:cs typeface="Segoe UI"/>
              </a:rPr>
              <a:t> </a:t>
            </a:r>
            <a:r>
              <a:rPr sz="1150" b="1" dirty="0">
                <a:latin typeface="Segoe UI"/>
                <a:cs typeface="Segoe UI"/>
              </a:rPr>
              <a:t>and</a:t>
            </a:r>
            <a:r>
              <a:rPr sz="1150" b="1" spc="65" dirty="0">
                <a:latin typeface="Segoe UI"/>
                <a:cs typeface="Segoe UI"/>
              </a:rPr>
              <a:t> </a:t>
            </a:r>
            <a:r>
              <a:rPr sz="1150" b="1" dirty="0">
                <a:latin typeface="Segoe UI"/>
                <a:cs typeface="Segoe UI"/>
              </a:rPr>
              <a:t>availability</a:t>
            </a:r>
            <a:r>
              <a:rPr sz="1150" b="1" spc="65" dirty="0">
                <a:latin typeface="Segoe UI"/>
                <a:cs typeface="Segoe UI"/>
              </a:rPr>
              <a:t> </a:t>
            </a:r>
            <a:r>
              <a:rPr sz="1150" dirty="0">
                <a:latin typeface="Segoe UI"/>
                <a:cs typeface="Segoe UI"/>
              </a:rPr>
              <a:t>across</a:t>
            </a:r>
            <a:r>
              <a:rPr sz="1150" spc="65" dirty="0">
                <a:latin typeface="Segoe UI"/>
                <a:cs typeface="Segoe UI"/>
              </a:rPr>
              <a:t> </a:t>
            </a:r>
            <a:r>
              <a:rPr sz="1150" dirty="0">
                <a:latin typeface="Segoe UI"/>
                <a:cs typeface="Segoe UI"/>
              </a:rPr>
              <a:t>your</a:t>
            </a:r>
            <a:r>
              <a:rPr sz="1150" spc="65" dirty="0">
                <a:latin typeface="Segoe UI"/>
                <a:cs typeface="Segoe UI"/>
              </a:rPr>
              <a:t> </a:t>
            </a:r>
            <a:r>
              <a:rPr sz="1150" dirty="0">
                <a:latin typeface="Segoe UI"/>
                <a:cs typeface="Segoe UI"/>
              </a:rPr>
              <a:t>own</a:t>
            </a:r>
            <a:r>
              <a:rPr sz="1150" spc="65" dirty="0">
                <a:latin typeface="Segoe UI"/>
                <a:cs typeface="Segoe UI"/>
              </a:rPr>
              <a:t> </a:t>
            </a:r>
            <a:r>
              <a:rPr sz="1150" dirty="0">
                <a:latin typeface="Segoe UI"/>
                <a:cs typeface="Segoe UI"/>
              </a:rPr>
              <a:t>environment.</a:t>
            </a:r>
            <a:r>
              <a:rPr sz="1150" spc="65" dirty="0">
                <a:latin typeface="Segoe UI"/>
                <a:cs typeface="Segoe UI"/>
              </a:rPr>
              <a:t> </a:t>
            </a:r>
            <a:r>
              <a:rPr sz="1150" dirty="0">
                <a:latin typeface="Segoe UI"/>
                <a:cs typeface="Segoe UI"/>
              </a:rPr>
              <a:t>The</a:t>
            </a:r>
            <a:r>
              <a:rPr sz="1150" spc="65" dirty="0">
                <a:latin typeface="Segoe UI"/>
                <a:cs typeface="Segoe UI"/>
              </a:rPr>
              <a:t> </a:t>
            </a:r>
            <a:r>
              <a:rPr sz="1150" dirty="0">
                <a:latin typeface="Segoe UI"/>
                <a:cs typeface="Segoe UI"/>
              </a:rPr>
              <a:t>result</a:t>
            </a:r>
            <a:r>
              <a:rPr sz="1150" spc="65" dirty="0">
                <a:latin typeface="Segoe UI"/>
                <a:cs typeface="Segoe UI"/>
              </a:rPr>
              <a:t> </a:t>
            </a:r>
            <a:r>
              <a:rPr sz="1150" spc="-25" dirty="0">
                <a:latin typeface="Segoe UI"/>
                <a:cs typeface="Segoe UI"/>
              </a:rPr>
              <a:t>is</a:t>
            </a:r>
            <a:endParaRPr sz="1150">
              <a:latin typeface="Segoe UI"/>
              <a:cs typeface="Segoe UI"/>
            </a:endParaRPr>
          </a:p>
          <a:p>
            <a:pPr marL="12700" marR="20955">
              <a:lnSpc>
                <a:spcPct val="124700"/>
              </a:lnSpc>
            </a:pPr>
            <a:r>
              <a:rPr sz="1150" dirty="0">
                <a:latin typeface="Segoe UI"/>
                <a:cs typeface="Segoe UI"/>
              </a:rPr>
              <a:t>a</a:t>
            </a:r>
            <a:r>
              <a:rPr sz="1150" spc="75" dirty="0">
                <a:latin typeface="Segoe UI"/>
                <a:cs typeface="Segoe UI"/>
              </a:rPr>
              <a:t> </a:t>
            </a:r>
            <a:r>
              <a:rPr sz="1150" dirty="0">
                <a:latin typeface="Segoe UI"/>
                <a:cs typeface="Segoe UI"/>
              </a:rPr>
              <a:t>shared-responsibility</a:t>
            </a:r>
            <a:r>
              <a:rPr sz="1150" spc="75" dirty="0">
                <a:latin typeface="Segoe UI"/>
                <a:cs typeface="Segoe UI"/>
              </a:rPr>
              <a:t> </a:t>
            </a:r>
            <a:r>
              <a:rPr sz="1150" dirty="0">
                <a:latin typeface="Segoe UI"/>
                <a:cs typeface="Segoe UI"/>
              </a:rPr>
              <a:t>model</a:t>
            </a:r>
            <a:r>
              <a:rPr sz="1150" spc="75" dirty="0">
                <a:latin typeface="Segoe UI"/>
                <a:cs typeface="Segoe UI"/>
              </a:rPr>
              <a:t> </a:t>
            </a:r>
            <a:r>
              <a:rPr sz="1150" dirty="0">
                <a:latin typeface="Segoe UI"/>
                <a:cs typeface="Segoe UI"/>
              </a:rPr>
              <a:t>that</a:t>
            </a:r>
            <a:r>
              <a:rPr sz="1150" spc="80" dirty="0">
                <a:latin typeface="Segoe UI"/>
                <a:cs typeface="Segoe UI"/>
              </a:rPr>
              <a:t> </a:t>
            </a:r>
            <a:r>
              <a:rPr sz="1150" dirty="0">
                <a:latin typeface="Segoe UI"/>
                <a:cs typeface="Segoe UI"/>
              </a:rPr>
              <a:t>lets</a:t>
            </a:r>
            <a:r>
              <a:rPr sz="1150" spc="75" dirty="0">
                <a:latin typeface="Segoe UI"/>
                <a:cs typeface="Segoe UI"/>
              </a:rPr>
              <a:t> </a:t>
            </a:r>
            <a:r>
              <a:rPr sz="1150" dirty="0">
                <a:latin typeface="Segoe UI"/>
                <a:cs typeface="Segoe UI"/>
              </a:rPr>
              <a:t>you</a:t>
            </a:r>
            <a:r>
              <a:rPr sz="1150" spc="75" dirty="0">
                <a:latin typeface="Segoe UI"/>
                <a:cs typeface="Segoe UI"/>
              </a:rPr>
              <a:t> </a:t>
            </a:r>
            <a:r>
              <a:rPr sz="1150" dirty="0">
                <a:latin typeface="Segoe UI"/>
                <a:cs typeface="Segoe UI"/>
              </a:rPr>
              <a:t>meet</a:t>
            </a:r>
            <a:r>
              <a:rPr sz="1150" spc="75" dirty="0">
                <a:latin typeface="Segoe UI"/>
                <a:cs typeface="Segoe UI"/>
              </a:rPr>
              <a:t> </a:t>
            </a:r>
            <a:r>
              <a:rPr sz="1150" spc="-10" dirty="0">
                <a:latin typeface="Segoe UI"/>
                <a:cs typeface="Segoe UI"/>
              </a:rPr>
              <a:t>compliance </a:t>
            </a:r>
            <a:r>
              <a:rPr sz="1150" dirty="0">
                <a:latin typeface="Segoe UI"/>
                <a:cs typeface="Segoe UI"/>
              </a:rPr>
              <a:t>requirements</a:t>
            </a:r>
            <a:r>
              <a:rPr sz="1150" spc="65" dirty="0">
                <a:latin typeface="Segoe UI"/>
                <a:cs typeface="Segoe UI"/>
              </a:rPr>
              <a:t> </a:t>
            </a:r>
            <a:r>
              <a:rPr sz="1150" dirty="0">
                <a:latin typeface="Segoe UI"/>
                <a:cs typeface="Segoe UI"/>
              </a:rPr>
              <a:t>while</a:t>
            </a:r>
            <a:r>
              <a:rPr sz="1150" spc="65" dirty="0">
                <a:latin typeface="Segoe UI"/>
                <a:cs typeface="Segoe UI"/>
              </a:rPr>
              <a:t> </a:t>
            </a:r>
            <a:r>
              <a:rPr sz="1150" dirty="0">
                <a:latin typeface="Segoe UI"/>
                <a:cs typeface="Segoe UI"/>
              </a:rPr>
              <a:t>moving</a:t>
            </a:r>
            <a:r>
              <a:rPr sz="1150" spc="65" dirty="0">
                <a:latin typeface="Segoe UI"/>
                <a:cs typeface="Segoe UI"/>
              </a:rPr>
              <a:t> </a:t>
            </a:r>
            <a:r>
              <a:rPr sz="1150" dirty="0">
                <a:latin typeface="Segoe UI"/>
                <a:cs typeface="Segoe UI"/>
              </a:rPr>
              <a:t>faster.</a:t>
            </a:r>
            <a:r>
              <a:rPr sz="1150" spc="65" dirty="0">
                <a:latin typeface="Segoe UI"/>
                <a:cs typeface="Segoe UI"/>
              </a:rPr>
              <a:t> </a:t>
            </a:r>
            <a:r>
              <a:rPr sz="1150" dirty="0">
                <a:latin typeface="Segoe UI"/>
                <a:cs typeface="Segoe UI"/>
              </a:rPr>
              <a:t>Azure</a:t>
            </a:r>
            <a:r>
              <a:rPr sz="1150" spc="65" dirty="0">
                <a:latin typeface="Segoe UI"/>
                <a:cs typeface="Segoe UI"/>
              </a:rPr>
              <a:t> </a:t>
            </a:r>
            <a:r>
              <a:rPr sz="1150" dirty="0">
                <a:latin typeface="Segoe UI"/>
                <a:cs typeface="Segoe UI"/>
              </a:rPr>
              <a:t>also</a:t>
            </a:r>
            <a:r>
              <a:rPr sz="1150" spc="65" dirty="0">
                <a:latin typeface="Segoe UI"/>
                <a:cs typeface="Segoe UI"/>
              </a:rPr>
              <a:t> </a:t>
            </a:r>
            <a:r>
              <a:rPr sz="1150" spc="-10" dirty="0">
                <a:latin typeface="Segoe UI"/>
                <a:cs typeface="Segoe UI"/>
              </a:rPr>
              <a:t>centralizes</a:t>
            </a:r>
            <a:r>
              <a:rPr sz="1150" spc="500" dirty="0">
                <a:latin typeface="Segoe UI"/>
                <a:cs typeface="Segoe UI"/>
              </a:rPr>
              <a:t> </a:t>
            </a:r>
            <a:r>
              <a:rPr sz="1150" dirty="0">
                <a:latin typeface="Segoe UI"/>
                <a:cs typeface="Segoe UI"/>
              </a:rPr>
              <a:t>monitoring</a:t>
            </a:r>
            <a:r>
              <a:rPr sz="1150" spc="70" dirty="0">
                <a:latin typeface="Segoe UI"/>
                <a:cs typeface="Segoe UI"/>
              </a:rPr>
              <a:t> </a:t>
            </a:r>
            <a:r>
              <a:rPr sz="1150" dirty="0">
                <a:latin typeface="Segoe UI"/>
                <a:cs typeface="Segoe UI"/>
              </a:rPr>
              <a:t>and</a:t>
            </a:r>
            <a:r>
              <a:rPr sz="1150" spc="75" dirty="0">
                <a:latin typeface="Segoe UI"/>
                <a:cs typeface="Segoe UI"/>
              </a:rPr>
              <a:t> </a:t>
            </a:r>
            <a:r>
              <a:rPr sz="1150" dirty="0">
                <a:latin typeface="Segoe UI"/>
                <a:cs typeface="Segoe UI"/>
              </a:rPr>
              <a:t>response,</a:t>
            </a:r>
            <a:r>
              <a:rPr sz="1150" spc="75" dirty="0">
                <a:latin typeface="Segoe UI"/>
                <a:cs typeface="Segoe UI"/>
              </a:rPr>
              <a:t> </a:t>
            </a:r>
            <a:r>
              <a:rPr sz="1150" dirty="0">
                <a:latin typeface="Segoe UI"/>
                <a:cs typeface="Segoe UI"/>
              </a:rPr>
              <a:t>so</a:t>
            </a:r>
            <a:r>
              <a:rPr sz="1150" spc="70" dirty="0">
                <a:latin typeface="Segoe UI"/>
                <a:cs typeface="Segoe UI"/>
              </a:rPr>
              <a:t> </a:t>
            </a:r>
            <a:r>
              <a:rPr sz="1150" dirty="0">
                <a:latin typeface="Segoe UI"/>
                <a:cs typeface="Segoe UI"/>
              </a:rPr>
              <a:t>you</a:t>
            </a:r>
            <a:r>
              <a:rPr sz="1150" spc="75" dirty="0">
                <a:latin typeface="Segoe UI"/>
                <a:cs typeface="Segoe UI"/>
              </a:rPr>
              <a:t> </a:t>
            </a:r>
            <a:r>
              <a:rPr sz="1150" dirty="0">
                <a:latin typeface="Segoe UI"/>
                <a:cs typeface="Segoe UI"/>
              </a:rPr>
              <a:t>can</a:t>
            </a:r>
            <a:r>
              <a:rPr sz="1150" spc="75" dirty="0">
                <a:latin typeface="Segoe UI"/>
                <a:cs typeface="Segoe UI"/>
              </a:rPr>
              <a:t> </a:t>
            </a:r>
            <a:r>
              <a:rPr sz="1150" dirty="0">
                <a:latin typeface="Segoe UI"/>
                <a:cs typeface="Segoe UI"/>
              </a:rPr>
              <a:t>detect</a:t>
            </a:r>
            <a:r>
              <a:rPr sz="1150" spc="70" dirty="0">
                <a:latin typeface="Segoe UI"/>
                <a:cs typeface="Segoe UI"/>
              </a:rPr>
              <a:t> </a:t>
            </a:r>
            <a:r>
              <a:rPr sz="1150" dirty="0">
                <a:latin typeface="Segoe UI"/>
                <a:cs typeface="Segoe UI"/>
              </a:rPr>
              <a:t>and</a:t>
            </a:r>
            <a:r>
              <a:rPr sz="1150" spc="75" dirty="0">
                <a:latin typeface="Segoe UI"/>
                <a:cs typeface="Segoe UI"/>
              </a:rPr>
              <a:t> </a:t>
            </a:r>
            <a:r>
              <a:rPr sz="1150" dirty="0">
                <a:latin typeface="Segoe UI"/>
                <a:cs typeface="Segoe UI"/>
              </a:rPr>
              <a:t>remediate</a:t>
            </a:r>
            <a:r>
              <a:rPr sz="1150" spc="75" dirty="0">
                <a:latin typeface="Segoe UI"/>
                <a:cs typeface="Segoe UI"/>
              </a:rPr>
              <a:t> </a:t>
            </a:r>
            <a:r>
              <a:rPr sz="1150" spc="-10" dirty="0">
                <a:latin typeface="Segoe UI"/>
                <a:cs typeface="Segoe UI"/>
              </a:rPr>
              <a:t>threats </a:t>
            </a:r>
            <a:r>
              <a:rPr sz="1150" dirty="0">
                <a:latin typeface="Segoe UI"/>
                <a:cs typeface="Segoe UI"/>
              </a:rPr>
              <a:t>before</a:t>
            </a:r>
            <a:r>
              <a:rPr sz="1150" spc="75" dirty="0">
                <a:latin typeface="Segoe UI"/>
                <a:cs typeface="Segoe UI"/>
              </a:rPr>
              <a:t> </a:t>
            </a:r>
            <a:r>
              <a:rPr sz="1150" dirty="0">
                <a:latin typeface="Segoe UI"/>
                <a:cs typeface="Segoe UI"/>
              </a:rPr>
              <a:t>they</a:t>
            </a:r>
            <a:r>
              <a:rPr sz="1150" spc="80" dirty="0">
                <a:latin typeface="Segoe UI"/>
                <a:cs typeface="Segoe UI"/>
              </a:rPr>
              <a:t> </a:t>
            </a:r>
            <a:r>
              <a:rPr sz="1150" dirty="0">
                <a:latin typeface="Segoe UI"/>
                <a:cs typeface="Segoe UI"/>
              </a:rPr>
              <a:t>become</a:t>
            </a:r>
            <a:r>
              <a:rPr sz="1150" spc="75" dirty="0">
                <a:latin typeface="Segoe UI"/>
                <a:cs typeface="Segoe UI"/>
              </a:rPr>
              <a:t> </a:t>
            </a:r>
            <a:r>
              <a:rPr sz="1150" spc="-10" dirty="0">
                <a:latin typeface="Segoe UI"/>
                <a:cs typeface="Segoe UI"/>
              </a:rPr>
              <a:t>incidents.</a:t>
            </a:r>
            <a:endParaRPr sz="1150">
              <a:latin typeface="Segoe UI"/>
              <a:cs typeface="Segoe UI"/>
            </a:endParaRPr>
          </a:p>
        </p:txBody>
      </p:sp>
      <p:sp>
        <p:nvSpPr>
          <p:cNvPr id="4" name="object 4"/>
          <p:cNvSpPr txBox="1"/>
          <p:nvPr/>
        </p:nvSpPr>
        <p:spPr>
          <a:xfrm>
            <a:off x="6102484" y="3692373"/>
            <a:ext cx="3137535" cy="556260"/>
          </a:xfrm>
          <a:prstGeom prst="rect">
            <a:avLst/>
          </a:prstGeom>
        </p:spPr>
        <p:txBody>
          <a:bodyPr vert="horz" wrap="square" lIns="0" tIns="12065" rIns="0" bIns="0" rtlCol="0">
            <a:spAutoFit/>
          </a:bodyPr>
          <a:lstStyle/>
          <a:p>
            <a:pPr marL="12700" marR="5080">
              <a:lnSpc>
                <a:spcPct val="122200"/>
              </a:lnSpc>
              <a:spcBef>
                <a:spcPts val="95"/>
              </a:spcBef>
            </a:pPr>
            <a:r>
              <a:rPr sz="950" b="1" dirty="0">
                <a:latin typeface="Segoe UI"/>
                <a:cs typeface="Segoe UI"/>
              </a:rPr>
              <a:t>Key outcomes: </a:t>
            </a:r>
            <a:r>
              <a:rPr sz="950" dirty="0">
                <a:latin typeface="Segoe UI"/>
                <a:cs typeface="Segoe UI"/>
              </a:rPr>
              <a:t>stronger identity assurance, </a:t>
            </a:r>
            <a:r>
              <a:rPr sz="950" spc="-10" dirty="0">
                <a:latin typeface="Segoe UI"/>
                <a:cs typeface="Segoe UI"/>
              </a:rPr>
              <a:t>reduced </a:t>
            </a:r>
            <a:r>
              <a:rPr sz="950" dirty="0">
                <a:latin typeface="Segoe UI"/>
                <a:cs typeface="Segoe UI"/>
              </a:rPr>
              <a:t>attack</a:t>
            </a:r>
            <a:r>
              <a:rPr sz="950" spc="-5" dirty="0">
                <a:latin typeface="Segoe UI"/>
                <a:cs typeface="Segoe UI"/>
              </a:rPr>
              <a:t> </a:t>
            </a:r>
            <a:r>
              <a:rPr sz="950" dirty="0">
                <a:latin typeface="Segoe UI"/>
                <a:cs typeface="Segoe UI"/>
              </a:rPr>
              <a:t>surface,</a:t>
            </a:r>
            <a:r>
              <a:rPr sz="950" spc="-5" dirty="0">
                <a:latin typeface="Segoe UI"/>
                <a:cs typeface="Segoe UI"/>
              </a:rPr>
              <a:t> </a:t>
            </a:r>
            <a:r>
              <a:rPr sz="950" dirty="0">
                <a:latin typeface="Segoe UI"/>
                <a:cs typeface="Segoe UI"/>
              </a:rPr>
              <a:t>data</a:t>
            </a:r>
            <a:r>
              <a:rPr sz="950" spc="-5" dirty="0">
                <a:latin typeface="Segoe UI"/>
                <a:cs typeface="Segoe UI"/>
              </a:rPr>
              <a:t> </a:t>
            </a:r>
            <a:r>
              <a:rPr sz="950" dirty="0">
                <a:latin typeface="Segoe UI"/>
                <a:cs typeface="Segoe UI"/>
              </a:rPr>
              <a:t>protection</a:t>
            </a:r>
            <a:r>
              <a:rPr sz="950" spc="-5" dirty="0">
                <a:latin typeface="Segoe UI"/>
                <a:cs typeface="Segoe UI"/>
              </a:rPr>
              <a:t> </a:t>
            </a:r>
            <a:r>
              <a:rPr sz="950" dirty="0">
                <a:latin typeface="Segoe UI"/>
                <a:cs typeface="Segoe UI"/>
              </a:rPr>
              <a:t>by</a:t>
            </a:r>
            <a:r>
              <a:rPr sz="950" spc="-5" dirty="0">
                <a:latin typeface="Segoe UI"/>
                <a:cs typeface="Segoe UI"/>
              </a:rPr>
              <a:t> </a:t>
            </a:r>
            <a:r>
              <a:rPr sz="950" dirty="0">
                <a:latin typeface="Segoe UI"/>
                <a:cs typeface="Segoe UI"/>
              </a:rPr>
              <a:t>default,</a:t>
            </a:r>
            <a:r>
              <a:rPr sz="950" spc="-5" dirty="0">
                <a:latin typeface="Segoe UI"/>
                <a:cs typeface="Segoe UI"/>
              </a:rPr>
              <a:t> </a:t>
            </a:r>
            <a:r>
              <a:rPr sz="950" dirty="0">
                <a:latin typeface="Segoe UI"/>
                <a:cs typeface="Segoe UI"/>
              </a:rPr>
              <a:t>and</a:t>
            </a:r>
            <a:r>
              <a:rPr sz="950" spc="-5" dirty="0">
                <a:latin typeface="Segoe UI"/>
                <a:cs typeface="Segoe UI"/>
              </a:rPr>
              <a:t> </a:t>
            </a:r>
            <a:r>
              <a:rPr sz="950" spc="-10" dirty="0">
                <a:latin typeface="Segoe UI"/>
                <a:cs typeface="Segoe UI"/>
              </a:rPr>
              <a:t>measurable </a:t>
            </a:r>
            <a:r>
              <a:rPr sz="950" dirty="0">
                <a:latin typeface="Segoe UI"/>
                <a:cs typeface="Segoe UI"/>
              </a:rPr>
              <a:t>improvements</a:t>
            </a:r>
            <a:r>
              <a:rPr sz="950" spc="-10" dirty="0">
                <a:latin typeface="Segoe UI"/>
                <a:cs typeface="Segoe UI"/>
              </a:rPr>
              <a:t> </a:t>
            </a:r>
            <a:r>
              <a:rPr sz="950" dirty="0">
                <a:latin typeface="Segoe UI"/>
                <a:cs typeface="Segoe UI"/>
              </a:rPr>
              <a:t>in</a:t>
            </a:r>
            <a:r>
              <a:rPr sz="950" spc="-10" dirty="0">
                <a:latin typeface="Segoe UI"/>
                <a:cs typeface="Segoe UI"/>
              </a:rPr>
              <a:t> </a:t>
            </a:r>
            <a:r>
              <a:rPr sz="950" dirty="0">
                <a:latin typeface="Segoe UI"/>
                <a:cs typeface="Segoe UI"/>
              </a:rPr>
              <a:t>security</a:t>
            </a:r>
            <a:r>
              <a:rPr sz="950" spc="-5" dirty="0">
                <a:latin typeface="Segoe UI"/>
                <a:cs typeface="Segoe UI"/>
              </a:rPr>
              <a:t> </a:t>
            </a:r>
            <a:r>
              <a:rPr sz="950" spc="-10" dirty="0">
                <a:latin typeface="Segoe UI"/>
                <a:cs typeface="Segoe UI"/>
              </a:rPr>
              <a:t>posture.</a:t>
            </a:r>
            <a:endParaRPr sz="950">
              <a:latin typeface="Segoe UI"/>
              <a:cs typeface="Segoe UI"/>
            </a:endParaRPr>
          </a:p>
        </p:txBody>
      </p:sp>
      <p:pic>
        <p:nvPicPr>
          <p:cNvPr id="5" name="object 5"/>
          <p:cNvPicPr/>
          <p:nvPr/>
        </p:nvPicPr>
        <p:blipFill>
          <a:blip r:embed="rId2" cstate="print"/>
          <a:stretch>
            <a:fillRect/>
          </a:stretch>
        </p:blipFill>
        <p:spPr>
          <a:xfrm>
            <a:off x="0" y="0"/>
            <a:ext cx="4984750" cy="5981699"/>
          </a:xfrm>
          <a:prstGeom prst="rect">
            <a:avLst/>
          </a:prstGeom>
        </p:spPr>
      </p:pic>
      <p:grpSp>
        <p:nvGrpSpPr>
          <p:cNvPr id="6" name="object 6"/>
          <p:cNvGrpSpPr/>
          <p:nvPr/>
        </p:nvGrpSpPr>
        <p:grpSpPr>
          <a:xfrm>
            <a:off x="5435999" y="3739058"/>
            <a:ext cx="491490" cy="491490"/>
            <a:chOff x="5435999" y="3739058"/>
            <a:chExt cx="491490" cy="491490"/>
          </a:xfrm>
        </p:grpSpPr>
        <p:sp>
          <p:nvSpPr>
            <p:cNvPr id="7" name="object 7"/>
            <p:cNvSpPr/>
            <p:nvPr/>
          </p:nvSpPr>
          <p:spPr>
            <a:xfrm>
              <a:off x="5435999" y="3739058"/>
              <a:ext cx="491490" cy="491490"/>
            </a:xfrm>
            <a:custGeom>
              <a:avLst/>
              <a:gdLst/>
              <a:ahLst/>
              <a:cxnLst/>
              <a:rect l="l" t="t" r="r" b="b"/>
              <a:pathLst>
                <a:path w="491489" h="491489">
                  <a:moveTo>
                    <a:pt x="409575" y="0"/>
                  </a:moveTo>
                  <a:lnTo>
                    <a:pt x="81915" y="0"/>
                  </a:lnTo>
                  <a:lnTo>
                    <a:pt x="50031" y="6437"/>
                  </a:lnTo>
                  <a:lnTo>
                    <a:pt x="23993" y="23993"/>
                  </a:lnTo>
                  <a:lnTo>
                    <a:pt x="6437" y="50031"/>
                  </a:lnTo>
                  <a:lnTo>
                    <a:pt x="0" y="81914"/>
                  </a:lnTo>
                  <a:lnTo>
                    <a:pt x="0" y="409574"/>
                  </a:lnTo>
                  <a:lnTo>
                    <a:pt x="6437" y="441458"/>
                  </a:lnTo>
                  <a:lnTo>
                    <a:pt x="23993" y="467496"/>
                  </a:lnTo>
                  <a:lnTo>
                    <a:pt x="50031" y="485052"/>
                  </a:lnTo>
                  <a:lnTo>
                    <a:pt x="81915" y="491489"/>
                  </a:lnTo>
                  <a:lnTo>
                    <a:pt x="409575" y="491489"/>
                  </a:lnTo>
                  <a:lnTo>
                    <a:pt x="441458" y="485052"/>
                  </a:lnTo>
                  <a:lnTo>
                    <a:pt x="467496" y="467496"/>
                  </a:lnTo>
                  <a:lnTo>
                    <a:pt x="485052" y="441458"/>
                  </a:lnTo>
                  <a:lnTo>
                    <a:pt x="491490" y="409574"/>
                  </a:lnTo>
                  <a:lnTo>
                    <a:pt x="491490" y="81914"/>
                  </a:lnTo>
                  <a:lnTo>
                    <a:pt x="485052" y="50031"/>
                  </a:lnTo>
                  <a:lnTo>
                    <a:pt x="467496" y="23993"/>
                  </a:lnTo>
                  <a:lnTo>
                    <a:pt x="441458" y="6437"/>
                  </a:lnTo>
                  <a:lnTo>
                    <a:pt x="409575" y="0"/>
                  </a:lnTo>
                  <a:close/>
                </a:path>
              </a:pathLst>
            </a:custGeom>
            <a:solidFill>
              <a:srgbClr val="102E31"/>
            </a:solidFill>
          </p:spPr>
          <p:txBody>
            <a:bodyPr wrap="square" lIns="0" tIns="0" rIns="0" bIns="0" rtlCol="0"/>
            <a:lstStyle/>
            <a:p>
              <a:endParaRPr/>
            </a:p>
          </p:txBody>
        </p:sp>
        <p:sp>
          <p:nvSpPr>
            <p:cNvPr id="8" name="object 8"/>
            <p:cNvSpPr/>
            <p:nvPr/>
          </p:nvSpPr>
          <p:spPr>
            <a:xfrm>
              <a:off x="5565702" y="3814149"/>
              <a:ext cx="232410" cy="341630"/>
            </a:xfrm>
            <a:custGeom>
              <a:avLst/>
              <a:gdLst/>
              <a:ahLst/>
              <a:cxnLst/>
              <a:rect l="l" t="t" r="r" b="b"/>
              <a:pathLst>
                <a:path w="232410" h="341629">
                  <a:moveTo>
                    <a:pt x="116047" y="0"/>
                  </a:moveTo>
                  <a:lnTo>
                    <a:pt x="70872" y="9220"/>
                  </a:lnTo>
                  <a:lnTo>
                    <a:pt x="33979" y="34370"/>
                  </a:lnTo>
                  <a:lnTo>
                    <a:pt x="9109" y="71682"/>
                  </a:lnTo>
                  <a:lnTo>
                    <a:pt x="0" y="117386"/>
                  </a:lnTo>
                  <a:lnTo>
                    <a:pt x="1406" y="135652"/>
                  </a:lnTo>
                  <a:lnTo>
                    <a:pt x="20739" y="184251"/>
                  </a:lnTo>
                  <a:lnTo>
                    <a:pt x="30901" y="198513"/>
                  </a:lnTo>
                  <a:lnTo>
                    <a:pt x="40587" y="212127"/>
                  </a:lnTo>
                  <a:lnTo>
                    <a:pt x="49643" y="226052"/>
                  </a:lnTo>
                  <a:lnTo>
                    <a:pt x="57432" y="240574"/>
                  </a:lnTo>
                  <a:lnTo>
                    <a:pt x="63316" y="255981"/>
                  </a:lnTo>
                  <a:lnTo>
                    <a:pt x="168790" y="255981"/>
                  </a:lnTo>
                  <a:lnTo>
                    <a:pt x="191572" y="212127"/>
                  </a:lnTo>
                  <a:lnTo>
                    <a:pt x="208084" y="189052"/>
                  </a:lnTo>
                  <a:lnTo>
                    <a:pt x="211386" y="184251"/>
                  </a:lnTo>
                  <a:lnTo>
                    <a:pt x="220129" y="169285"/>
                  </a:lnTo>
                  <a:lnTo>
                    <a:pt x="226632" y="153019"/>
                  </a:lnTo>
                  <a:lnTo>
                    <a:pt x="230689" y="135652"/>
                  </a:lnTo>
                  <a:lnTo>
                    <a:pt x="231275" y="127990"/>
                  </a:lnTo>
                  <a:lnTo>
                    <a:pt x="46947" y="127990"/>
                  </a:lnTo>
                  <a:lnTo>
                    <a:pt x="42197" y="123190"/>
                  </a:lnTo>
                  <a:lnTo>
                    <a:pt x="42197" y="117386"/>
                  </a:lnTo>
                  <a:lnTo>
                    <a:pt x="47996" y="88248"/>
                  </a:lnTo>
                  <a:lnTo>
                    <a:pt x="63815" y="64517"/>
                  </a:lnTo>
                  <a:lnTo>
                    <a:pt x="87288" y="48522"/>
                  </a:lnTo>
                  <a:lnTo>
                    <a:pt x="116047" y="42659"/>
                  </a:lnTo>
                  <a:lnTo>
                    <a:pt x="203623" y="42659"/>
                  </a:lnTo>
                  <a:lnTo>
                    <a:pt x="198099" y="34370"/>
                  </a:lnTo>
                  <a:lnTo>
                    <a:pt x="161214" y="9220"/>
                  </a:lnTo>
                  <a:lnTo>
                    <a:pt x="116047" y="0"/>
                  </a:lnTo>
                  <a:close/>
                </a:path>
                <a:path w="232410" h="341629">
                  <a:moveTo>
                    <a:pt x="203623" y="42659"/>
                  </a:moveTo>
                  <a:lnTo>
                    <a:pt x="121838" y="42659"/>
                  </a:lnTo>
                  <a:lnTo>
                    <a:pt x="126588" y="47459"/>
                  </a:lnTo>
                  <a:lnTo>
                    <a:pt x="126588" y="59194"/>
                  </a:lnTo>
                  <a:lnTo>
                    <a:pt x="121838" y="63995"/>
                  </a:lnTo>
                  <a:lnTo>
                    <a:pt x="116047" y="63995"/>
                  </a:lnTo>
                  <a:lnTo>
                    <a:pt x="95508" y="68184"/>
                  </a:lnTo>
                  <a:lnTo>
                    <a:pt x="78739" y="79609"/>
                  </a:lnTo>
                  <a:lnTo>
                    <a:pt x="67436" y="96560"/>
                  </a:lnTo>
                  <a:lnTo>
                    <a:pt x="63291" y="117386"/>
                  </a:lnTo>
                  <a:lnTo>
                    <a:pt x="63291" y="123190"/>
                  </a:lnTo>
                  <a:lnTo>
                    <a:pt x="58542" y="127990"/>
                  </a:lnTo>
                  <a:lnTo>
                    <a:pt x="231275" y="127990"/>
                  </a:lnTo>
                  <a:lnTo>
                    <a:pt x="232087" y="117386"/>
                  </a:lnTo>
                  <a:lnTo>
                    <a:pt x="222968" y="71682"/>
                  </a:lnTo>
                  <a:lnTo>
                    <a:pt x="203623" y="42659"/>
                  </a:lnTo>
                  <a:close/>
                </a:path>
                <a:path w="232410" h="341629">
                  <a:moveTo>
                    <a:pt x="168790" y="277317"/>
                  </a:moveTo>
                  <a:lnTo>
                    <a:pt x="63291" y="277317"/>
                  </a:lnTo>
                  <a:lnTo>
                    <a:pt x="63291" y="287985"/>
                  </a:lnTo>
                  <a:lnTo>
                    <a:pt x="67436" y="308747"/>
                  </a:lnTo>
                  <a:lnTo>
                    <a:pt x="78739" y="325697"/>
                  </a:lnTo>
                  <a:lnTo>
                    <a:pt x="95508" y="337123"/>
                  </a:lnTo>
                  <a:lnTo>
                    <a:pt x="116047" y="341312"/>
                  </a:lnTo>
                  <a:lnTo>
                    <a:pt x="136579" y="337123"/>
                  </a:lnTo>
                  <a:lnTo>
                    <a:pt x="153344" y="325697"/>
                  </a:lnTo>
                  <a:lnTo>
                    <a:pt x="164646" y="308747"/>
                  </a:lnTo>
                  <a:lnTo>
                    <a:pt x="168790" y="287985"/>
                  </a:lnTo>
                  <a:lnTo>
                    <a:pt x="168790" y="277317"/>
                  </a:lnTo>
                  <a:close/>
                </a:path>
              </a:pathLst>
            </a:custGeom>
            <a:solidFill>
              <a:srgbClr val="8ED1D9"/>
            </a:solidFill>
          </p:spPr>
          <p:txBody>
            <a:bodyPr wrap="square" lIns="0" tIns="0" rIns="0" bIns="0" rtlCol="0"/>
            <a:lstStyle/>
            <a:p>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 y="0"/>
            <a:ext cx="10692130" cy="5981700"/>
            <a:chOff x="-3" y="0"/>
            <a:chExt cx="10692130" cy="5981700"/>
          </a:xfrm>
        </p:grpSpPr>
        <p:pic>
          <p:nvPicPr>
            <p:cNvPr id="3" name="object 3"/>
            <p:cNvPicPr/>
            <p:nvPr/>
          </p:nvPicPr>
          <p:blipFill>
            <a:blip r:embed="rId2" cstate="print"/>
            <a:stretch>
              <a:fillRect/>
            </a:stretch>
          </p:blipFill>
          <p:spPr>
            <a:xfrm>
              <a:off x="5346001" y="0"/>
              <a:ext cx="5345988" cy="5981700"/>
            </a:xfrm>
            <a:prstGeom prst="rect">
              <a:avLst/>
            </a:prstGeom>
          </p:spPr>
        </p:pic>
        <p:sp>
          <p:nvSpPr>
            <p:cNvPr id="4" name="object 4"/>
            <p:cNvSpPr/>
            <p:nvPr/>
          </p:nvSpPr>
          <p:spPr>
            <a:xfrm>
              <a:off x="0" y="0"/>
              <a:ext cx="6019800" cy="5981700"/>
            </a:xfrm>
            <a:custGeom>
              <a:avLst/>
              <a:gdLst/>
              <a:ahLst/>
              <a:cxnLst/>
              <a:rect l="l" t="t" r="r" b="b"/>
              <a:pathLst>
                <a:path w="6019800" h="5981700">
                  <a:moveTo>
                    <a:pt x="6019444" y="1645983"/>
                  </a:moveTo>
                  <a:lnTo>
                    <a:pt x="6019343" y="1556639"/>
                  </a:lnTo>
                  <a:lnTo>
                    <a:pt x="6018225" y="1464932"/>
                  </a:lnTo>
                  <a:lnTo>
                    <a:pt x="6016053" y="1370723"/>
                  </a:lnTo>
                  <a:lnTo>
                    <a:pt x="6014555" y="1322641"/>
                  </a:lnTo>
                  <a:lnTo>
                    <a:pt x="6012789" y="1273886"/>
                  </a:lnTo>
                  <a:lnTo>
                    <a:pt x="6010732" y="1224445"/>
                  </a:lnTo>
                  <a:lnTo>
                    <a:pt x="6008395" y="1174305"/>
                  </a:lnTo>
                  <a:lnTo>
                    <a:pt x="6005754" y="1123454"/>
                  </a:lnTo>
                  <a:lnTo>
                    <a:pt x="6002833" y="1071854"/>
                  </a:lnTo>
                  <a:lnTo>
                    <a:pt x="5999594" y="1019517"/>
                  </a:lnTo>
                  <a:lnTo>
                    <a:pt x="5996051" y="966406"/>
                  </a:lnTo>
                  <a:lnTo>
                    <a:pt x="5992203" y="912533"/>
                  </a:lnTo>
                  <a:lnTo>
                    <a:pt x="5988037" y="857846"/>
                  </a:lnTo>
                  <a:lnTo>
                    <a:pt x="5983541" y="802347"/>
                  </a:lnTo>
                  <a:lnTo>
                    <a:pt x="5978728" y="746036"/>
                  </a:lnTo>
                  <a:lnTo>
                    <a:pt x="5973584" y="688873"/>
                  </a:lnTo>
                  <a:lnTo>
                    <a:pt x="5968098" y="630847"/>
                  </a:lnTo>
                  <a:lnTo>
                    <a:pt x="5962269" y="571957"/>
                  </a:lnTo>
                  <a:lnTo>
                    <a:pt x="5949581" y="451485"/>
                  </a:lnTo>
                  <a:lnTo>
                    <a:pt x="5935472" y="327329"/>
                  </a:lnTo>
                  <a:lnTo>
                    <a:pt x="5919902" y="199364"/>
                  </a:lnTo>
                  <a:lnTo>
                    <a:pt x="5902833" y="67462"/>
                  </a:lnTo>
                  <a:lnTo>
                    <a:pt x="5893727" y="0"/>
                  </a:lnTo>
                  <a:lnTo>
                    <a:pt x="4716526" y="0"/>
                  </a:lnTo>
                  <a:lnTo>
                    <a:pt x="4544377" y="0"/>
                  </a:lnTo>
                  <a:lnTo>
                    <a:pt x="3367176" y="0"/>
                  </a:lnTo>
                  <a:lnTo>
                    <a:pt x="1177188" y="0"/>
                  </a:lnTo>
                  <a:lnTo>
                    <a:pt x="0" y="0"/>
                  </a:lnTo>
                  <a:lnTo>
                    <a:pt x="0" y="5981700"/>
                  </a:lnTo>
                  <a:lnTo>
                    <a:pt x="1177188" y="5981700"/>
                  </a:lnTo>
                  <a:lnTo>
                    <a:pt x="4405490" y="5981700"/>
                  </a:lnTo>
                  <a:lnTo>
                    <a:pt x="5582691" y="5981700"/>
                  </a:lnTo>
                  <a:lnTo>
                    <a:pt x="5583186" y="5847804"/>
                  </a:lnTo>
                  <a:lnTo>
                    <a:pt x="5584622" y="5717883"/>
                  </a:lnTo>
                  <a:lnTo>
                    <a:pt x="5586984" y="5591835"/>
                  </a:lnTo>
                  <a:lnTo>
                    <a:pt x="5590222" y="5469547"/>
                  </a:lnTo>
                  <a:lnTo>
                    <a:pt x="5594286" y="5350865"/>
                  </a:lnTo>
                  <a:lnTo>
                    <a:pt x="5599163" y="5235676"/>
                  </a:lnTo>
                  <a:lnTo>
                    <a:pt x="5604789" y="5123866"/>
                  </a:lnTo>
                  <a:lnTo>
                    <a:pt x="5611152" y="5015306"/>
                  </a:lnTo>
                  <a:lnTo>
                    <a:pt x="5618188" y="4909858"/>
                  </a:lnTo>
                  <a:lnTo>
                    <a:pt x="5625871" y="4807407"/>
                  </a:lnTo>
                  <a:lnTo>
                    <a:pt x="5634152" y="4707826"/>
                  </a:lnTo>
                  <a:lnTo>
                    <a:pt x="5643003" y="4610989"/>
                  </a:lnTo>
                  <a:lnTo>
                    <a:pt x="5652389" y="4516780"/>
                  </a:lnTo>
                  <a:lnTo>
                    <a:pt x="5662269" y="4425073"/>
                  </a:lnTo>
                  <a:lnTo>
                    <a:pt x="5672594" y="4335729"/>
                  </a:lnTo>
                  <a:lnTo>
                    <a:pt x="5683326" y="4248632"/>
                  </a:lnTo>
                  <a:lnTo>
                    <a:pt x="5694438" y="4163657"/>
                  </a:lnTo>
                  <a:lnTo>
                    <a:pt x="5705894" y="4080687"/>
                  </a:lnTo>
                  <a:lnTo>
                    <a:pt x="5717641" y="3999585"/>
                  </a:lnTo>
                  <a:lnTo>
                    <a:pt x="5735726" y="3881170"/>
                  </a:lnTo>
                  <a:lnTo>
                    <a:pt x="5754281" y="3766261"/>
                  </a:lnTo>
                  <a:lnTo>
                    <a:pt x="5779478" y="3617785"/>
                  </a:lnTo>
                  <a:lnTo>
                    <a:pt x="5879820" y="3058845"/>
                  </a:lnTo>
                  <a:lnTo>
                    <a:pt x="5903252" y="2922867"/>
                  </a:lnTo>
                  <a:lnTo>
                    <a:pt x="5919990" y="2820593"/>
                  </a:lnTo>
                  <a:lnTo>
                    <a:pt x="5935891" y="2717635"/>
                  </a:lnTo>
                  <a:lnTo>
                    <a:pt x="5945949" y="2648381"/>
                  </a:lnTo>
                  <a:lnTo>
                    <a:pt x="5955538" y="2578519"/>
                  </a:lnTo>
                  <a:lnTo>
                    <a:pt x="5964606" y="2507907"/>
                  </a:lnTo>
                  <a:lnTo>
                    <a:pt x="5973115" y="2436418"/>
                  </a:lnTo>
                  <a:lnTo>
                    <a:pt x="5981052" y="2363927"/>
                  </a:lnTo>
                  <a:lnTo>
                    <a:pt x="5988342" y="2290305"/>
                  </a:lnTo>
                  <a:lnTo>
                    <a:pt x="5994971" y="2215451"/>
                  </a:lnTo>
                  <a:lnTo>
                    <a:pt x="6000902" y="2139213"/>
                  </a:lnTo>
                  <a:lnTo>
                    <a:pt x="6006084" y="2061489"/>
                  </a:lnTo>
                  <a:lnTo>
                    <a:pt x="6010478" y="1982127"/>
                  </a:lnTo>
                  <a:lnTo>
                    <a:pt x="6014047" y="1901024"/>
                  </a:lnTo>
                  <a:lnTo>
                    <a:pt x="6016764" y="1818055"/>
                  </a:lnTo>
                  <a:lnTo>
                    <a:pt x="6018568" y="1733080"/>
                  </a:lnTo>
                  <a:lnTo>
                    <a:pt x="6019444" y="1645983"/>
                  </a:lnTo>
                  <a:close/>
                </a:path>
              </a:pathLst>
            </a:custGeom>
            <a:solidFill>
              <a:srgbClr val="8ED1D9"/>
            </a:solidFill>
          </p:spPr>
          <p:txBody>
            <a:bodyPr wrap="square" lIns="0" tIns="0" rIns="0" bIns="0" rtlCol="0"/>
            <a:lstStyle/>
            <a:p>
              <a:endParaRPr/>
            </a:p>
          </p:txBody>
        </p:sp>
      </p:grpSp>
      <p:sp>
        <p:nvSpPr>
          <p:cNvPr id="5" name="object 5"/>
          <p:cNvSpPr txBox="1">
            <a:spLocks noGrp="1"/>
          </p:cNvSpPr>
          <p:nvPr>
            <p:ph type="title"/>
          </p:nvPr>
        </p:nvSpPr>
        <p:spPr>
          <a:xfrm>
            <a:off x="1182499" y="394594"/>
            <a:ext cx="1612265" cy="345440"/>
          </a:xfrm>
          <a:prstGeom prst="rect">
            <a:avLst/>
          </a:prstGeom>
        </p:spPr>
        <p:txBody>
          <a:bodyPr vert="horz" wrap="square" lIns="0" tIns="12700" rIns="0" bIns="0" rtlCol="0">
            <a:spAutoFit/>
          </a:bodyPr>
          <a:lstStyle/>
          <a:p>
            <a:pPr marL="12700">
              <a:lnSpc>
                <a:spcPct val="100000"/>
              </a:lnSpc>
              <a:spcBef>
                <a:spcPts val="100"/>
              </a:spcBef>
            </a:pPr>
            <a:r>
              <a:rPr dirty="0">
                <a:solidFill>
                  <a:srgbClr val="192D30"/>
                </a:solidFill>
              </a:rPr>
              <a:t>Identity</a:t>
            </a:r>
            <a:r>
              <a:rPr spc="-40" dirty="0">
                <a:solidFill>
                  <a:srgbClr val="192D30"/>
                </a:solidFill>
              </a:rPr>
              <a:t> </a:t>
            </a:r>
            <a:r>
              <a:rPr spc="-10" dirty="0">
                <a:solidFill>
                  <a:srgbClr val="192D30"/>
                </a:solidFill>
              </a:rPr>
              <a:t>First:</a:t>
            </a:r>
          </a:p>
        </p:txBody>
      </p:sp>
      <p:sp>
        <p:nvSpPr>
          <p:cNvPr id="6" name="object 6"/>
          <p:cNvSpPr txBox="1"/>
          <p:nvPr/>
        </p:nvSpPr>
        <p:spPr>
          <a:xfrm>
            <a:off x="1182499" y="714633"/>
            <a:ext cx="3270885"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192D30"/>
                </a:solidFill>
                <a:latin typeface="Segoe UI Semibold"/>
                <a:cs typeface="Segoe UI Semibold"/>
              </a:rPr>
              <a:t>Control</a:t>
            </a:r>
            <a:r>
              <a:rPr sz="2100" b="1" spc="-40" dirty="0">
                <a:solidFill>
                  <a:srgbClr val="192D30"/>
                </a:solidFill>
                <a:latin typeface="Segoe UI Semibold"/>
                <a:cs typeface="Segoe UI Semibold"/>
              </a:rPr>
              <a:t> </a:t>
            </a:r>
            <a:r>
              <a:rPr sz="2100" b="1" dirty="0">
                <a:solidFill>
                  <a:srgbClr val="192D30"/>
                </a:solidFill>
                <a:latin typeface="Segoe UI Semibold"/>
                <a:cs typeface="Segoe UI Semibold"/>
              </a:rPr>
              <a:t>Access</a:t>
            </a:r>
            <a:r>
              <a:rPr sz="2100" b="1" spc="-40" dirty="0">
                <a:solidFill>
                  <a:srgbClr val="192D30"/>
                </a:solidFill>
                <a:latin typeface="Segoe UI Semibold"/>
                <a:cs typeface="Segoe UI Semibold"/>
              </a:rPr>
              <a:t> </a:t>
            </a:r>
            <a:r>
              <a:rPr sz="2100" b="1" spc="-10" dirty="0">
                <a:solidFill>
                  <a:srgbClr val="192D30"/>
                </a:solidFill>
                <a:latin typeface="Segoe UI Semibold"/>
                <a:cs typeface="Segoe UI Semibold"/>
              </a:rPr>
              <a:t>Everywhere</a:t>
            </a:r>
            <a:endParaRPr sz="2100">
              <a:latin typeface="Segoe UI Semibold"/>
              <a:cs typeface="Segoe UI Semibold"/>
            </a:endParaRPr>
          </a:p>
        </p:txBody>
      </p:sp>
      <p:sp>
        <p:nvSpPr>
          <p:cNvPr id="7" name="object 7"/>
          <p:cNvSpPr txBox="1"/>
          <p:nvPr/>
        </p:nvSpPr>
        <p:spPr>
          <a:xfrm>
            <a:off x="444500" y="1201360"/>
            <a:ext cx="4472305" cy="1555115"/>
          </a:xfrm>
          <a:prstGeom prst="rect">
            <a:avLst/>
          </a:prstGeom>
        </p:spPr>
        <p:txBody>
          <a:bodyPr vert="horz" wrap="square" lIns="0" tIns="11430" rIns="0" bIns="0" rtlCol="0">
            <a:spAutoFit/>
          </a:bodyPr>
          <a:lstStyle/>
          <a:p>
            <a:pPr marL="12700" marR="5080">
              <a:lnSpc>
                <a:spcPct val="124700"/>
              </a:lnSpc>
              <a:spcBef>
                <a:spcPts val="90"/>
              </a:spcBef>
            </a:pPr>
            <a:r>
              <a:rPr sz="1150" dirty="0">
                <a:latin typeface="Segoe UI"/>
                <a:cs typeface="Segoe UI"/>
              </a:rPr>
              <a:t>Identity</a:t>
            </a:r>
            <a:r>
              <a:rPr sz="1150" spc="55" dirty="0">
                <a:latin typeface="Segoe UI"/>
                <a:cs typeface="Segoe UI"/>
              </a:rPr>
              <a:t> </a:t>
            </a:r>
            <a:r>
              <a:rPr sz="1150" dirty="0">
                <a:latin typeface="Segoe UI"/>
                <a:cs typeface="Segoe UI"/>
              </a:rPr>
              <a:t>is</a:t>
            </a:r>
            <a:r>
              <a:rPr sz="1150" spc="55" dirty="0">
                <a:latin typeface="Segoe UI"/>
                <a:cs typeface="Segoe UI"/>
              </a:rPr>
              <a:t> </a:t>
            </a:r>
            <a:r>
              <a:rPr sz="1150" dirty="0">
                <a:latin typeface="Segoe UI"/>
                <a:cs typeface="Segoe UI"/>
              </a:rPr>
              <a:t>the</a:t>
            </a:r>
            <a:r>
              <a:rPr sz="1150" spc="60" dirty="0">
                <a:latin typeface="Segoe UI"/>
                <a:cs typeface="Segoe UI"/>
              </a:rPr>
              <a:t> </a:t>
            </a:r>
            <a:r>
              <a:rPr sz="1150" dirty="0">
                <a:latin typeface="Segoe UI"/>
                <a:cs typeface="Segoe UI"/>
              </a:rPr>
              <a:t>new</a:t>
            </a:r>
            <a:r>
              <a:rPr sz="1150" spc="55" dirty="0">
                <a:latin typeface="Segoe UI"/>
                <a:cs typeface="Segoe UI"/>
              </a:rPr>
              <a:t> </a:t>
            </a:r>
            <a:r>
              <a:rPr sz="1150" dirty="0">
                <a:latin typeface="Segoe UI"/>
                <a:cs typeface="Segoe UI"/>
              </a:rPr>
              <a:t>perimeter.</a:t>
            </a:r>
            <a:r>
              <a:rPr sz="1150" spc="55" dirty="0">
                <a:latin typeface="Segoe UI"/>
                <a:cs typeface="Segoe UI"/>
              </a:rPr>
              <a:t> </a:t>
            </a:r>
            <a:r>
              <a:rPr sz="1150" dirty="0">
                <a:latin typeface="Segoe UI"/>
                <a:cs typeface="Segoe UI"/>
              </a:rPr>
              <a:t>Start</a:t>
            </a:r>
            <a:r>
              <a:rPr sz="1150" spc="60" dirty="0">
                <a:latin typeface="Segoe UI"/>
                <a:cs typeface="Segoe UI"/>
              </a:rPr>
              <a:t> </a:t>
            </a:r>
            <a:r>
              <a:rPr sz="1150" dirty="0">
                <a:latin typeface="Segoe UI"/>
                <a:cs typeface="Segoe UI"/>
              </a:rPr>
              <a:t>with</a:t>
            </a:r>
            <a:r>
              <a:rPr sz="1150" spc="55" dirty="0">
                <a:latin typeface="Segoe UI"/>
                <a:cs typeface="Segoe UI"/>
              </a:rPr>
              <a:t> </a:t>
            </a:r>
            <a:r>
              <a:rPr sz="1150" b="1" dirty="0">
                <a:latin typeface="Segoe UI"/>
                <a:cs typeface="Segoe UI"/>
              </a:rPr>
              <a:t>Microsoft</a:t>
            </a:r>
            <a:r>
              <a:rPr sz="1150" b="1" spc="55" dirty="0">
                <a:latin typeface="Segoe UI"/>
                <a:cs typeface="Segoe UI"/>
              </a:rPr>
              <a:t> </a:t>
            </a:r>
            <a:r>
              <a:rPr sz="1150" b="1" dirty="0">
                <a:latin typeface="Segoe UI"/>
                <a:cs typeface="Segoe UI"/>
              </a:rPr>
              <a:t>Entra</a:t>
            </a:r>
            <a:r>
              <a:rPr sz="1150" b="1" spc="55" dirty="0">
                <a:latin typeface="Segoe UI"/>
                <a:cs typeface="Segoe UI"/>
              </a:rPr>
              <a:t> </a:t>
            </a:r>
            <a:r>
              <a:rPr sz="1150" b="1" dirty="0">
                <a:latin typeface="Segoe UI"/>
                <a:cs typeface="Segoe UI"/>
              </a:rPr>
              <a:t>ID</a:t>
            </a:r>
            <a:r>
              <a:rPr sz="1150" b="1" spc="60" dirty="0">
                <a:latin typeface="Segoe UI"/>
                <a:cs typeface="Segoe UI"/>
              </a:rPr>
              <a:t> </a:t>
            </a:r>
            <a:r>
              <a:rPr sz="1150" dirty="0">
                <a:latin typeface="Segoe UI"/>
                <a:cs typeface="Segoe UI"/>
              </a:rPr>
              <a:t>as</a:t>
            </a:r>
            <a:r>
              <a:rPr sz="1150" spc="55" dirty="0">
                <a:latin typeface="Segoe UI"/>
                <a:cs typeface="Segoe UI"/>
              </a:rPr>
              <a:t> </a:t>
            </a:r>
            <a:r>
              <a:rPr sz="1150" spc="-20" dirty="0">
                <a:latin typeface="Segoe UI"/>
                <a:cs typeface="Segoe UI"/>
              </a:rPr>
              <a:t>your </a:t>
            </a:r>
            <a:r>
              <a:rPr sz="1150" dirty="0">
                <a:latin typeface="Segoe UI"/>
                <a:cs typeface="Segoe UI"/>
              </a:rPr>
              <a:t>control</a:t>
            </a:r>
            <a:r>
              <a:rPr sz="1150" spc="95" dirty="0">
                <a:latin typeface="Segoe UI"/>
                <a:cs typeface="Segoe UI"/>
              </a:rPr>
              <a:t> </a:t>
            </a:r>
            <a:r>
              <a:rPr sz="1150" dirty="0">
                <a:latin typeface="Segoe UI"/>
                <a:cs typeface="Segoe UI"/>
              </a:rPr>
              <a:t>plane.</a:t>
            </a:r>
            <a:r>
              <a:rPr sz="1150" spc="95" dirty="0">
                <a:latin typeface="Segoe UI"/>
                <a:cs typeface="Segoe UI"/>
              </a:rPr>
              <a:t> </a:t>
            </a:r>
            <a:r>
              <a:rPr sz="1150" dirty="0">
                <a:latin typeface="Segoe UI"/>
                <a:cs typeface="Segoe UI"/>
              </a:rPr>
              <a:t>Enforce</a:t>
            </a:r>
            <a:r>
              <a:rPr sz="1150" spc="95" dirty="0">
                <a:latin typeface="Segoe UI"/>
                <a:cs typeface="Segoe UI"/>
              </a:rPr>
              <a:t> </a:t>
            </a:r>
            <a:r>
              <a:rPr sz="1150" b="1" dirty="0">
                <a:latin typeface="Segoe UI"/>
                <a:cs typeface="Segoe UI"/>
              </a:rPr>
              <a:t>multifactor</a:t>
            </a:r>
            <a:r>
              <a:rPr sz="1150" b="1" spc="95" dirty="0">
                <a:latin typeface="Segoe UI"/>
                <a:cs typeface="Segoe UI"/>
              </a:rPr>
              <a:t> </a:t>
            </a:r>
            <a:r>
              <a:rPr sz="1150" b="1" dirty="0">
                <a:latin typeface="Segoe UI"/>
                <a:cs typeface="Segoe UI"/>
              </a:rPr>
              <a:t>authentication,</a:t>
            </a:r>
            <a:r>
              <a:rPr sz="1150" b="1" spc="95" dirty="0">
                <a:latin typeface="Segoe UI"/>
                <a:cs typeface="Segoe UI"/>
              </a:rPr>
              <a:t> </a:t>
            </a:r>
            <a:r>
              <a:rPr sz="1150" b="1" spc="-10" dirty="0">
                <a:latin typeface="Segoe UI"/>
                <a:cs typeface="Segoe UI"/>
              </a:rPr>
              <a:t>conditional </a:t>
            </a:r>
            <a:r>
              <a:rPr sz="1150" b="1" dirty="0">
                <a:latin typeface="Segoe UI"/>
                <a:cs typeface="Segoe UI"/>
              </a:rPr>
              <a:t>access,</a:t>
            </a:r>
            <a:r>
              <a:rPr sz="1150" b="1" spc="75" dirty="0">
                <a:latin typeface="Segoe UI"/>
                <a:cs typeface="Segoe UI"/>
              </a:rPr>
              <a:t> </a:t>
            </a:r>
            <a:r>
              <a:rPr sz="1150" dirty="0">
                <a:latin typeface="Segoe UI"/>
                <a:cs typeface="Segoe UI"/>
              </a:rPr>
              <a:t>and</a:t>
            </a:r>
            <a:r>
              <a:rPr sz="1150" spc="80" dirty="0">
                <a:latin typeface="Segoe UI"/>
                <a:cs typeface="Segoe UI"/>
              </a:rPr>
              <a:t> </a:t>
            </a:r>
            <a:r>
              <a:rPr sz="1150" b="1" dirty="0">
                <a:latin typeface="Segoe UI"/>
                <a:cs typeface="Segoe UI"/>
              </a:rPr>
              <a:t>strong</a:t>
            </a:r>
            <a:r>
              <a:rPr sz="1150" b="1" spc="80" dirty="0">
                <a:latin typeface="Segoe UI"/>
                <a:cs typeface="Segoe UI"/>
              </a:rPr>
              <a:t> </a:t>
            </a:r>
            <a:r>
              <a:rPr sz="1150" b="1" dirty="0">
                <a:latin typeface="Segoe UI"/>
                <a:cs typeface="Segoe UI"/>
              </a:rPr>
              <a:t>password</a:t>
            </a:r>
            <a:r>
              <a:rPr sz="1150" b="1" spc="80" dirty="0">
                <a:latin typeface="Segoe UI"/>
                <a:cs typeface="Segoe UI"/>
              </a:rPr>
              <a:t> </a:t>
            </a:r>
            <a:r>
              <a:rPr sz="1150" b="1" dirty="0">
                <a:latin typeface="Segoe UI"/>
                <a:cs typeface="Segoe UI"/>
              </a:rPr>
              <a:t>policies</a:t>
            </a:r>
            <a:r>
              <a:rPr sz="1150" dirty="0">
                <a:latin typeface="Segoe UI"/>
                <a:cs typeface="Segoe UI"/>
              </a:rPr>
              <a:t>.</a:t>
            </a:r>
            <a:r>
              <a:rPr sz="1150" spc="75" dirty="0">
                <a:latin typeface="Segoe UI"/>
                <a:cs typeface="Segoe UI"/>
              </a:rPr>
              <a:t> </a:t>
            </a:r>
            <a:r>
              <a:rPr sz="1150" dirty="0">
                <a:latin typeface="Segoe UI"/>
                <a:cs typeface="Segoe UI"/>
              </a:rPr>
              <a:t>Use</a:t>
            </a:r>
            <a:r>
              <a:rPr sz="1150" spc="80" dirty="0">
                <a:latin typeface="Segoe UI"/>
                <a:cs typeface="Segoe UI"/>
              </a:rPr>
              <a:t> </a:t>
            </a:r>
            <a:r>
              <a:rPr sz="1150" b="1" dirty="0">
                <a:latin typeface="Segoe UI"/>
                <a:cs typeface="Segoe UI"/>
              </a:rPr>
              <a:t>role-based</a:t>
            </a:r>
            <a:r>
              <a:rPr sz="1150" b="1" spc="80" dirty="0">
                <a:latin typeface="Segoe UI"/>
                <a:cs typeface="Segoe UI"/>
              </a:rPr>
              <a:t> </a:t>
            </a:r>
            <a:r>
              <a:rPr sz="1150" b="1" spc="-10" dirty="0">
                <a:latin typeface="Segoe UI"/>
                <a:cs typeface="Segoe UI"/>
              </a:rPr>
              <a:t>access </a:t>
            </a:r>
            <a:r>
              <a:rPr sz="1150" b="1" dirty="0">
                <a:latin typeface="Segoe UI"/>
                <a:cs typeface="Segoe UI"/>
              </a:rPr>
              <a:t>control</a:t>
            </a:r>
            <a:r>
              <a:rPr sz="1150" b="1" spc="70" dirty="0">
                <a:latin typeface="Segoe UI"/>
                <a:cs typeface="Segoe UI"/>
              </a:rPr>
              <a:t> </a:t>
            </a:r>
            <a:r>
              <a:rPr sz="1150" b="1" dirty="0">
                <a:latin typeface="Segoe UI"/>
                <a:cs typeface="Segoe UI"/>
              </a:rPr>
              <a:t>(RBAC)</a:t>
            </a:r>
            <a:r>
              <a:rPr sz="1150" b="1" spc="70" dirty="0">
                <a:latin typeface="Segoe UI"/>
                <a:cs typeface="Segoe UI"/>
              </a:rPr>
              <a:t> </a:t>
            </a:r>
            <a:r>
              <a:rPr sz="1150" dirty="0">
                <a:latin typeface="Segoe UI"/>
                <a:cs typeface="Segoe UI"/>
              </a:rPr>
              <a:t>to</a:t>
            </a:r>
            <a:r>
              <a:rPr sz="1150" spc="70" dirty="0">
                <a:latin typeface="Segoe UI"/>
                <a:cs typeface="Segoe UI"/>
              </a:rPr>
              <a:t> </a:t>
            </a:r>
            <a:r>
              <a:rPr sz="1150" dirty="0">
                <a:latin typeface="Segoe UI"/>
                <a:cs typeface="Segoe UI"/>
              </a:rPr>
              <a:t>grant</a:t>
            </a:r>
            <a:r>
              <a:rPr sz="1150" spc="75" dirty="0">
                <a:latin typeface="Segoe UI"/>
                <a:cs typeface="Segoe UI"/>
              </a:rPr>
              <a:t> </a:t>
            </a:r>
            <a:r>
              <a:rPr sz="1150" dirty="0">
                <a:latin typeface="Segoe UI"/>
                <a:cs typeface="Segoe UI"/>
              </a:rPr>
              <a:t>least-privilege</a:t>
            </a:r>
            <a:r>
              <a:rPr sz="1150" spc="70" dirty="0">
                <a:latin typeface="Segoe UI"/>
                <a:cs typeface="Segoe UI"/>
              </a:rPr>
              <a:t> </a:t>
            </a:r>
            <a:r>
              <a:rPr sz="1150" dirty="0">
                <a:latin typeface="Segoe UI"/>
                <a:cs typeface="Segoe UI"/>
              </a:rPr>
              <a:t>permissions</a:t>
            </a:r>
            <a:r>
              <a:rPr sz="1150" spc="70" dirty="0">
                <a:latin typeface="Segoe UI"/>
                <a:cs typeface="Segoe UI"/>
              </a:rPr>
              <a:t> </a:t>
            </a:r>
            <a:r>
              <a:rPr sz="1150" dirty="0">
                <a:latin typeface="Segoe UI"/>
                <a:cs typeface="Segoe UI"/>
              </a:rPr>
              <a:t>at</a:t>
            </a:r>
            <a:r>
              <a:rPr sz="1150" spc="75" dirty="0">
                <a:latin typeface="Segoe UI"/>
                <a:cs typeface="Segoe UI"/>
              </a:rPr>
              <a:t> </a:t>
            </a:r>
            <a:r>
              <a:rPr sz="1150" dirty="0">
                <a:latin typeface="Segoe UI"/>
                <a:cs typeface="Segoe UI"/>
              </a:rPr>
              <a:t>the</a:t>
            </a:r>
            <a:r>
              <a:rPr sz="1150" spc="70" dirty="0">
                <a:latin typeface="Segoe UI"/>
                <a:cs typeface="Segoe UI"/>
              </a:rPr>
              <a:t> </a:t>
            </a:r>
            <a:r>
              <a:rPr sz="1150" spc="-10" dirty="0">
                <a:latin typeface="Segoe UI"/>
                <a:cs typeface="Segoe UI"/>
              </a:rPr>
              <a:t>right </a:t>
            </a:r>
            <a:r>
              <a:rPr sz="1150" dirty="0">
                <a:latin typeface="Segoe UI"/>
                <a:cs typeface="Segoe UI"/>
              </a:rPr>
              <a:t>scope.</a:t>
            </a:r>
            <a:r>
              <a:rPr sz="1150" spc="75" dirty="0">
                <a:latin typeface="Segoe UI"/>
                <a:cs typeface="Segoe UI"/>
              </a:rPr>
              <a:t> </a:t>
            </a:r>
            <a:r>
              <a:rPr sz="1150" dirty="0">
                <a:latin typeface="Segoe UI"/>
                <a:cs typeface="Segoe UI"/>
              </a:rPr>
              <a:t>Elevate</a:t>
            </a:r>
            <a:r>
              <a:rPr sz="1150" spc="80" dirty="0">
                <a:latin typeface="Segoe UI"/>
                <a:cs typeface="Segoe UI"/>
              </a:rPr>
              <a:t> </a:t>
            </a:r>
            <a:r>
              <a:rPr sz="1150" dirty="0">
                <a:latin typeface="Segoe UI"/>
                <a:cs typeface="Segoe UI"/>
              </a:rPr>
              <a:t>admin</a:t>
            </a:r>
            <a:r>
              <a:rPr sz="1150" spc="80" dirty="0">
                <a:latin typeface="Segoe UI"/>
                <a:cs typeface="Segoe UI"/>
              </a:rPr>
              <a:t> </a:t>
            </a:r>
            <a:r>
              <a:rPr sz="1150" dirty="0">
                <a:latin typeface="Segoe UI"/>
                <a:cs typeface="Segoe UI"/>
              </a:rPr>
              <a:t>rights</a:t>
            </a:r>
            <a:r>
              <a:rPr sz="1150" spc="75" dirty="0">
                <a:latin typeface="Segoe UI"/>
                <a:cs typeface="Segoe UI"/>
              </a:rPr>
              <a:t> </a:t>
            </a:r>
            <a:r>
              <a:rPr sz="1150" dirty="0">
                <a:latin typeface="Segoe UI"/>
                <a:cs typeface="Segoe UI"/>
              </a:rPr>
              <a:t>only</a:t>
            </a:r>
            <a:r>
              <a:rPr sz="1150" spc="80" dirty="0">
                <a:latin typeface="Segoe UI"/>
                <a:cs typeface="Segoe UI"/>
              </a:rPr>
              <a:t> </a:t>
            </a:r>
            <a:r>
              <a:rPr sz="1150" dirty="0">
                <a:latin typeface="Segoe UI"/>
                <a:cs typeface="Segoe UI"/>
              </a:rPr>
              <a:t>when</a:t>
            </a:r>
            <a:r>
              <a:rPr sz="1150" spc="80" dirty="0">
                <a:latin typeface="Segoe UI"/>
                <a:cs typeface="Segoe UI"/>
              </a:rPr>
              <a:t> </a:t>
            </a:r>
            <a:r>
              <a:rPr sz="1150" dirty="0">
                <a:latin typeface="Segoe UI"/>
                <a:cs typeface="Segoe UI"/>
              </a:rPr>
              <a:t>required</a:t>
            </a:r>
            <a:r>
              <a:rPr sz="1150" spc="75" dirty="0">
                <a:latin typeface="Segoe UI"/>
                <a:cs typeface="Segoe UI"/>
              </a:rPr>
              <a:t> </a:t>
            </a:r>
            <a:r>
              <a:rPr sz="1150" dirty="0">
                <a:latin typeface="Segoe UI"/>
                <a:cs typeface="Segoe UI"/>
              </a:rPr>
              <a:t>using</a:t>
            </a:r>
            <a:r>
              <a:rPr sz="1150" spc="80" dirty="0">
                <a:latin typeface="Segoe UI"/>
                <a:cs typeface="Segoe UI"/>
              </a:rPr>
              <a:t> </a:t>
            </a:r>
            <a:r>
              <a:rPr sz="1150" b="1" spc="-10" dirty="0">
                <a:latin typeface="Segoe UI"/>
                <a:cs typeface="Segoe UI"/>
              </a:rPr>
              <a:t>Privileged </a:t>
            </a:r>
            <a:r>
              <a:rPr sz="1150" b="1" dirty="0">
                <a:latin typeface="Segoe UI"/>
                <a:cs typeface="Segoe UI"/>
              </a:rPr>
              <a:t>Identity</a:t>
            </a:r>
            <a:r>
              <a:rPr sz="1150" b="1" spc="60" dirty="0">
                <a:latin typeface="Segoe UI"/>
                <a:cs typeface="Segoe UI"/>
              </a:rPr>
              <a:t> </a:t>
            </a:r>
            <a:r>
              <a:rPr sz="1150" b="1" dirty="0">
                <a:latin typeface="Segoe UI"/>
                <a:cs typeface="Segoe UI"/>
              </a:rPr>
              <a:t>Management</a:t>
            </a:r>
            <a:r>
              <a:rPr sz="1150" b="1" spc="65" dirty="0">
                <a:latin typeface="Segoe UI"/>
                <a:cs typeface="Segoe UI"/>
              </a:rPr>
              <a:t> </a:t>
            </a:r>
            <a:r>
              <a:rPr sz="1150" b="1" dirty="0">
                <a:latin typeface="Segoe UI"/>
                <a:cs typeface="Segoe UI"/>
              </a:rPr>
              <a:t>(PIM)</a:t>
            </a:r>
            <a:r>
              <a:rPr sz="1150" dirty="0">
                <a:latin typeface="Segoe UI"/>
                <a:cs typeface="Segoe UI"/>
              </a:rPr>
              <a:t>.</a:t>
            </a:r>
            <a:r>
              <a:rPr sz="1150" spc="65" dirty="0">
                <a:latin typeface="Segoe UI"/>
                <a:cs typeface="Segoe UI"/>
              </a:rPr>
              <a:t> </a:t>
            </a:r>
            <a:r>
              <a:rPr sz="1150" dirty="0">
                <a:latin typeface="Segoe UI"/>
                <a:cs typeface="Segoe UI"/>
              </a:rPr>
              <a:t>For</a:t>
            </a:r>
            <a:r>
              <a:rPr sz="1150" spc="60" dirty="0">
                <a:latin typeface="Segoe UI"/>
                <a:cs typeface="Segoe UI"/>
              </a:rPr>
              <a:t> </a:t>
            </a:r>
            <a:r>
              <a:rPr sz="1150" dirty="0">
                <a:latin typeface="Segoe UI"/>
                <a:cs typeface="Segoe UI"/>
              </a:rPr>
              <a:t>external</a:t>
            </a:r>
            <a:r>
              <a:rPr sz="1150" spc="65" dirty="0">
                <a:latin typeface="Segoe UI"/>
                <a:cs typeface="Segoe UI"/>
              </a:rPr>
              <a:t> </a:t>
            </a:r>
            <a:r>
              <a:rPr sz="1150" dirty="0">
                <a:latin typeface="Segoe UI"/>
                <a:cs typeface="Segoe UI"/>
              </a:rPr>
              <a:t>users,</a:t>
            </a:r>
            <a:r>
              <a:rPr sz="1150" spc="65" dirty="0">
                <a:latin typeface="Segoe UI"/>
                <a:cs typeface="Segoe UI"/>
              </a:rPr>
              <a:t> </a:t>
            </a:r>
            <a:r>
              <a:rPr sz="1150" dirty="0">
                <a:latin typeface="Segoe UI"/>
                <a:cs typeface="Segoe UI"/>
              </a:rPr>
              <a:t>apply</a:t>
            </a:r>
            <a:r>
              <a:rPr sz="1150" spc="65" dirty="0">
                <a:latin typeface="Segoe UI"/>
                <a:cs typeface="Segoe UI"/>
              </a:rPr>
              <a:t> </a:t>
            </a:r>
            <a:r>
              <a:rPr sz="1150" b="1" spc="-10" dirty="0">
                <a:latin typeface="Segoe UI"/>
                <a:cs typeface="Segoe UI"/>
              </a:rPr>
              <a:t>B2B/B2C </a:t>
            </a:r>
            <a:r>
              <a:rPr sz="1150" dirty="0">
                <a:latin typeface="Segoe UI"/>
                <a:cs typeface="Segoe UI"/>
              </a:rPr>
              <a:t>capabilities</a:t>
            </a:r>
            <a:r>
              <a:rPr sz="1150" spc="105" dirty="0">
                <a:latin typeface="Segoe UI"/>
                <a:cs typeface="Segoe UI"/>
              </a:rPr>
              <a:t> </a:t>
            </a:r>
            <a:r>
              <a:rPr sz="1150" dirty="0">
                <a:latin typeface="Segoe UI"/>
                <a:cs typeface="Segoe UI"/>
              </a:rPr>
              <a:t>to</a:t>
            </a:r>
            <a:r>
              <a:rPr sz="1150" spc="105" dirty="0">
                <a:latin typeface="Segoe UI"/>
                <a:cs typeface="Segoe UI"/>
              </a:rPr>
              <a:t> </a:t>
            </a:r>
            <a:r>
              <a:rPr sz="1150" dirty="0">
                <a:latin typeface="Segoe UI"/>
                <a:cs typeface="Segoe UI"/>
              </a:rPr>
              <a:t>collaborate</a:t>
            </a:r>
            <a:r>
              <a:rPr sz="1150" spc="105" dirty="0">
                <a:latin typeface="Segoe UI"/>
                <a:cs typeface="Segoe UI"/>
              </a:rPr>
              <a:t> </a:t>
            </a:r>
            <a:r>
              <a:rPr sz="1150" dirty="0">
                <a:latin typeface="Segoe UI"/>
                <a:cs typeface="Segoe UI"/>
              </a:rPr>
              <a:t>securely</a:t>
            </a:r>
            <a:r>
              <a:rPr sz="1150" spc="110" dirty="0">
                <a:latin typeface="Segoe UI"/>
                <a:cs typeface="Segoe UI"/>
              </a:rPr>
              <a:t> </a:t>
            </a:r>
            <a:r>
              <a:rPr sz="1150" dirty="0">
                <a:latin typeface="Segoe UI"/>
                <a:cs typeface="Segoe UI"/>
              </a:rPr>
              <a:t>without</a:t>
            </a:r>
            <a:r>
              <a:rPr sz="1150" spc="105" dirty="0">
                <a:latin typeface="Segoe UI"/>
                <a:cs typeface="Segoe UI"/>
              </a:rPr>
              <a:t> </a:t>
            </a:r>
            <a:r>
              <a:rPr sz="1150" spc="-10" dirty="0">
                <a:latin typeface="Segoe UI"/>
                <a:cs typeface="Segoe UI"/>
              </a:rPr>
              <a:t>over-provisioning.</a:t>
            </a:r>
            <a:endParaRPr sz="1150">
              <a:latin typeface="Segoe UI"/>
              <a:cs typeface="Segoe UI"/>
            </a:endParaRPr>
          </a:p>
        </p:txBody>
      </p:sp>
      <p:sp>
        <p:nvSpPr>
          <p:cNvPr id="8" name="object 8"/>
          <p:cNvSpPr/>
          <p:nvPr/>
        </p:nvSpPr>
        <p:spPr>
          <a:xfrm>
            <a:off x="466943" y="463570"/>
            <a:ext cx="539750" cy="539750"/>
          </a:xfrm>
          <a:custGeom>
            <a:avLst/>
            <a:gdLst/>
            <a:ahLst/>
            <a:cxnLst/>
            <a:rect l="l" t="t" r="r" b="b"/>
            <a:pathLst>
              <a:path w="539750" h="539750">
                <a:moveTo>
                  <a:pt x="449580" y="0"/>
                </a:moveTo>
                <a:lnTo>
                  <a:pt x="89916" y="0"/>
                </a:lnTo>
                <a:lnTo>
                  <a:pt x="54917" y="7066"/>
                </a:lnTo>
                <a:lnTo>
                  <a:pt x="26336" y="26336"/>
                </a:lnTo>
                <a:lnTo>
                  <a:pt x="7066" y="54917"/>
                </a:lnTo>
                <a:lnTo>
                  <a:pt x="0" y="89915"/>
                </a:lnTo>
                <a:lnTo>
                  <a:pt x="0" y="449579"/>
                </a:lnTo>
                <a:lnTo>
                  <a:pt x="7066" y="484578"/>
                </a:lnTo>
                <a:lnTo>
                  <a:pt x="26336" y="513159"/>
                </a:lnTo>
                <a:lnTo>
                  <a:pt x="54917" y="532429"/>
                </a:lnTo>
                <a:lnTo>
                  <a:pt x="89916" y="539495"/>
                </a:lnTo>
                <a:lnTo>
                  <a:pt x="449580" y="539495"/>
                </a:lnTo>
                <a:lnTo>
                  <a:pt x="484578" y="532429"/>
                </a:lnTo>
                <a:lnTo>
                  <a:pt x="513159" y="513159"/>
                </a:lnTo>
                <a:lnTo>
                  <a:pt x="532429" y="484578"/>
                </a:lnTo>
                <a:lnTo>
                  <a:pt x="539496" y="449579"/>
                </a:lnTo>
                <a:lnTo>
                  <a:pt x="539496" y="89915"/>
                </a:lnTo>
                <a:lnTo>
                  <a:pt x="532429" y="54917"/>
                </a:lnTo>
                <a:lnTo>
                  <a:pt x="513159" y="26336"/>
                </a:lnTo>
                <a:lnTo>
                  <a:pt x="484578" y="7066"/>
                </a:lnTo>
                <a:lnTo>
                  <a:pt x="449580" y="0"/>
                </a:lnTo>
                <a:close/>
              </a:path>
            </a:pathLst>
          </a:custGeom>
          <a:solidFill>
            <a:srgbClr val="215B62"/>
          </a:solidFill>
        </p:spPr>
        <p:txBody>
          <a:bodyPr wrap="square" lIns="0" tIns="0" rIns="0" bIns="0" rtlCol="0"/>
          <a:lstStyle/>
          <a:p>
            <a:endParaRPr/>
          </a:p>
        </p:txBody>
      </p:sp>
      <p:sp>
        <p:nvSpPr>
          <p:cNvPr id="9" name="object 9"/>
          <p:cNvSpPr txBox="1"/>
          <p:nvPr/>
        </p:nvSpPr>
        <p:spPr>
          <a:xfrm>
            <a:off x="623773" y="488332"/>
            <a:ext cx="225425" cy="457200"/>
          </a:xfrm>
          <a:prstGeom prst="rect">
            <a:avLst/>
          </a:prstGeom>
        </p:spPr>
        <p:txBody>
          <a:bodyPr vert="horz" wrap="square" lIns="0" tIns="16510" rIns="0" bIns="0" rtlCol="0">
            <a:spAutoFit/>
          </a:bodyPr>
          <a:lstStyle/>
          <a:p>
            <a:pPr marL="12700">
              <a:lnSpc>
                <a:spcPct val="100000"/>
              </a:lnSpc>
              <a:spcBef>
                <a:spcPts val="130"/>
              </a:spcBef>
            </a:pPr>
            <a:r>
              <a:rPr sz="2800" b="1" spc="-50" dirty="0">
                <a:solidFill>
                  <a:srgbClr val="FFFFFF"/>
                </a:solidFill>
                <a:latin typeface="Arial"/>
                <a:cs typeface="Arial"/>
              </a:rPr>
              <a:t>1</a:t>
            </a:r>
            <a:endParaRPr sz="2800">
              <a:latin typeface="Arial"/>
              <a:cs typeface="Arial"/>
            </a:endParaRPr>
          </a:p>
        </p:txBody>
      </p:sp>
      <p:grpSp>
        <p:nvGrpSpPr>
          <p:cNvPr id="10" name="object 10"/>
          <p:cNvGrpSpPr/>
          <p:nvPr/>
        </p:nvGrpSpPr>
        <p:grpSpPr>
          <a:xfrm>
            <a:off x="318999" y="3279598"/>
            <a:ext cx="6104890" cy="2606040"/>
            <a:chOff x="318999" y="3279598"/>
            <a:chExt cx="6104890" cy="2606040"/>
          </a:xfrm>
        </p:grpSpPr>
        <p:sp>
          <p:nvSpPr>
            <p:cNvPr id="11" name="object 11"/>
            <p:cNvSpPr/>
            <p:nvPr/>
          </p:nvSpPr>
          <p:spPr>
            <a:xfrm>
              <a:off x="334238" y="3294837"/>
              <a:ext cx="6089650" cy="2590800"/>
            </a:xfrm>
            <a:custGeom>
              <a:avLst/>
              <a:gdLst/>
              <a:ahLst/>
              <a:cxnLst/>
              <a:rect l="l" t="t" r="r" b="b"/>
              <a:pathLst>
                <a:path w="6089650" h="2590800">
                  <a:moveTo>
                    <a:pt x="6089650" y="0"/>
                  </a:moveTo>
                  <a:lnTo>
                    <a:pt x="0" y="0"/>
                  </a:lnTo>
                  <a:lnTo>
                    <a:pt x="0" y="2590799"/>
                  </a:lnTo>
                  <a:lnTo>
                    <a:pt x="6089650" y="2590799"/>
                  </a:lnTo>
                  <a:lnTo>
                    <a:pt x="6089650" y="0"/>
                  </a:lnTo>
                  <a:close/>
                </a:path>
              </a:pathLst>
            </a:custGeom>
            <a:solidFill>
              <a:srgbClr val="000000">
                <a:alpha val="14999"/>
              </a:srgbClr>
            </a:solidFill>
          </p:spPr>
          <p:txBody>
            <a:bodyPr wrap="square" lIns="0" tIns="0" rIns="0" bIns="0" rtlCol="0"/>
            <a:lstStyle/>
            <a:p>
              <a:endParaRPr/>
            </a:p>
          </p:txBody>
        </p:sp>
        <p:sp>
          <p:nvSpPr>
            <p:cNvPr id="12" name="object 12"/>
            <p:cNvSpPr/>
            <p:nvPr/>
          </p:nvSpPr>
          <p:spPr>
            <a:xfrm>
              <a:off x="318999" y="3279598"/>
              <a:ext cx="5941695" cy="2445385"/>
            </a:xfrm>
            <a:custGeom>
              <a:avLst/>
              <a:gdLst/>
              <a:ahLst/>
              <a:cxnLst/>
              <a:rect l="l" t="t" r="r" b="b"/>
              <a:pathLst>
                <a:path w="5941695" h="2445385">
                  <a:moveTo>
                    <a:pt x="5839802" y="0"/>
                  </a:moveTo>
                  <a:lnTo>
                    <a:pt x="101600" y="0"/>
                  </a:lnTo>
                  <a:lnTo>
                    <a:pt x="62054" y="7984"/>
                  </a:lnTo>
                  <a:lnTo>
                    <a:pt x="29759" y="29759"/>
                  </a:lnTo>
                  <a:lnTo>
                    <a:pt x="7984" y="62054"/>
                  </a:lnTo>
                  <a:lnTo>
                    <a:pt x="0" y="101600"/>
                  </a:lnTo>
                  <a:lnTo>
                    <a:pt x="0" y="2343594"/>
                  </a:lnTo>
                  <a:lnTo>
                    <a:pt x="7984" y="2383140"/>
                  </a:lnTo>
                  <a:lnTo>
                    <a:pt x="29759" y="2415435"/>
                  </a:lnTo>
                  <a:lnTo>
                    <a:pt x="62054" y="2437209"/>
                  </a:lnTo>
                  <a:lnTo>
                    <a:pt x="101600" y="2445194"/>
                  </a:lnTo>
                  <a:lnTo>
                    <a:pt x="5839802" y="2445194"/>
                  </a:lnTo>
                  <a:lnTo>
                    <a:pt x="5879348" y="2437209"/>
                  </a:lnTo>
                  <a:lnTo>
                    <a:pt x="5911643" y="2415435"/>
                  </a:lnTo>
                  <a:lnTo>
                    <a:pt x="5933418" y="2383140"/>
                  </a:lnTo>
                  <a:lnTo>
                    <a:pt x="5941402" y="2343594"/>
                  </a:lnTo>
                  <a:lnTo>
                    <a:pt x="5941402" y="101600"/>
                  </a:lnTo>
                  <a:lnTo>
                    <a:pt x="5933418" y="62054"/>
                  </a:lnTo>
                  <a:lnTo>
                    <a:pt x="5911643" y="29759"/>
                  </a:lnTo>
                  <a:lnTo>
                    <a:pt x="5879348" y="7984"/>
                  </a:lnTo>
                  <a:lnTo>
                    <a:pt x="5839802" y="0"/>
                  </a:lnTo>
                  <a:close/>
                </a:path>
              </a:pathLst>
            </a:custGeom>
            <a:solidFill>
              <a:srgbClr val="FFFFFF"/>
            </a:solidFill>
          </p:spPr>
          <p:txBody>
            <a:bodyPr wrap="square" lIns="0" tIns="0" rIns="0" bIns="0" rtlCol="0"/>
            <a:lstStyle/>
            <a:p>
              <a:endParaRPr/>
            </a:p>
          </p:txBody>
        </p:sp>
      </p:grpSp>
      <p:sp>
        <p:nvSpPr>
          <p:cNvPr id="13" name="object 13"/>
          <p:cNvSpPr txBox="1"/>
          <p:nvPr/>
        </p:nvSpPr>
        <p:spPr>
          <a:xfrm>
            <a:off x="334238" y="3294837"/>
            <a:ext cx="6089650" cy="2590800"/>
          </a:xfrm>
          <a:prstGeom prst="rect">
            <a:avLst/>
          </a:prstGeom>
        </p:spPr>
        <p:txBody>
          <a:bodyPr vert="horz" wrap="square" lIns="0" tIns="221615" rIns="0" bIns="0" rtlCol="0">
            <a:spAutoFit/>
          </a:bodyPr>
          <a:lstStyle/>
          <a:p>
            <a:pPr marL="295910">
              <a:lnSpc>
                <a:spcPct val="100000"/>
              </a:lnSpc>
              <a:spcBef>
                <a:spcPts val="1745"/>
              </a:spcBef>
            </a:pPr>
            <a:r>
              <a:rPr sz="1600" b="1" spc="-10" dirty="0">
                <a:latin typeface="Segoe UI Semibold"/>
                <a:cs typeface="Segoe UI Semibold"/>
              </a:rPr>
              <a:t>Checklist:</a:t>
            </a:r>
            <a:endParaRPr sz="1600">
              <a:latin typeface="Segoe UI Semibold"/>
              <a:cs typeface="Segoe UI Semibold"/>
            </a:endParaRPr>
          </a:p>
          <a:p>
            <a:pPr marL="879475">
              <a:lnSpc>
                <a:spcPct val="100000"/>
              </a:lnSpc>
              <a:spcBef>
                <a:spcPts val="1900"/>
              </a:spcBef>
            </a:pPr>
            <a:r>
              <a:rPr sz="1050" dirty="0">
                <a:latin typeface="Segoe UI"/>
                <a:cs typeface="Segoe UI"/>
              </a:rPr>
              <a:t>Enforce</a:t>
            </a:r>
            <a:r>
              <a:rPr sz="1050" spc="75" dirty="0">
                <a:latin typeface="Segoe UI"/>
                <a:cs typeface="Segoe UI"/>
              </a:rPr>
              <a:t> </a:t>
            </a:r>
            <a:r>
              <a:rPr sz="1050" dirty="0">
                <a:latin typeface="Segoe UI"/>
                <a:cs typeface="Segoe UI"/>
              </a:rPr>
              <a:t>MFA</a:t>
            </a:r>
            <a:r>
              <a:rPr sz="1050" spc="75" dirty="0">
                <a:latin typeface="Segoe UI"/>
                <a:cs typeface="Segoe UI"/>
              </a:rPr>
              <a:t> </a:t>
            </a:r>
            <a:r>
              <a:rPr sz="1050" dirty="0">
                <a:latin typeface="Segoe UI"/>
                <a:cs typeface="Segoe UI"/>
              </a:rPr>
              <a:t>and</a:t>
            </a:r>
            <a:r>
              <a:rPr sz="1050" spc="75" dirty="0">
                <a:latin typeface="Segoe UI"/>
                <a:cs typeface="Segoe UI"/>
              </a:rPr>
              <a:t> </a:t>
            </a:r>
            <a:r>
              <a:rPr sz="1050" dirty="0">
                <a:latin typeface="Segoe UI"/>
                <a:cs typeface="Segoe UI"/>
              </a:rPr>
              <a:t>conditional</a:t>
            </a:r>
            <a:r>
              <a:rPr sz="1050" spc="75" dirty="0">
                <a:latin typeface="Segoe UI"/>
                <a:cs typeface="Segoe UI"/>
              </a:rPr>
              <a:t> </a:t>
            </a:r>
            <a:r>
              <a:rPr sz="1050" dirty="0">
                <a:latin typeface="Segoe UI"/>
                <a:cs typeface="Segoe UI"/>
              </a:rPr>
              <a:t>access</a:t>
            </a:r>
            <a:r>
              <a:rPr sz="1050" spc="75" dirty="0">
                <a:latin typeface="Segoe UI"/>
                <a:cs typeface="Segoe UI"/>
              </a:rPr>
              <a:t> </a:t>
            </a:r>
            <a:r>
              <a:rPr sz="1050" dirty="0">
                <a:latin typeface="Segoe UI"/>
                <a:cs typeface="Segoe UI"/>
              </a:rPr>
              <a:t>on</a:t>
            </a:r>
            <a:r>
              <a:rPr sz="1050" spc="75" dirty="0">
                <a:latin typeface="Segoe UI"/>
                <a:cs typeface="Segoe UI"/>
              </a:rPr>
              <a:t> </a:t>
            </a:r>
            <a:r>
              <a:rPr sz="1050" dirty="0">
                <a:latin typeface="Segoe UI"/>
                <a:cs typeface="Segoe UI"/>
              </a:rPr>
              <a:t>all</a:t>
            </a:r>
            <a:r>
              <a:rPr sz="1050" spc="75" dirty="0">
                <a:latin typeface="Segoe UI"/>
                <a:cs typeface="Segoe UI"/>
              </a:rPr>
              <a:t> </a:t>
            </a:r>
            <a:r>
              <a:rPr sz="1050" dirty="0">
                <a:latin typeface="Segoe UI"/>
                <a:cs typeface="Segoe UI"/>
              </a:rPr>
              <a:t>users,</a:t>
            </a:r>
            <a:r>
              <a:rPr sz="1050" spc="75" dirty="0">
                <a:latin typeface="Segoe UI"/>
                <a:cs typeface="Segoe UI"/>
              </a:rPr>
              <a:t> </a:t>
            </a:r>
            <a:r>
              <a:rPr sz="1050" dirty="0">
                <a:latin typeface="Segoe UI"/>
                <a:cs typeface="Segoe UI"/>
              </a:rPr>
              <a:t>especially</a:t>
            </a:r>
            <a:r>
              <a:rPr sz="1050" spc="75" dirty="0">
                <a:latin typeface="Segoe UI"/>
                <a:cs typeface="Segoe UI"/>
              </a:rPr>
              <a:t> </a:t>
            </a:r>
            <a:r>
              <a:rPr sz="1050" spc="-10" dirty="0">
                <a:latin typeface="Segoe UI"/>
                <a:cs typeface="Segoe UI"/>
              </a:rPr>
              <a:t>admins.</a:t>
            </a:r>
            <a:endParaRPr sz="1050">
              <a:latin typeface="Segoe UI"/>
              <a:cs typeface="Segoe UI"/>
            </a:endParaRPr>
          </a:p>
          <a:p>
            <a:pPr marL="879475" marR="1471295">
              <a:lnSpc>
                <a:spcPct val="354200"/>
              </a:lnSpc>
            </a:pPr>
            <a:r>
              <a:rPr sz="1050" dirty="0">
                <a:latin typeface="Segoe UI"/>
                <a:cs typeface="Segoe UI"/>
              </a:rPr>
              <a:t>Replace</a:t>
            </a:r>
            <a:r>
              <a:rPr sz="1050" spc="90" dirty="0">
                <a:latin typeface="Segoe UI"/>
                <a:cs typeface="Segoe UI"/>
              </a:rPr>
              <a:t> </a:t>
            </a:r>
            <a:r>
              <a:rPr sz="1050" dirty="0">
                <a:latin typeface="Segoe UI"/>
                <a:cs typeface="Segoe UI"/>
              </a:rPr>
              <a:t>standing</a:t>
            </a:r>
            <a:r>
              <a:rPr sz="1050" spc="90" dirty="0">
                <a:latin typeface="Segoe UI"/>
                <a:cs typeface="Segoe UI"/>
              </a:rPr>
              <a:t> </a:t>
            </a:r>
            <a:r>
              <a:rPr sz="1050" dirty="0">
                <a:latin typeface="Segoe UI"/>
                <a:cs typeface="Segoe UI"/>
              </a:rPr>
              <a:t>admin</a:t>
            </a:r>
            <a:r>
              <a:rPr sz="1050" spc="95" dirty="0">
                <a:latin typeface="Segoe UI"/>
                <a:cs typeface="Segoe UI"/>
              </a:rPr>
              <a:t> </a:t>
            </a:r>
            <a:r>
              <a:rPr sz="1050" dirty="0">
                <a:latin typeface="Segoe UI"/>
                <a:cs typeface="Segoe UI"/>
              </a:rPr>
              <a:t>rights</a:t>
            </a:r>
            <a:r>
              <a:rPr sz="1050" spc="90" dirty="0">
                <a:latin typeface="Segoe UI"/>
                <a:cs typeface="Segoe UI"/>
              </a:rPr>
              <a:t> </a:t>
            </a:r>
            <a:r>
              <a:rPr sz="1050" dirty="0">
                <a:latin typeface="Segoe UI"/>
                <a:cs typeface="Segoe UI"/>
              </a:rPr>
              <a:t>with</a:t>
            </a:r>
            <a:r>
              <a:rPr sz="1050" spc="90" dirty="0">
                <a:latin typeface="Segoe UI"/>
                <a:cs typeface="Segoe UI"/>
              </a:rPr>
              <a:t> </a:t>
            </a:r>
            <a:r>
              <a:rPr sz="1050" dirty="0">
                <a:latin typeface="Segoe UI"/>
                <a:cs typeface="Segoe UI"/>
              </a:rPr>
              <a:t>PIM</a:t>
            </a:r>
            <a:r>
              <a:rPr sz="1050" spc="95" dirty="0">
                <a:latin typeface="Segoe UI"/>
                <a:cs typeface="Segoe UI"/>
              </a:rPr>
              <a:t> </a:t>
            </a:r>
            <a:r>
              <a:rPr sz="1050" dirty="0">
                <a:latin typeface="Segoe UI"/>
                <a:cs typeface="Segoe UI"/>
              </a:rPr>
              <a:t>just-in-time</a:t>
            </a:r>
            <a:r>
              <a:rPr sz="1050" spc="90" dirty="0">
                <a:latin typeface="Segoe UI"/>
                <a:cs typeface="Segoe UI"/>
              </a:rPr>
              <a:t> </a:t>
            </a:r>
            <a:r>
              <a:rPr sz="1050" spc="-10" dirty="0">
                <a:latin typeface="Segoe UI"/>
                <a:cs typeface="Segoe UI"/>
              </a:rPr>
              <a:t>access. </a:t>
            </a:r>
            <a:r>
              <a:rPr sz="1050" dirty="0">
                <a:latin typeface="Segoe UI"/>
                <a:cs typeface="Segoe UI"/>
              </a:rPr>
              <a:t>Use</a:t>
            </a:r>
            <a:r>
              <a:rPr sz="1050" spc="90" dirty="0">
                <a:latin typeface="Segoe UI"/>
                <a:cs typeface="Segoe UI"/>
              </a:rPr>
              <a:t> </a:t>
            </a:r>
            <a:r>
              <a:rPr sz="1050" dirty="0">
                <a:latin typeface="Segoe UI"/>
                <a:cs typeface="Segoe UI"/>
              </a:rPr>
              <a:t>groups</a:t>
            </a:r>
            <a:r>
              <a:rPr sz="1050" spc="90" dirty="0">
                <a:latin typeface="Segoe UI"/>
                <a:cs typeface="Segoe UI"/>
              </a:rPr>
              <a:t> </a:t>
            </a:r>
            <a:r>
              <a:rPr sz="1050" dirty="0">
                <a:latin typeface="Segoe UI"/>
                <a:cs typeface="Segoe UI"/>
              </a:rPr>
              <a:t>and</a:t>
            </a:r>
            <a:r>
              <a:rPr sz="1050" spc="90" dirty="0">
                <a:latin typeface="Segoe UI"/>
                <a:cs typeface="Segoe UI"/>
              </a:rPr>
              <a:t> </a:t>
            </a:r>
            <a:r>
              <a:rPr sz="1050" dirty="0">
                <a:latin typeface="Segoe UI"/>
                <a:cs typeface="Segoe UI"/>
              </a:rPr>
              <a:t>managed</a:t>
            </a:r>
            <a:r>
              <a:rPr sz="1050" spc="90" dirty="0">
                <a:latin typeface="Segoe UI"/>
                <a:cs typeface="Segoe UI"/>
              </a:rPr>
              <a:t> </a:t>
            </a:r>
            <a:r>
              <a:rPr sz="1050" dirty="0">
                <a:latin typeface="Segoe UI"/>
                <a:cs typeface="Segoe UI"/>
              </a:rPr>
              <a:t>identities</a:t>
            </a:r>
            <a:r>
              <a:rPr sz="1050" spc="90" dirty="0">
                <a:latin typeface="Segoe UI"/>
                <a:cs typeface="Segoe UI"/>
              </a:rPr>
              <a:t> </a:t>
            </a:r>
            <a:r>
              <a:rPr sz="1050" dirty="0">
                <a:latin typeface="Segoe UI"/>
                <a:cs typeface="Segoe UI"/>
              </a:rPr>
              <a:t>to</a:t>
            </a:r>
            <a:r>
              <a:rPr sz="1050" spc="90" dirty="0">
                <a:latin typeface="Segoe UI"/>
                <a:cs typeface="Segoe UI"/>
              </a:rPr>
              <a:t> </a:t>
            </a:r>
            <a:r>
              <a:rPr sz="1050" dirty="0">
                <a:latin typeface="Segoe UI"/>
                <a:cs typeface="Segoe UI"/>
              </a:rPr>
              <a:t>simplify</a:t>
            </a:r>
            <a:r>
              <a:rPr sz="1050" spc="90" dirty="0">
                <a:latin typeface="Segoe UI"/>
                <a:cs typeface="Segoe UI"/>
              </a:rPr>
              <a:t> </a:t>
            </a:r>
            <a:r>
              <a:rPr sz="1050" dirty="0">
                <a:latin typeface="Segoe UI"/>
                <a:cs typeface="Segoe UI"/>
              </a:rPr>
              <a:t>RBAC</a:t>
            </a:r>
            <a:r>
              <a:rPr sz="1050" spc="90" dirty="0">
                <a:latin typeface="Segoe UI"/>
                <a:cs typeface="Segoe UI"/>
              </a:rPr>
              <a:t> </a:t>
            </a:r>
            <a:r>
              <a:rPr sz="1050" dirty="0">
                <a:latin typeface="Segoe UI"/>
                <a:cs typeface="Segoe UI"/>
              </a:rPr>
              <a:t>at</a:t>
            </a:r>
            <a:r>
              <a:rPr sz="1050" spc="90" dirty="0">
                <a:latin typeface="Segoe UI"/>
                <a:cs typeface="Segoe UI"/>
              </a:rPr>
              <a:t> </a:t>
            </a:r>
            <a:r>
              <a:rPr sz="1050" spc="-10" dirty="0">
                <a:latin typeface="Segoe UI"/>
                <a:cs typeface="Segoe UI"/>
              </a:rPr>
              <a:t>scale.</a:t>
            </a:r>
            <a:endParaRPr sz="1050">
              <a:latin typeface="Segoe UI"/>
              <a:cs typeface="Segoe UI"/>
            </a:endParaRPr>
          </a:p>
        </p:txBody>
      </p:sp>
      <p:grpSp>
        <p:nvGrpSpPr>
          <p:cNvPr id="18" name="object 12">
            <a:extLst>
              <a:ext uri="{FF2B5EF4-FFF2-40B4-BE49-F238E27FC236}">
                <a16:creationId xmlns:a16="http://schemas.microsoft.com/office/drawing/2014/main" id="{7E77CA75-4678-885D-F5B6-65BF41EF3628}"/>
              </a:ext>
            </a:extLst>
          </p:cNvPr>
          <p:cNvGrpSpPr/>
          <p:nvPr/>
        </p:nvGrpSpPr>
        <p:grpSpPr>
          <a:xfrm>
            <a:off x="721522" y="3981450"/>
            <a:ext cx="337157" cy="1233907"/>
            <a:chOff x="630599" y="3966743"/>
            <a:chExt cx="397510" cy="1454785"/>
          </a:xfrm>
        </p:grpSpPr>
        <p:pic>
          <p:nvPicPr>
            <p:cNvPr id="19" name="object 13">
              <a:extLst>
                <a:ext uri="{FF2B5EF4-FFF2-40B4-BE49-F238E27FC236}">
                  <a16:creationId xmlns:a16="http://schemas.microsoft.com/office/drawing/2014/main" id="{9CF75C80-CC0A-4912-EBA9-046098D1AEEF}"/>
                </a:ext>
              </a:extLst>
            </p:cNvPr>
            <p:cNvPicPr/>
            <p:nvPr/>
          </p:nvPicPr>
          <p:blipFill>
            <a:blip r:embed="rId3" cstate="print"/>
            <a:stretch>
              <a:fillRect/>
            </a:stretch>
          </p:blipFill>
          <p:spPr>
            <a:xfrm>
              <a:off x="630605" y="3966743"/>
              <a:ext cx="397339" cy="320845"/>
            </a:xfrm>
            <a:prstGeom prst="rect">
              <a:avLst/>
            </a:prstGeom>
          </p:spPr>
        </p:pic>
        <p:pic>
          <p:nvPicPr>
            <p:cNvPr id="20" name="object 14">
              <a:extLst>
                <a:ext uri="{FF2B5EF4-FFF2-40B4-BE49-F238E27FC236}">
                  <a16:creationId xmlns:a16="http://schemas.microsoft.com/office/drawing/2014/main" id="{A2C15D13-D536-6AB6-55E6-9B6181229EA3}"/>
                </a:ext>
              </a:extLst>
            </p:cNvPr>
            <p:cNvPicPr/>
            <p:nvPr/>
          </p:nvPicPr>
          <p:blipFill>
            <a:blip r:embed="rId3" cstate="print"/>
            <a:stretch>
              <a:fillRect/>
            </a:stretch>
          </p:blipFill>
          <p:spPr>
            <a:xfrm>
              <a:off x="630599" y="4533509"/>
              <a:ext cx="397345" cy="320851"/>
            </a:xfrm>
            <a:prstGeom prst="rect">
              <a:avLst/>
            </a:prstGeom>
          </p:spPr>
        </p:pic>
        <p:pic>
          <p:nvPicPr>
            <p:cNvPr id="21" name="object 15">
              <a:extLst>
                <a:ext uri="{FF2B5EF4-FFF2-40B4-BE49-F238E27FC236}">
                  <a16:creationId xmlns:a16="http://schemas.microsoft.com/office/drawing/2014/main" id="{164F5D8D-A0DA-FABF-40D7-9CA70A0A258C}"/>
                </a:ext>
              </a:extLst>
            </p:cNvPr>
            <p:cNvPicPr/>
            <p:nvPr/>
          </p:nvPicPr>
          <p:blipFill>
            <a:blip r:embed="rId3" cstate="print"/>
            <a:stretch>
              <a:fillRect/>
            </a:stretch>
          </p:blipFill>
          <p:spPr>
            <a:xfrm>
              <a:off x="630599" y="5100281"/>
              <a:ext cx="397345" cy="320851"/>
            </a:xfrm>
            <a:prstGeom prst="rect">
              <a:avLst/>
            </a:prstGeom>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0"/>
            <a:ext cx="10692130" cy="5981700"/>
            <a:chOff x="-3" y="0"/>
            <a:chExt cx="10692130" cy="5981700"/>
          </a:xfrm>
        </p:grpSpPr>
        <p:pic>
          <p:nvPicPr>
            <p:cNvPr id="3" name="object 3"/>
            <p:cNvPicPr/>
            <p:nvPr/>
          </p:nvPicPr>
          <p:blipFill>
            <a:blip r:embed="rId2" cstate="print"/>
            <a:stretch>
              <a:fillRect/>
            </a:stretch>
          </p:blipFill>
          <p:spPr>
            <a:xfrm>
              <a:off x="5346014" y="0"/>
              <a:ext cx="5346001" cy="5981700"/>
            </a:xfrm>
            <a:prstGeom prst="rect">
              <a:avLst/>
            </a:prstGeom>
          </p:spPr>
        </p:pic>
        <p:sp>
          <p:nvSpPr>
            <p:cNvPr id="4" name="object 4"/>
            <p:cNvSpPr/>
            <p:nvPr/>
          </p:nvSpPr>
          <p:spPr>
            <a:xfrm>
              <a:off x="0" y="0"/>
              <a:ext cx="6019800" cy="5981700"/>
            </a:xfrm>
            <a:custGeom>
              <a:avLst/>
              <a:gdLst/>
              <a:ahLst/>
              <a:cxnLst/>
              <a:rect l="l" t="t" r="r" b="b"/>
              <a:pathLst>
                <a:path w="6019800" h="5981700">
                  <a:moveTo>
                    <a:pt x="6019444" y="1645983"/>
                  </a:moveTo>
                  <a:lnTo>
                    <a:pt x="6019343" y="1556639"/>
                  </a:lnTo>
                  <a:lnTo>
                    <a:pt x="6018225" y="1464932"/>
                  </a:lnTo>
                  <a:lnTo>
                    <a:pt x="6016053" y="1370723"/>
                  </a:lnTo>
                  <a:lnTo>
                    <a:pt x="6014555" y="1322641"/>
                  </a:lnTo>
                  <a:lnTo>
                    <a:pt x="6012789" y="1273886"/>
                  </a:lnTo>
                  <a:lnTo>
                    <a:pt x="6010732" y="1224445"/>
                  </a:lnTo>
                  <a:lnTo>
                    <a:pt x="6008395" y="1174305"/>
                  </a:lnTo>
                  <a:lnTo>
                    <a:pt x="6005754" y="1123454"/>
                  </a:lnTo>
                  <a:lnTo>
                    <a:pt x="6002833" y="1071854"/>
                  </a:lnTo>
                  <a:lnTo>
                    <a:pt x="5999594" y="1019517"/>
                  </a:lnTo>
                  <a:lnTo>
                    <a:pt x="5996051" y="966406"/>
                  </a:lnTo>
                  <a:lnTo>
                    <a:pt x="5992203" y="912533"/>
                  </a:lnTo>
                  <a:lnTo>
                    <a:pt x="5988037" y="857846"/>
                  </a:lnTo>
                  <a:lnTo>
                    <a:pt x="5983541" y="802347"/>
                  </a:lnTo>
                  <a:lnTo>
                    <a:pt x="5978728" y="746036"/>
                  </a:lnTo>
                  <a:lnTo>
                    <a:pt x="5973584" y="688873"/>
                  </a:lnTo>
                  <a:lnTo>
                    <a:pt x="5968098" y="630847"/>
                  </a:lnTo>
                  <a:lnTo>
                    <a:pt x="5962269" y="571957"/>
                  </a:lnTo>
                  <a:lnTo>
                    <a:pt x="5949581" y="451485"/>
                  </a:lnTo>
                  <a:lnTo>
                    <a:pt x="5935472" y="327329"/>
                  </a:lnTo>
                  <a:lnTo>
                    <a:pt x="5919902" y="199364"/>
                  </a:lnTo>
                  <a:lnTo>
                    <a:pt x="5902833" y="67462"/>
                  </a:lnTo>
                  <a:lnTo>
                    <a:pt x="5893727" y="0"/>
                  </a:lnTo>
                  <a:lnTo>
                    <a:pt x="4716526" y="0"/>
                  </a:lnTo>
                  <a:lnTo>
                    <a:pt x="4544377" y="0"/>
                  </a:lnTo>
                  <a:lnTo>
                    <a:pt x="3367176" y="0"/>
                  </a:lnTo>
                  <a:lnTo>
                    <a:pt x="1177188" y="0"/>
                  </a:lnTo>
                  <a:lnTo>
                    <a:pt x="0" y="0"/>
                  </a:lnTo>
                  <a:lnTo>
                    <a:pt x="0" y="5981700"/>
                  </a:lnTo>
                  <a:lnTo>
                    <a:pt x="1177188" y="5981700"/>
                  </a:lnTo>
                  <a:lnTo>
                    <a:pt x="4405490" y="5981700"/>
                  </a:lnTo>
                  <a:lnTo>
                    <a:pt x="5582691" y="5981700"/>
                  </a:lnTo>
                  <a:lnTo>
                    <a:pt x="5583186" y="5847804"/>
                  </a:lnTo>
                  <a:lnTo>
                    <a:pt x="5584622" y="5717883"/>
                  </a:lnTo>
                  <a:lnTo>
                    <a:pt x="5586984" y="5591835"/>
                  </a:lnTo>
                  <a:lnTo>
                    <a:pt x="5590222" y="5469547"/>
                  </a:lnTo>
                  <a:lnTo>
                    <a:pt x="5594286" y="5350865"/>
                  </a:lnTo>
                  <a:lnTo>
                    <a:pt x="5599163" y="5235676"/>
                  </a:lnTo>
                  <a:lnTo>
                    <a:pt x="5604789" y="5123866"/>
                  </a:lnTo>
                  <a:lnTo>
                    <a:pt x="5611152" y="5015306"/>
                  </a:lnTo>
                  <a:lnTo>
                    <a:pt x="5618188" y="4909858"/>
                  </a:lnTo>
                  <a:lnTo>
                    <a:pt x="5625871" y="4807407"/>
                  </a:lnTo>
                  <a:lnTo>
                    <a:pt x="5634152" y="4707826"/>
                  </a:lnTo>
                  <a:lnTo>
                    <a:pt x="5643003" y="4610989"/>
                  </a:lnTo>
                  <a:lnTo>
                    <a:pt x="5652389" y="4516780"/>
                  </a:lnTo>
                  <a:lnTo>
                    <a:pt x="5662269" y="4425073"/>
                  </a:lnTo>
                  <a:lnTo>
                    <a:pt x="5672594" y="4335729"/>
                  </a:lnTo>
                  <a:lnTo>
                    <a:pt x="5683326" y="4248632"/>
                  </a:lnTo>
                  <a:lnTo>
                    <a:pt x="5694438" y="4163657"/>
                  </a:lnTo>
                  <a:lnTo>
                    <a:pt x="5705894" y="4080687"/>
                  </a:lnTo>
                  <a:lnTo>
                    <a:pt x="5717641" y="3999585"/>
                  </a:lnTo>
                  <a:lnTo>
                    <a:pt x="5735726" y="3881170"/>
                  </a:lnTo>
                  <a:lnTo>
                    <a:pt x="5754281" y="3766261"/>
                  </a:lnTo>
                  <a:lnTo>
                    <a:pt x="5779478" y="3617785"/>
                  </a:lnTo>
                  <a:lnTo>
                    <a:pt x="5879820" y="3058845"/>
                  </a:lnTo>
                  <a:lnTo>
                    <a:pt x="5903252" y="2922867"/>
                  </a:lnTo>
                  <a:lnTo>
                    <a:pt x="5919990" y="2820593"/>
                  </a:lnTo>
                  <a:lnTo>
                    <a:pt x="5935891" y="2717635"/>
                  </a:lnTo>
                  <a:lnTo>
                    <a:pt x="5945949" y="2648381"/>
                  </a:lnTo>
                  <a:lnTo>
                    <a:pt x="5955538" y="2578519"/>
                  </a:lnTo>
                  <a:lnTo>
                    <a:pt x="5964606" y="2507907"/>
                  </a:lnTo>
                  <a:lnTo>
                    <a:pt x="5973115" y="2436418"/>
                  </a:lnTo>
                  <a:lnTo>
                    <a:pt x="5981052" y="2363927"/>
                  </a:lnTo>
                  <a:lnTo>
                    <a:pt x="5988342" y="2290305"/>
                  </a:lnTo>
                  <a:lnTo>
                    <a:pt x="5994971" y="2215451"/>
                  </a:lnTo>
                  <a:lnTo>
                    <a:pt x="6000902" y="2139213"/>
                  </a:lnTo>
                  <a:lnTo>
                    <a:pt x="6006084" y="2061489"/>
                  </a:lnTo>
                  <a:lnTo>
                    <a:pt x="6010478" y="1982127"/>
                  </a:lnTo>
                  <a:lnTo>
                    <a:pt x="6014047" y="1901024"/>
                  </a:lnTo>
                  <a:lnTo>
                    <a:pt x="6016764" y="1818055"/>
                  </a:lnTo>
                  <a:lnTo>
                    <a:pt x="6018568" y="1733080"/>
                  </a:lnTo>
                  <a:lnTo>
                    <a:pt x="6019444" y="1645983"/>
                  </a:lnTo>
                  <a:close/>
                </a:path>
              </a:pathLst>
            </a:custGeom>
            <a:solidFill>
              <a:srgbClr val="8ED1D9"/>
            </a:solidFill>
          </p:spPr>
          <p:txBody>
            <a:bodyPr wrap="square" lIns="0" tIns="0" rIns="0" bIns="0" rtlCol="0"/>
            <a:lstStyle/>
            <a:p>
              <a:endParaRPr/>
            </a:p>
          </p:txBody>
        </p:sp>
        <p:sp>
          <p:nvSpPr>
            <p:cNvPr id="5" name="object 5"/>
            <p:cNvSpPr/>
            <p:nvPr/>
          </p:nvSpPr>
          <p:spPr>
            <a:xfrm>
              <a:off x="318999" y="3279598"/>
              <a:ext cx="5941695" cy="2445385"/>
            </a:xfrm>
            <a:custGeom>
              <a:avLst/>
              <a:gdLst/>
              <a:ahLst/>
              <a:cxnLst/>
              <a:rect l="l" t="t" r="r" b="b"/>
              <a:pathLst>
                <a:path w="5941695" h="2445385">
                  <a:moveTo>
                    <a:pt x="5839802" y="0"/>
                  </a:moveTo>
                  <a:lnTo>
                    <a:pt x="101600" y="0"/>
                  </a:lnTo>
                  <a:lnTo>
                    <a:pt x="62054" y="7984"/>
                  </a:lnTo>
                  <a:lnTo>
                    <a:pt x="29759" y="29759"/>
                  </a:lnTo>
                  <a:lnTo>
                    <a:pt x="7984" y="62054"/>
                  </a:lnTo>
                  <a:lnTo>
                    <a:pt x="0" y="101600"/>
                  </a:lnTo>
                  <a:lnTo>
                    <a:pt x="0" y="2343594"/>
                  </a:lnTo>
                  <a:lnTo>
                    <a:pt x="7984" y="2383140"/>
                  </a:lnTo>
                  <a:lnTo>
                    <a:pt x="29759" y="2415435"/>
                  </a:lnTo>
                  <a:lnTo>
                    <a:pt x="62054" y="2437209"/>
                  </a:lnTo>
                  <a:lnTo>
                    <a:pt x="101600" y="2445194"/>
                  </a:lnTo>
                  <a:lnTo>
                    <a:pt x="5839802" y="2445194"/>
                  </a:lnTo>
                  <a:lnTo>
                    <a:pt x="5879348" y="2437209"/>
                  </a:lnTo>
                  <a:lnTo>
                    <a:pt x="5911643" y="2415435"/>
                  </a:lnTo>
                  <a:lnTo>
                    <a:pt x="5933418" y="2383140"/>
                  </a:lnTo>
                  <a:lnTo>
                    <a:pt x="5941402" y="2343594"/>
                  </a:lnTo>
                  <a:lnTo>
                    <a:pt x="5941402" y="101600"/>
                  </a:lnTo>
                  <a:lnTo>
                    <a:pt x="5933418" y="62054"/>
                  </a:lnTo>
                  <a:lnTo>
                    <a:pt x="5911643" y="29759"/>
                  </a:lnTo>
                  <a:lnTo>
                    <a:pt x="5879348" y="7984"/>
                  </a:lnTo>
                  <a:lnTo>
                    <a:pt x="5839802" y="0"/>
                  </a:lnTo>
                  <a:close/>
                </a:path>
              </a:pathLst>
            </a:custGeom>
            <a:solidFill>
              <a:srgbClr val="FFFFFF"/>
            </a:solidFill>
          </p:spPr>
          <p:txBody>
            <a:bodyPr wrap="square" lIns="0" tIns="0" rIns="0" bIns="0" rtlCol="0"/>
            <a:lstStyle/>
            <a:p>
              <a:endParaRPr/>
            </a:p>
          </p:txBody>
        </p:sp>
      </p:grpSp>
      <p:sp>
        <p:nvSpPr>
          <p:cNvPr id="6" name="object 6"/>
          <p:cNvSpPr txBox="1">
            <a:spLocks noGrp="1"/>
          </p:cNvSpPr>
          <p:nvPr>
            <p:ph type="title"/>
          </p:nvPr>
        </p:nvSpPr>
        <p:spPr>
          <a:xfrm>
            <a:off x="1182499" y="394594"/>
            <a:ext cx="2172335" cy="345440"/>
          </a:xfrm>
          <a:prstGeom prst="rect">
            <a:avLst/>
          </a:prstGeom>
        </p:spPr>
        <p:txBody>
          <a:bodyPr vert="horz" wrap="square" lIns="0" tIns="12700" rIns="0" bIns="0" rtlCol="0">
            <a:spAutoFit/>
          </a:bodyPr>
          <a:lstStyle/>
          <a:p>
            <a:pPr marL="12700">
              <a:lnSpc>
                <a:spcPct val="100000"/>
              </a:lnSpc>
              <a:spcBef>
                <a:spcPts val="100"/>
              </a:spcBef>
            </a:pPr>
            <a:r>
              <a:rPr dirty="0">
                <a:solidFill>
                  <a:srgbClr val="192D30"/>
                </a:solidFill>
              </a:rPr>
              <a:t>Network</a:t>
            </a:r>
            <a:r>
              <a:rPr spc="-80" dirty="0">
                <a:solidFill>
                  <a:srgbClr val="192D30"/>
                </a:solidFill>
              </a:rPr>
              <a:t> </a:t>
            </a:r>
            <a:r>
              <a:rPr spc="-10" dirty="0">
                <a:solidFill>
                  <a:srgbClr val="192D30"/>
                </a:solidFill>
              </a:rPr>
              <a:t>Security:</a:t>
            </a:r>
          </a:p>
        </p:txBody>
      </p:sp>
      <p:sp>
        <p:nvSpPr>
          <p:cNvPr id="7" name="object 7"/>
          <p:cNvSpPr txBox="1"/>
          <p:nvPr/>
        </p:nvSpPr>
        <p:spPr>
          <a:xfrm>
            <a:off x="1182499" y="714633"/>
            <a:ext cx="3349625"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192D30"/>
                </a:solidFill>
                <a:latin typeface="Segoe UI Semibold"/>
                <a:cs typeface="Segoe UI Semibold"/>
              </a:rPr>
              <a:t>Reduce</a:t>
            </a:r>
            <a:r>
              <a:rPr sz="2100" b="1" spc="-105" dirty="0">
                <a:solidFill>
                  <a:srgbClr val="192D30"/>
                </a:solidFill>
                <a:latin typeface="Segoe UI Semibold"/>
                <a:cs typeface="Segoe UI Semibold"/>
              </a:rPr>
              <a:t> </a:t>
            </a:r>
            <a:r>
              <a:rPr sz="2100" b="1" spc="-25" dirty="0">
                <a:solidFill>
                  <a:srgbClr val="192D30"/>
                </a:solidFill>
                <a:latin typeface="Segoe UI Semibold"/>
                <a:cs typeface="Segoe UI Semibold"/>
              </a:rPr>
              <a:t>Your</a:t>
            </a:r>
            <a:r>
              <a:rPr sz="2100" b="1" spc="-105" dirty="0">
                <a:solidFill>
                  <a:srgbClr val="192D30"/>
                </a:solidFill>
                <a:latin typeface="Segoe UI Semibold"/>
                <a:cs typeface="Segoe UI Semibold"/>
              </a:rPr>
              <a:t> </a:t>
            </a:r>
            <a:r>
              <a:rPr sz="2100" b="1" dirty="0">
                <a:solidFill>
                  <a:srgbClr val="192D30"/>
                </a:solidFill>
                <a:latin typeface="Segoe UI Semibold"/>
                <a:cs typeface="Segoe UI Semibold"/>
              </a:rPr>
              <a:t>Attack</a:t>
            </a:r>
            <a:r>
              <a:rPr sz="2100" b="1" spc="-100" dirty="0">
                <a:solidFill>
                  <a:srgbClr val="192D30"/>
                </a:solidFill>
                <a:latin typeface="Segoe UI Semibold"/>
                <a:cs typeface="Segoe UI Semibold"/>
              </a:rPr>
              <a:t> </a:t>
            </a:r>
            <a:r>
              <a:rPr sz="2100" b="1" spc="-10" dirty="0">
                <a:solidFill>
                  <a:srgbClr val="192D30"/>
                </a:solidFill>
                <a:latin typeface="Segoe UI Semibold"/>
                <a:cs typeface="Segoe UI Semibold"/>
              </a:rPr>
              <a:t>Surface</a:t>
            </a:r>
            <a:endParaRPr sz="2100">
              <a:latin typeface="Segoe UI Semibold"/>
              <a:cs typeface="Segoe UI Semibold"/>
            </a:endParaRPr>
          </a:p>
        </p:txBody>
      </p:sp>
      <p:sp>
        <p:nvSpPr>
          <p:cNvPr id="8" name="object 8"/>
          <p:cNvSpPr txBox="1"/>
          <p:nvPr/>
        </p:nvSpPr>
        <p:spPr>
          <a:xfrm>
            <a:off x="444500" y="1201360"/>
            <a:ext cx="5142865" cy="1773555"/>
          </a:xfrm>
          <a:prstGeom prst="rect">
            <a:avLst/>
          </a:prstGeom>
        </p:spPr>
        <p:txBody>
          <a:bodyPr vert="horz" wrap="square" lIns="0" tIns="11430" rIns="0" bIns="0" rtlCol="0">
            <a:spAutoFit/>
          </a:bodyPr>
          <a:lstStyle/>
          <a:p>
            <a:pPr marL="12700" marR="5080">
              <a:lnSpc>
                <a:spcPct val="124700"/>
              </a:lnSpc>
              <a:spcBef>
                <a:spcPts val="90"/>
              </a:spcBef>
            </a:pPr>
            <a:r>
              <a:rPr sz="1150" dirty="0">
                <a:latin typeface="Segoe UI"/>
                <a:cs typeface="Segoe UI"/>
              </a:rPr>
              <a:t>Segment</a:t>
            </a:r>
            <a:r>
              <a:rPr sz="1150" spc="85" dirty="0">
                <a:latin typeface="Segoe UI"/>
                <a:cs typeface="Segoe UI"/>
              </a:rPr>
              <a:t> </a:t>
            </a:r>
            <a:r>
              <a:rPr sz="1150" dirty="0">
                <a:latin typeface="Segoe UI"/>
                <a:cs typeface="Segoe UI"/>
              </a:rPr>
              <a:t>networks</a:t>
            </a:r>
            <a:r>
              <a:rPr sz="1150" spc="85" dirty="0">
                <a:latin typeface="Segoe UI"/>
                <a:cs typeface="Segoe UI"/>
              </a:rPr>
              <a:t> </a:t>
            </a:r>
            <a:r>
              <a:rPr sz="1150" dirty="0">
                <a:latin typeface="Segoe UI"/>
                <a:cs typeface="Segoe UI"/>
              </a:rPr>
              <a:t>with</a:t>
            </a:r>
            <a:r>
              <a:rPr sz="1150" spc="85" dirty="0">
                <a:latin typeface="Segoe UI"/>
                <a:cs typeface="Segoe UI"/>
              </a:rPr>
              <a:t> </a:t>
            </a:r>
            <a:r>
              <a:rPr sz="1150" b="1" dirty="0">
                <a:latin typeface="Segoe UI"/>
                <a:cs typeface="Segoe UI"/>
              </a:rPr>
              <a:t>Virtual</a:t>
            </a:r>
            <a:r>
              <a:rPr sz="1150" b="1" spc="85" dirty="0">
                <a:latin typeface="Segoe UI"/>
                <a:cs typeface="Segoe UI"/>
              </a:rPr>
              <a:t> </a:t>
            </a:r>
            <a:r>
              <a:rPr sz="1150" b="1" dirty="0">
                <a:latin typeface="Segoe UI"/>
                <a:cs typeface="Segoe UI"/>
              </a:rPr>
              <a:t>Networks</a:t>
            </a:r>
            <a:r>
              <a:rPr sz="1150" b="1" spc="90" dirty="0">
                <a:latin typeface="Segoe UI"/>
                <a:cs typeface="Segoe UI"/>
              </a:rPr>
              <a:t> </a:t>
            </a:r>
            <a:r>
              <a:rPr sz="1150" dirty="0">
                <a:latin typeface="Segoe UI"/>
                <a:cs typeface="Segoe UI"/>
              </a:rPr>
              <a:t>and</a:t>
            </a:r>
            <a:r>
              <a:rPr sz="1150" spc="85" dirty="0">
                <a:latin typeface="Segoe UI"/>
                <a:cs typeface="Segoe UI"/>
              </a:rPr>
              <a:t> </a:t>
            </a:r>
            <a:r>
              <a:rPr sz="1150" b="1" dirty="0">
                <a:latin typeface="Segoe UI"/>
                <a:cs typeface="Segoe UI"/>
              </a:rPr>
              <a:t>subnets</a:t>
            </a:r>
            <a:r>
              <a:rPr sz="1150" dirty="0">
                <a:latin typeface="Segoe UI"/>
                <a:cs typeface="Segoe UI"/>
              </a:rPr>
              <a:t>.</a:t>
            </a:r>
            <a:r>
              <a:rPr sz="1150" spc="85" dirty="0">
                <a:latin typeface="Segoe UI"/>
                <a:cs typeface="Segoe UI"/>
              </a:rPr>
              <a:t> </a:t>
            </a:r>
            <a:r>
              <a:rPr sz="1150" dirty="0">
                <a:latin typeface="Segoe UI"/>
                <a:cs typeface="Segoe UI"/>
              </a:rPr>
              <a:t>Control</a:t>
            </a:r>
            <a:r>
              <a:rPr sz="1150" spc="85" dirty="0">
                <a:latin typeface="Segoe UI"/>
                <a:cs typeface="Segoe UI"/>
              </a:rPr>
              <a:t> </a:t>
            </a:r>
            <a:r>
              <a:rPr sz="1150" dirty="0">
                <a:latin typeface="Segoe UI"/>
                <a:cs typeface="Segoe UI"/>
              </a:rPr>
              <a:t>traffic</a:t>
            </a:r>
            <a:r>
              <a:rPr sz="1150" spc="90" dirty="0">
                <a:latin typeface="Segoe UI"/>
                <a:cs typeface="Segoe UI"/>
              </a:rPr>
              <a:t> </a:t>
            </a:r>
            <a:r>
              <a:rPr sz="1150" spc="-10" dirty="0">
                <a:latin typeface="Segoe UI"/>
                <a:cs typeface="Segoe UI"/>
              </a:rPr>
              <a:t>using </a:t>
            </a:r>
            <a:r>
              <a:rPr sz="1150" b="1" dirty="0">
                <a:latin typeface="Segoe UI"/>
                <a:cs typeface="Segoe UI"/>
              </a:rPr>
              <a:t>Network</a:t>
            </a:r>
            <a:r>
              <a:rPr sz="1150" b="1" spc="75" dirty="0">
                <a:latin typeface="Segoe UI"/>
                <a:cs typeface="Segoe UI"/>
              </a:rPr>
              <a:t> </a:t>
            </a:r>
            <a:r>
              <a:rPr sz="1150" b="1" dirty="0">
                <a:latin typeface="Segoe UI"/>
                <a:cs typeface="Segoe UI"/>
              </a:rPr>
              <a:t>Security</a:t>
            </a:r>
            <a:r>
              <a:rPr sz="1150" b="1" spc="75" dirty="0">
                <a:latin typeface="Segoe UI"/>
                <a:cs typeface="Segoe UI"/>
              </a:rPr>
              <a:t> </a:t>
            </a:r>
            <a:r>
              <a:rPr sz="1150" b="1" dirty="0">
                <a:latin typeface="Segoe UI"/>
                <a:cs typeface="Segoe UI"/>
              </a:rPr>
              <a:t>Groups</a:t>
            </a:r>
            <a:r>
              <a:rPr sz="1150" b="1" spc="75" dirty="0">
                <a:latin typeface="Segoe UI"/>
                <a:cs typeface="Segoe UI"/>
              </a:rPr>
              <a:t> </a:t>
            </a:r>
            <a:r>
              <a:rPr sz="1150" b="1" dirty="0">
                <a:latin typeface="Segoe UI"/>
                <a:cs typeface="Segoe UI"/>
              </a:rPr>
              <a:t>(NSGs)</a:t>
            </a:r>
            <a:r>
              <a:rPr sz="1150" b="1" spc="75" dirty="0">
                <a:latin typeface="Segoe UI"/>
                <a:cs typeface="Segoe UI"/>
              </a:rPr>
              <a:t> </a:t>
            </a:r>
            <a:r>
              <a:rPr sz="1150" dirty="0">
                <a:latin typeface="Segoe UI"/>
                <a:cs typeface="Segoe UI"/>
              </a:rPr>
              <a:t>and</a:t>
            </a:r>
            <a:r>
              <a:rPr sz="1150" spc="75" dirty="0">
                <a:latin typeface="Segoe UI"/>
                <a:cs typeface="Segoe UI"/>
              </a:rPr>
              <a:t> </a:t>
            </a:r>
            <a:r>
              <a:rPr sz="1150" b="1" spc="-10" dirty="0">
                <a:latin typeface="Segoe UI"/>
                <a:cs typeface="Segoe UI"/>
              </a:rPr>
              <a:t>User-</a:t>
            </a:r>
            <a:r>
              <a:rPr sz="1150" b="1" dirty="0">
                <a:latin typeface="Segoe UI"/>
                <a:cs typeface="Segoe UI"/>
              </a:rPr>
              <a:t>Defined</a:t>
            </a:r>
            <a:r>
              <a:rPr sz="1150" b="1" spc="75" dirty="0">
                <a:latin typeface="Segoe UI"/>
                <a:cs typeface="Segoe UI"/>
              </a:rPr>
              <a:t> </a:t>
            </a:r>
            <a:r>
              <a:rPr sz="1150" b="1" dirty="0">
                <a:latin typeface="Segoe UI"/>
                <a:cs typeface="Segoe UI"/>
              </a:rPr>
              <a:t>Routes.</a:t>
            </a:r>
            <a:r>
              <a:rPr sz="1150" b="1" spc="75" dirty="0">
                <a:latin typeface="Segoe UI"/>
                <a:cs typeface="Segoe UI"/>
              </a:rPr>
              <a:t> </a:t>
            </a:r>
            <a:r>
              <a:rPr sz="1150" dirty="0">
                <a:latin typeface="Segoe UI"/>
                <a:cs typeface="Segoe UI"/>
              </a:rPr>
              <a:t>Add</a:t>
            </a:r>
            <a:r>
              <a:rPr sz="1150" spc="80" dirty="0">
                <a:latin typeface="Segoe UI"/>
                <a:cs typeface="Segoe UI"/>
              </a:rPr>
              <a:t> </a:t>
            </a:r>
            <a:r>
              <a:rPr sz="1150" b="1" spc="-10" dirty="0">
                <a:latin typeface="Segoe UI"/>
                <a:cs typeface="Segoe UI"/>
              </a:rPr>
              <a:t>Azure </a:t>
            </a:r>
            <a:r>
              <a:rPr sz="1150" b="1" dirty="0">
                <a:latin typeface="Segoe UI"/>
                <a:cs typeface="Segoe UI"/>
              </a:rPr>
              <a:t>Firewall</a:t>
            </a:r>
            <a:r>
              <a:rPr sz="1150" b="1" spc="75" dirty="0">
                <a:latin typeface="Segoe UI"/>
                <a:cs typeface="Segoe UI"/>
              </a:rPr>
              <a:t> </a:t>
            </a:r>
            <a:r>
              <a:rPr sz="1150" dirty="0">
                <a:latin typeface="Segoe UI"/>
                <a:cs typeface="Segoe UI"/>
              </a:rPr>
              <a:t>for</a:t>
            </a:r>
            <a:r>
              <a:rPr sz="1150" spc="75" dirty="0">
                <a:latin typeface="Segoe UI"/>
                <a:cs typeface="Segoe UI"/>
              </a:rPr>
              <a:t> </a:t>
            </a:r>
            <a:r>
              <a:rPr sz="1150" dirty="0">
                <a:latin typeface="Segoe UI"/>
                <a:cs typeface="Segoe UI"/>
              </a:rPr>
              <a:t>stateful</a:t>
            </a:r>
            <a:r>
              <a:rPr sz="1150" spc="80" dirty="0">
                <a:latin typeface="Segoe UI"/>
                <a:cs typeface="Segoe UI"/>
              </a:rPr>
              <a:t> </a:t>
            </a:r>
            <a:r>
              <a:rPr sz="1150" dirty="0">
                <a:latin typeface="Segoe UI"/>
                <a:cs typeface="Segoe UI"/>
              </a:rPr>
              <a:t>L3-L7</a:t>
            </a:r>
            <a:r>
              <a:rPr sz="1150" spc="75" dirty="0">
                <a:latin typeface="Segoe UI"/>
                <a:cs typeface="Segoe UI"/>
              </a:rPr>
              <a:t> </a:t>
            </a:r>
            <a:r>
              <a:rPr sz="1150" dirty="0">
                <a:latin typeface="Segoe UI"/>
                <a:cs typeface="Segoe UI"/>
              </a:rPr>
              <a:t>inspection</a:t>
            </a:r>
            <a:r>
              <a:rPr sz="1150" spc="80" dirty="0">
                <a:latin typeface="Segoe UI"/>
                <a:cs typeface="Segoe UI"/>
              </a:rPr>
              <a:t> </a:t>
            </a:r>
            <a:r>
              <a:rPr sz="1150" dirty="0">
                <a:latin typeface="Segoe UI"/>
                <a:cs typeface="Segoe UI"/>
              </a:rPr>
              <a:t>and</a:t>
            </a:r>
            <a:r>
              <a:rPr sz="1150" spc="75" dirty="0">
                <a:latin typeface="Segoe UI"/>
                <a:cs typeface="Segoe UI"/>
              </a:rPr>
              <a:t> </a:t>
            </a:r>
            <a:r>
              <a:rPr sz="1150" dirty="0">
                <a:latin typeface="Segoe UI"/>
                <a:cs typeface="Segoe UI"/>
              </a:rPr>
              <a:t>threat</a:t>
            </a:r>
            <a:r>
              <a:rPr sz="1150" spc="80" dirty="0">
                <a:latin typeface="Segoe UI"/>
                <a:cs typeface="Segoe UI"/>
              </a:rPr>
              <a:t> </a:t>
            </a:r>
            <a:r>
              <a:rPr sz="1150" dirty="0">
                <a:latin typeface="Segoe UI"/>
                <a:cs typeface="Segoe UI"/>
              </a:rPr>
              <a:t>intelligence.</a:t>
            </a:r>
            <a:r>
              <a:rPr sz="1150" spc="75" dirty="0">
                <a:latin typeface="Segoe UI"/>
                <a:cs typeface="Segoe UI"/>
              </a:rPr>
              <a:t> </a:t>
            </a:r>
            <a:r>
              <a:rPr sz="1150" dirty="0">
                <a:latin typeface="Segoe UI"/>
                <a:cs typeface="Segoe UI"/>
              </a:rPr>
              <a:t>Protect</a:t>
            </a:r>
            <a:r>
              <a:rPr sz="1150" spc="80" dirty="0">
                <a:latin typeface="Segoe UI"/>
                <a:cs typeface="Segoe UI"/>
              </a:rPr>
              <a:t> </a:t>
            </a:r>
            <a:r>
              <a:rPr sz="1150" spc="-10" dirty="0">
                <a:latin typeface="Segoe UI"/>
                <a:cs typeface="Segoe UI"/>
              </a:rPr>
              <a:t>public- </a:t>
            </a:r>
            <a:r>
              <a:rPr sz="1150" dirty="0">
                <a:latin typeface="Segoe UI"/>
                <a:cs typeface="Segoe UI"/>
              </a:rPr>
              <a:t>facing</a:t>
            </a:r>
            <a:r>
              <a:rPr sz="1150" spc="70" dirty="0">
                <a:latin typeface="Segoe UI"/>
                <a:cs typeface="Segoe UI"/>
              </a:rPr>
              <a:t> </a:t>
            </a:r>
            <a:r>
              <a:rPr sz="1150" dirty="0">
                <a:latin typeface="Segoe UI"/>
                <a:cs typeface="Segoe UI"/>
              </a:rPr>
              <a:t>endpoints</a:t>
            </a:r>
            <a:r>
              <a:rPr sz="1150" spc="70" dirty="0">
                <a:latin typeface="Segoe UI"/>
                <a:cs typeface="Segoe UI"/>
              </a:rPr>
              <a:t> </a:t>
            </a:r>
            <a:r>
              <a:rPr sz="1150" dirty="0">
                <a:latin typeface="Segoe UI"/>
                <a:cs typeface="Segoe UI"/>
              </a:rPr>
              <a:t>with</a:t>
            </a:r>
            <a:r>
              <a:rPr sz="1150" spc="70" dirty="0">
                <a:latin typeface="Segoe UI"/>
                <a:cs typeface="Segoe UI"/>
              </a:rPr>
              <a:t> </a:t>
            </a:r>
            <a:r>
              <a:rPr sz="1150" b="1" dirty="0">
                <a:latin typeface="Segoe UI"/>
                <a:cs typeface="Segoe UI"/>
              </a:rPr>
              <a:t>Web</a:t>
            </a:r>
            <a:r>
              <a:rPr sz="1150" b="1" spc="70" dirty="0">
                <a:latin typeface="Segoe UI"/>
                <a:cs typeface="Segoe UI"/>
              </a:rPr>
              <a:t> </a:t>
            </a:r>
            <a:r>
              <a:rPr sz="1150" b="1" dirty="0">
                <a:latin typeface="Segoe UI"/>
                <a:cs typeface="Segoe UI"/>
              </a:rPr>
              <a:t>Application</a:t>
            </a:r>
            <a:r>
              <a:rPr sz="1150" b="1" spc="75" dirty="0">
                <a:latin typeface="Segoe UI"/>
                <a:cs typeface="Segoe UI"/>
              </a:rPr>
              <a:t> </a:t>
            </a:r>
            <a:r>
              <a:rPr sz="1150" b="1" dirty="0">
                <a:latin typeface="Segoe UI"/>
                <a:cs typeface="Segoe UI"/>
              </a:rPr>
              <a:t>Firewall</a:t>
            </a:r>
            <a:r>
              <a:rPr sz="1150" b="1" spc="70" dirty="0">
                <a:latin typeface="Segoe UI"/>
                <a:cs typeface="Segoe UI"/>
              </a:rPr>
              <a:t> </a:t>
            </a:r>
            <a:r>
              <a:rPr sz="1150" b="1" dirty="0">
                <a:latin typeface="Segoe UI"/>
                <a:cs typeface="Segoe UI"/>
              </a:rPr>
              <a:t>(WAF)</a:t>
            </a:r>
            <a:r>
              <a:rPr sz="1150" b="1" spc="70" dirty="0">
                <a:latin typeface="Segoe UI"/>
                <a:cs typeface="Segoe UI"/>
              </a:rPr>
              <a:t> </a:t>
            </a:r>
            <a:r>
              <a:rPr sz="1150" dirty="0">
                <a:latin typeface="Segoe UI"/>
                <a:cs typeface="Segoe UI"/>
              </a:rPr>
              <a:t>on</a:t>
            </a:r>
            <a:r>
              <a:rPr sz="1150" spc="70" dirty="0">
                <a:latin typeface="Segoe UI"/>
                <a:cs typeface="Segoe UI"/>
              </a:rPr>
              <a:t> </a:t>
            </a:r>
            <a:r>
              <a:rPr sz="1150" spc="-10" dirty="0">
                <a:latin typeface="Segoe UI"/>
                <a:cs typeface="Segoe UI"/>
              </a:rPr>
              <a:t>Application </a:t>
            </a:r>
            <a:r>
              <a:rPr sz="1150" dirty="0">
                <a:latin typeface="Segoe UI"/>
                <a:cs typeface="Segoe UI"/>
              </a:rPr>
              <a:t>Gateway.</a:t>
            </a:r>
            <a:r>
              <a:rPr sz="1150" spc="70" dirty="0">
                <a:latin typeface="Segoe UI"/>
                <a:cs typeface="Segoe UI"/>
              </a:rPr>
              <a:t> </a:t>
            </a:r>
            <a:r>
              <a:rPr sz="1150" dirty="0">
                <a:latin typeface="Segoe UI"/>
                <a:cs typeface="Segoe UI"/>
              </a:rPr>
              <a:t>Enable</a:t>
            </a:r>
            <a:r>
              <a:rPr sz="1150" spc="70" dirty="0">
                <a:latin typeface="Segoe UI"/>
                <a:cs typeface="Segoe UI"/>
              </a:rPr>
              <a:t> </a:t>
            </a:r>
            <a:r>
              <a:rPr sz="1150" b="1" dirty="0">
                <a:latin typeface="Segoe UI"/>
                <a:cs typeface="Segoe UI"/>
              </a:rPr>
              <a:t>DDoS</a:t>
            </a:r>
            <a:r>
              <a:rPr sz="1150" b="1" spc="70" dirty="0">
                <a:latin typeface="Segoe UI"/>
                <a:cs typeface="Segoe UI"/>
              </a:rPr>
              <a:t> </a:t>
            </a:r>
            <a:r>
              <a:rPr sz="1150" b="1" dirty="0">
                <a:latin typeface="Segoe UI"/>
                <a:cs typeface="Segoe UI"/>
              </a:rPr>
              <a:t>Protection</a:t>
            </a:r>
            <a:r>
              <a:rPr sz="1150" b="1" spc="70" dirty="0">
                <a:latin typeface="Segoe UI"/>
                <a:cs typeface="Segoe UI"/>
              </a:rPr>
              <a:t> </a:t>
            </a:r>
            <a:r>
              <a:rPr sz="1150" dirty="0">
                <a:latin typeface="Segoe UI"/>
                <a:cs typeface="Segoe UI"/>
              </a:rPr>
              <a:t>for</a:t>
            </a:r>
            <a:r>
              <a:rPr sz="1150" spc="70" dirty="0">
                <a:latin typeface="Segoe UI"/>
                <a:cs typeface="Segoe UI"/>
              </a:rPr>
              <a:t> </a:t>
            </a:r>
            <a:r>
              <a:rPr sz="1150" dirty="0">
                <a:latin typeface="Segoe UI"/>
                <a:cs typeface="Segoe UI"/>
              </a:rPr>
              <a:t>resilient</a:t>
            </a:r>
            <a:r>
              <a:rPr sz="1150" spc="70" dirty="0">
                <a:latin typeface="Segoe UI"/>
                <a:cs typeface="Segoe UI"/>
              </a:rPr>
              <a:t> </a:t>
            </a:r>
            <a:r>
              <a:rPr sz="1150" dirty="0">
                <a:latin typeface="Segoe UI"/>
                <a:cs typeface="Segoe UI"/>
              </a:rPr>
              <a:t>perimeter</a:t>
            </a:r>
            <a:r>
              <a:rPr sz="1150" spc="70" dirty="0">
                <a:latin typeface="Segoe UI"/>
                <a:cs typeface="Segoe UI"/>
              </a:rPr>
              <a:t> </a:t>
            </a:r>
            <a:r>
              <a:rPr sz="1150" dirty="0">
                <a:latin typeface="Segoe UI"/>
                <a:cs typeface="Segoe UI"/>
              </a:rPr>
              <a:t>defense.</a:t>
            </a:r>
            <a:r>
              <a:rPr sz="1150" spc="70" dirty="0">
                <a:latin typeface="Segoe UI"/>
                <a:cs typeface="Segoe UI"/>
              </a:rPr>
              <a:t> </a:t>
            </a:r>
            <a:r>
              <a:rPr sz="1150" dirty="0">
                <a:latin typeface="Segoe UI"/>
                <a:cs typeface="Segoe UI"/>
              </a:rPr>
              <a:t>For</a:t>
            </a:r>
            <a:r>
              <a:rPr sz="1150" spc="75" dirty="0">
                <a:latin typeface="Segoe UI"/>
                <a:cs typeface="Segoe UI"/>
              </a:rPr>
              <a:t> </a:t>
            </a:r>
            <a:r>
              <a:rPr sz="1150" spc="-10" dirty="0">
                <a:latin typeface="Segoe UI"/>
                <a:cs typeface="Segoe UI"/>
              </a:rPr>
              <a:t>private </a:t>
            </a:r>
            <a:r>
              <a:rPr sz="1150" dirty="0">
                <a:latin typeface="Segoe UI"/>
                <a:cs typeface="Segoe UI"/>
              </a:rPr>
              <a:t>access</a:t>
            </a:r>
            <a:r>
              <a:rPr sz="1150" spc="60" dirty="0">
                <a:latin typeface="Segoe UI"/>
                <a:cs typeface="Segoe UI"/>
              </a:rPr>
              <a:t> </a:t>
            </a:r>
            <a:r>
              <a:rPr sz="1150" dirty="0">
                <a:latin typeface="Segoe UI"/>
                <a:cs typeface="Segoe UI"/>
              </a:rPr>
              <a:t>to</a:t>
            </a:r>
            <a:r>
              <a:rPr sz="1150" spc="65" dirty="0">
                <a:latin typeface="Segoe UI"/>
                <a:cs typeface="Segoe UI"/>
              </a:rPr>
              <a:t> </a:t>
            </a:r>
            <a:r>
              <a:rPr sz="1150" dirty="0">
                <a:latin typeface="Segoe UI"/>
                <a:cs typeface="Segoe UI"/>
              </a:rPr>
              <a:t>PaaS</a:t>
            </a:r>
            <a:r>
              <a:rPr sz="1150" spc="60" dirty="0">
                <a:latin typeface="Segoe UI"/>
                <a:cs typeface="Segoe UI"/>
              </a:rPr>
              <a:t> </a:t>
            </a:r>
            <a:r>
              <a:rPr sz="1150" dirty="0">
                <a:latin typeface="Segoe UI"/>
                <a:cs typeface="Segoe UI"/>
              </a:rPr>
              <a:t>services</a:t>
            </a:r>
            <a:r>
              <a:rPr sz="1150" spc="65" dirty="0">
                <a:latin typeface="Segoe UI"/>
                <a:cs typeface="Segoe UI"/>
              </a:rPr>
              <a:t> </a:t>
            </a:r>
            <a:r>
              <a:rPr sz="1150" dirty="0">
                <a:latin typeface="Segoe UI"/>
                <a:cs typeface="Segoe UI"/>
              </a:rPr>
              <a:t>and</a:t>
            </a:r>
            <a:r>
              <a:rPr sz="1150" spc="60" dirty="0">
                <a:latin typeface="Segoe UI"/>
                <a:cs typeface="Segoe UI"/>
              </a:rPr>
              <a:t> </a:t>
            </a:r>
            <a:r>
              <a:rPr sz="1150" dirty="0">
                <a:latin typeface="Segoe UI"/>
                <a:cs typeface="Segoe UI"/>
              </a:rPr>
              <a:t>partner</a:t>
            </a:r>
            <a:r>
              <a:rPr sz="1150" spc="65" dirty="0">
                <a:latin typeface="Segoe UI"/>
                <a:cs typeface="Segoe UI"/>
              </a:rPr>
              <a:t> </a:t>
            </a:r>
            <a:r>
              <a:rPr sz="1150" dirty="0">
                <a:latin typeface="Segoe UI"/>
                <a:cs typeface="Segoe UI"/>
              </a:rPr>
              <a:t>endpoints,</a:t>
            </a:r>
            <a:r>
              <a:rPr sz="1150" spc="60" dirty="0">
                <a:latin typeface="Segoe UI"/>
                <a:cs typeface="Segoe UI"/>
              </a:rPr>
              <a:t> </a:t>
            </a:r>
            <a:r>
              <a:rPr sz="1150" dirty="0">
                <a:latin typeface="Segoe UI"/>
                <a:cs typeface="Segoe UI"/>
              </a:rPr>
              <a:t>use</a:t>
            </a:r>
            <a:r>
              <a:rPr sz="1150" spc="65" dirty="0">
                <a:latin typeface="Segoe UI"/>
                <a:cs typeface="Segoe UI"/>
              </a:rPr>
              <a:t> </a:t>
            </a:r>
            <a:r>
              <a:rPr sz="1150" b="1" dirty="0">
                <a:latin typeface="Segoe UI"/>
                <a:cs typeface="Segoe UI"/>
              </a:rPr>
              <a:t>Private</a:t>
            </a:r>
            <a:r>
              <a:rPr sz="1150" b="1" spc="65" dirty="0">
                <a:latin typeface="Segoe UI"/>
                <a:cs typeface="Segoe UI"/>
              </a:rPr>
              <a:t> </a:t>
            </a:r>
            <a:r>
              <a:rPr sz="1150" b="1" dirty="0">
                <a:latin typeface="Segoe UI"/>
                <a:cs typeface="Segoe UI"/>
              </a:rPr>
              <a:t>Link</a:t>
            </a:r>
            <a:r>
              <a:rPr sz="1150" b="1" spc="60" dirty="0">
                <a:latin typeface="Segoe UI"/>
                <a:cs typeface="Segoe UI"/>
              </a:rPr>
              <a:t> </a:t>
            </a:r>
            <a:r>
              <a:rPr sz="1150" dirty="0">
                <a:latin typeface="Segoe UI"/>
                <a:cs typeface="Segoe UI"/>
              </a:rPr>
              <a:t>and</a:t>
            </a:r>
            <a:r>
              <a:rPr sz="1150" spc="65" dirty="0">
                <a:latin typeface="Segoe UI"/>
                <a:cs typeface="Segoe UI"/>
              </a:rPr>
              <a:t> </a:t>
            </a:r>
            <a:r>
              <a:rPr sz="1150" b="1" spc="-10" dirty="0">
                <a:latin typeface="Segoe UI"/>
                <a:cs typeface="Segoe UI"/>
              </a:rPr>
              <a:t>Private </a:t>
            </a:r>
            <a:r>
              <a:rPr sz="1150" b="1" dirty="0">
                <a:latin typeface="Segoe UI"/>
                <a:cs typeface="Segoe UI"/>
              </a:rPr>
              <a:t>Endpoints</a:t>
            </a:r>
            <a:r>
              <a:rPr sz="1150" b="1" spc="70" dirty="0">
                <a:latin typeface="Segoe UI"/>
                <a:cs typeface="Segoe UI"/>
              </a:rPr>
              <a:t> </a:t>
            </a:r>
            <a:r>
              <a:rPr sz="1150" dirty="0">
                <a:latin typeface="Segoe UI"/>
                <a:cs typeface="Segoe UI"/>
              </a:rPr>
              <a:t>so</a:t>
            </a:r>
            <a:r>
              <a:rPr sz="1150" spc="70" dirty="0">
                <a:latin typeface="Segoe UI"/>
                <a:cs typeface="Segoe UI"/>
              </a:rPr>
              <a:t> </a:t>
            </a:r>
            <a:r>
              <a:rPr sz="1150" dirty="0">
                <a:latin typeface="Segoe UI"/>
                <a:cs typeface="Segoe UI"/>
              </a:rPr>
              <a:t>traffic</a:t>
            </a:r>
            <a:r>
              <a:rPr sz="1150" spc="70" dirty="0">
                <a:latin typeface="Segoe UI"/>
                <a:cs typeface="Segoe UI"/>
              </a:rPr>
              <a:t> </a:t>
            </a:r>
            <a:r>
              <a:rPr sz="1150" dirty="0">
                <a:latin typeface="Segoe UI"/>
                <a:cs typeface="Segoe UI"/>
              </a:rPr>
              <a:t>stays</a:t>
            </a:r>
            <a:r>
              <a:rPr sz="1150" spc="70" dirty="0">
                <a:latin typeface="Segoe UI"/>
                <a:cs typeface="Segoe UI"/>
              </a:rPr>
              <a:t> </a:t>
            </a:r>
            <a:r>
              <a:rPr sz="1150" dirty="0">
                <a:latin typeface="Segoe UI"/>
                <a:cs typeface="Segoe UI"/>
              </a:rPr>
              <a:t>on</a:t>
            </a:r>
            <a:r>
              <a:rPr sz="1150" spc="70" dirty="0">
                <a:latin typeface="Segoe UI"/>
                <a:cs typeface="Segoe UI"/>
              </a:rPr>
              <a:t> </a:t>
            </a:r>
            <a:r>
              <a:rPr sz="1150" dirty="0">
                <a:latin typeface="Segoe UI"/>
                <a:cs typeface="Segoe UI"/>
              </a:rPr>
              <a:t>the</a:t>
            </a:r>
            <a:r>
              <a:rPr sz="1150" spc="75" dirty="0">
                <a:latin typeface="Segoe UI"/>
                <a:cs typeface="Segoe UI"/>
              </a:rPr>
              <a:t> </a:t>
            </a:r>
            <a:r>
              <a:rPr sz="1150" dirty="0">
                <a:latin typeface="Segoe UI"/>
                <a:cs typeface="Segoe UI"/>
              </a:rPr>
              <a:t>Microsoft</a:t>
            </a:r>
            <a:r>
              <a:rPr sz="1150" spc="70" dirty="0">
                <a:latin typeface="Segoe UI"/>
                <a:cs typeface="Segoe UI"/>
              </a:rPr>
              <a:t> </a:t>
            </a:r>
            <a:r>
              <a:rPr sz="1150" dirty="0">
                <a:latin typeface="Segoe UI"/>
                <a:cs typeface="Segoe UI"/>
              </a:rPr>
              <a:t>backbone.</a:t>
            </a:r>
            <a:r>
              <a:rPr sz="1150" spc="70" dirty="0">
                <a:latin typeface="Segoe UI"/>
                <a:cs typeface="Segoe UI"/>
              </a:rPr>
              <a:t> </a:t>
            </a:r>
            <a:r>
              <a:rPr sz="1150" dirty="0">
                <a:latin typeface="Segoe UI"/>
                <a:cs typeface="Segoe UI"/>
              </a:rPr>
              <a:t>When</a:t>
            </a:r>
            <a:r>
              <a:rPr sz="1150" spc="70" dirty="0">
                <a:latin typeface="Segoe UI"/>
                <a:cs typeface="Segoe UI"/>
              </a:rPr>
              <a:t> </a:t>
            </a:r>
            <a:r>
              <a:rPr sz="1150" dirty="0">
                <a:latin typeface="Segoe UI"/>
                <a:cs typeface="Segoe UI"/>
              </a:rPr>
              <a:t>needed,</a:t>
            </a:r>
            <a:r>
              <a:rPr sz="1150" spc="70" dirty="0">
                <a:latin typeface="Segoe UI"/>
                <a:cs typeface="Segoe UI"/>
              </a:rPr>
              <a:t> </a:t>
            </a:r>
            <a:r>
              <a:rPr sz="1150" spc="-10" dirty="0">
                <a:latin typeface="Segoe UI"/>
                <a:cs typeface="Segoe UI"/>
              </a:rPr>
              <a:t>connect </a:t>
            </a:r>
            <a:r>
              <a:rPr sz="1150" dirty="0">
                <a:latin typeface="Segoe UI"/>
                <a:cs typeface="Segoe UI"/>
              </a:rPr>
              <a:t>securely</a:t>
            </a:r>
            <a:r>
              <a:rPr sz="1150" spc="55" dirty="0">
                <a:latin typeface="Segoe UI"/>
                <a:cs typeface="Segoe UI"/>
              </a:rPr>
              <a:t> </a:t>
            </a:r>
            <a:r>
              <a:rPr sz="1150" dirty="0">
                <a:latin typeface="Segoe UI"/>
                <a:cs typeface="Segoe UI"/>
              </a:rPr>
              <a:t>via</a:t>
            </a:r>
            <a:r>
              <a:rPr sz="1150" spc="55" dirty="0">
                <a:latin typeface="Segoe UI"/>
                <a:cs typeface="Segoe UI"/>
              </a:rPr>
              <a:t> </a:t>
            </a:r>
            <a:r>
              <a:rPr sz="1150" b="1" dirty="0">
                <a:latin typeface="Segoe UI"/>
                <a:cs typeface="Segoe UI"/>
              </a:rPr>
              <a:t>VPN</a:t>
            </a:r>
            <a:r>
              <a:rPr sz="1150" b="1" spc="55" dirty="0">
                <a:latin typeface="Segoe UI"/>
                <a:cs typeface="Segoe UI"/>
              </a:rPr>
              <a:t> </a:t>
            </a:r>
            <a:r>
              <a:rPr sz="1150" b="1" dirty="0">
                <a:latin typeface="Segoe UI"/>
                <a:cs typeface="Segoe UI"/>
              </a:rPr>
              <a:t>Gateway</a:t>
            </a:r>
            <a:r>
              <a:rPr sz="1150" b="1" spc="55" dirty="0">
                <a:latin typeface="Segoe UI"/>
                <a:cs typeface="Segoe UI"/>
              </a:rPr>
              <a:t> </a:t>
            </a:r>
            <a:r>
              <a:rPr sz="1150" b="1" dirty="0">
                <a:latin typeface="Segoe UI"/>
                <a:cs typeface="Segoe UI"/>
              </a:rPr>
              <a:t>or</a:t>
            </a:r>
            <a:r>
              <a:rPr sz="1150" b="1" spc="55" dirty="0">
                <a:latin typeface="Segoe UI"/>
                <a:cs typeface="Segoe UI"/>
              </a:rPr>
              <a:t> </a:t>
            </a:r>
            <a:r>
              <a:rPr sz="1150" b="1" spc="-10" dirty="0">
                <a:latin typeface="Segoe UI"/>
                <a:cs typeface="Segoe UI"/>
              </a:rPr>
              <a:t>ExpressRoute.</a:t>
            </a:r>
            <a:endParaRPr sz="1150">
              <a:latin typeface="Segoe UI"/>
              <a:cs typeface="Segoe UI"/>
            </a:endParaRPr>
          </a:p>
        </p:txBody>
      </p:sp>
      <p:sp>
        <p:nvSpPr>
          <p:cNvPr id="9" name="object 9"/>
          <p:cNvSpPr txBox="1"/>
          <p:nvPr/>
        </p:nvSpPr>
        <p:spPr>
          <a:xfrm>
            <a:off x="617899" y="3504035"/>
            <a:ext cx="4224020" cy="1805305"/>
          </a:xfrm>
          <a:prstGeom prst="rect">
            <a:avLst/>
          </a:prstGeom>
        </p:spPr>
        <p:txBody>
          <a:bodyPr vert="horz" wrap="square" lIns="0" tIns="12700" rIns="0" bIns="0" rtlCol="0">
            <a:spAutoFit/>
          </a:bodyPr>
          <a:lstStyle/>
          <a:p>
            <a:pPr marL="12700">
              <a:lnSpc>
                <a:spcPct val="100000"/>
              </a:lnSpc>
              <a:spcBef>
                <a:spcPts val="100"/>
              </a:spcBef>
            </a:pPr>
            <a:r>
              <a:rPr sz="1600" b="1" spc="-10" dirty="0">
                <a:latin typeface="Segoe UI Semibold"/>
                <a:cs typeface="Segoe UI Semibold"/>
              </a:rPr>
              <a:t>Checklist:</a:t>
            </a:r>
            <a:endParaRPr sz="1600">
              <a:latin typeface="Segoe UI Semibold"/>
              <a:cs typeface="Segoe UI Semibold"/>
            </a:endParaRPr>
          </a:p>
          <a:p>
            <a:pPr marL="595630">
              <a:lnSpc>
                <a:spcPct val="100000"/>
              </a:lnSpc>
              <a:spcBef>
                <a:spcPts val="1895"/>
              </a:spcBef>
            </a:pPr>
            <a:r>
              <a:rPr sz="1050" dirty="0">
                <a:latin typeface="Segoe UI"/>
                <a:cs typeface="Segoe UI"/>
              </a:rPr>
              <a:t>Deny-by-default</a:t>
            </a:r>
            <a:r>
              <a:rPr sz="1050" spc="95" dirty="0">
                <a:latin typeface="Segoe UI"/>
                <a:cs typeface="Segoe UI"/>
              </a:rPr>
              <a:t> </a:t>
            </a:r>
            <a:r>
              <a:rPr sz="1050" dirty="0">
                <a:latin typeface="Segoe UI"/>
                <a:cs typeface="Segoe UI"/>
              </a:rPr>
              <a:t>NSG</a:t>
            </a:r>
            <a:r>
              <a:rPr sz="1050" spc="95" dirty="0">
                <a:latin typeface="Segoe UI"/>
                <a:cs typeface="Segoe UI"/>
              </a:rPr>
              <a:t> </a:t>
            </a:r>
            <a:r>
              <a:rPr sz="1050" dirty="0">
                <a:latin typeface="Segoe UI"/>
                <a:cs typeface="Segoe UI"/>
              </a:rPr>
              <a:t>rules;</a:t>
            </a:r>
            <a:r>
              <a:rPr sz="1050" spc="95" dirty="0">
                <a:latin typeface="Segoe UI"/>
                <a:cs typeface="Segoe UI"/>
              </a:rPr>
              <a:t> </a:t>
            </a:r>
            <a:r>
              <a:rPr sz="1050" dirty="0">
                <a:latin typeface="Segoe UI"/>
                <a:cs typeface="Segoe UI"/>
              </a:rPr>
              <a:t>allow</a:t>
            </a:r>
            <a:r>
              <a:rPr sz="1050" spc="95" dirty="0">
                <a:latin typeface="Segoe UI"/>
                <a:cs typeface="Segoe UI"/>
              </a:rPr>
              <a:t> </a:t>
            </a:r>
            <a:r>
              <a:rPr sz="1050" dirty="0">
                <a:latin typeface="Segoe UI"/>
                <a:cs typeface="Segoe UI"/>
              </a:rPr>
              <a:t>only</a:t>
            </a:r>
            <a:r>
              <a:rPr sz="1050" spc="95" dirty="0">
                <a:latin typeface="Segoe UI"/>
                <a:cs typeface="Segoe UI"/>
              </a:rPr>
              <a:t> </a:t>
            </a:r>
            <a:r>
              <a:rPr sz="1050" dirty="0">
                <a:latin typeface="Segoe UI"/>
                <a:cs typeface="Segoe UI"/>
              </a:rPr>
              <a:t>what’s</a:t>
            </a:r>
            <a:r>
              <a:rPr sz="1050" spc="95" dirty="0">
                <a:latin typeface="Segoe UI"/>
                <a:cs typeface="Segoe UI"/>
              </a:rPr>
              <a:t> </a:t>
            </a:r>
            <a:r>
              <a:rPr sz="1050" spc="-10" dirty="0">
                <a:latin typeface="Segoe UI"/>
                <a:cs typeface="Segoe UI"/>
              </a:rPr>
              <a:t>required.</a:t>
            </a:r>
            <a:endParaRPr sz="1050">
              <a:latin typeface="Segoe UI"/>
              <a:cs typeface="Segoe UI"/>
            </a:endParaRPr>
          </a:p>
          <a:p>
            <a:pPr>
              <a:lnSpc>
                <a:spcPct val="100000"/>
              </a:lnSpc>
            </a:pPr>
            <a:endParaRPr sz="1050">
              <a:latin typeface="Segoe UI"/>
              <a:cs typeface="Segoe UI"/>
            </a:endParaRPr>
          </a:p>
          <a:p>
            <a:pPr>
              <a:lnSpc>
                <a:spcPct val="100000"/>
              </a:lnSpc>
              <a:spcBef>
                <a:spcPts val="409"/>
              </a:spcBef>
            </a:pPr>
            <a:endParaRPr sz="1050">
              <a:latin typeface="Segoe UI"/>
              <a:cs typeface="Segoe UI"/>
            </a:endParaRPr>
          </a:p>
          <a:p>
            <a:pPr marL="595630">
              <a:lnSpc>
                <a:spcPct val="100000"/>
              </a:lnSpc>
            </a:pPr>
            <a:r>
              <a:rPr sz="1050" dirty="0">
                <a:latin typeface="Segoe UI"/>
                <a:cs typeface="Segoe UI"/>
              </a:rPr>
              <a:t>Isolate</a:t>
            </a:r>
            <a:r>
              <a:rPr sz="1050" spc="110" dirty="0">
                <a:latin typeface="Segoe UI"/>
                <a:cs typeface="Segoe UI"/>
              </a:rPr>
              <a:t> </a:t>
            </a:r>
            <a:r>
              <a:rPr sz="1050" dirty="0">
                <a:latin typeface="Segoe UI"/>
                <a:cs typeface="Segoe UI"/>
              </a:rPr>
              <a:t>high-risk</a:t>
            </a:r>
            <a:r>
              <a:rPr sz="1050" spc="114" dirty="0">
                <a:latin typeface="Segoe UI"/>
                <a:cs typeface="Segoe UI"/>
              </a:rPr>
              <a:t> </a:t>
            </a:r>
            <a:r>
              <a:rPr sz="1050" dirty="0">
                <a:latin typeface="Segoe UI"/>
                <a:cs typeface="Segoe UI"/>
              </a:rPr>
              <a:t>workloads</a:t>
            </a:r>
            <a:r>
              <a:rPr sz="1050" spc="114" dirty="0">
                <a:latin typeface="Segoe UI"/>
                <a:cs typeface="Segoe UI"/>
              </a:rPr>
              <a:t> </a:t>
            </a:r>
            <a:r>
              <a:rPr sz="1050" dirty="0">
                <a:latin typeface="Segoe UI"/>
                <a:cs typeface="Segoe UI"/>
              </a:rPr>
              <a:t>in</a:t>
            </a:r>
            <a:r>
              <a:rPr sz="1050" spc="114" dirty="0">
                <a:latin typeface="Segoe UI"/>
                <a:cs typeface="Segoe UI"/>
              </a:rPr>
              <a:t> </a:t>
            </a:r>
            <a:r>
              <a:rPr sz="1050" dirty="0">
                <a:latin typeface="Segoe UI"/>
                <a:cs typeface="Segoe UI"/>
              </a:rPr>
              <a:t>dedicated</a:t>
            </a:r>
            <a:r>
              <a:rPr sz="1050" spc="114" dirty="0">
                <a:latin typeface="Segoe UI"/>
                <a:cs typeface="Segoe UI"/>
              </a:rPr>
              <a:t> </a:t>
            </a:r>
            <a:r>
              <a:rPr sz="1050" spc="-10" dirty="0">
                <a:latin typeface="Segoe UI"/>
                <a:cs typeface="Segoe UI"/>
              </a:rPr>
              <a:t>subnets.</a:t>
            </a:r>
            <a:endParaRPr sz="1050">
              <a:latin typeface="Segoe UI"/>
              <a:cs typeface="Segoe UI"/>
            </a:endParaRPr>
          </a:p>
          <a:p>
            <a:pPr>
              <a:lnSpc>
                <a:spcPct val="100000"/>
              </a:lnSpc>
            </a:pPr>
            <a:endParaRPr sz="1050">
              <a:latin typeface="Segoe UI"/>
              <a:cs typeface="Segoe UI"/>
            </a:endParaRPr>
          </a:p>
          <a:p>
            <a:pPr>
              <a:lnSpc>
                <a:spcPct val="100000"/>
              </a:lnSpc>
              <a:spcBef>
                <a:spcPts val="409"/>
              </a:spcBef>
            </a:pPr>
            <a:endParaRPr sz="1050">
              <a:latin typeface="Segoe UI"/>
              <a:cs typeface="Segoe UI"/>
            </a:endParaRPr>
          </a:p>
          <a:p>
            <a:pPr marL="595630">
              <a:lnSpc>
                <a:spcPct val="100000"/>
              </a:lnSpc>
            </a:pPr>
            <a:r>
              <a:rPr sz="1050" dirty="0">
                <a:latin typeface="Segoe UI"/>
                <a:cs typeface="Segoe UI"/>
              </a:rPr>
              <a:t>Use</a:t>
            </a:r>
            <a:r>
              <a:rPr sz="1050" spc="80" dirty="0">
                <a:latin typeface="Segoe UI"/>
                <a:cs typeface="Segoe UI"/>
              </a:rPr>
              <a:t> </a:t>
            </a:r>
            <a:r>
              <a:rPr sz="1050" dirty="0">
                <a:latin typeface="Segoe UI"/>
                <a:cs typeface="Segoe UI"/>
              </a:rPr>
              <a:t>Private</a:t>
            </a:r>
            <a:r>
              <a:rPr sz="1050" spc="85" dirty="0">
                <a:latin typeface="Segoe UI"/>
                <a:cs typeface="Segoe UI"/>
              </a:rPr>
              <a:t> </a:t>
            </a:r>
            <a:r>
              <a:rPr sz="1050" dirty="0">
                <a:latin typeface="Segoe UI"/>
                <a:cs typeface="Segoe UI"/>
              </a:rPr>
              <a:t>Link</a:t>
            </a:r>
            <a:r>
              <a:rPr sz="1050" spc="85" dirty="0">
                <a:latin typeface="Segoe UI"/>
                <a:cs typeface="Segoe UI"/>
              </a:rPr>
              <a:t> </a:t>
            </a:r>
            <a:r>
              <a:rPr sz="1050" dirty="0">
                <a:latin typeface="Segoe UI"/>
                <a:cs typeface="Segoe UI"/>
              </a:rPr>
              <a:t>for</a:t>
            </a:r>
            <a:r>
              <a:rPr sz="1050" spc="85" dirty="0">
                <a:latin typeface="Segoe UI"/>
                <a:cs typeface="Segoe UI"/>
              </a:rPr>
              <a:t> </a:t>
            </a:r>
            <a:r>
              <a:rPr sz="1050" dirty="0">
                <a:latin typeface="Segoe UI"/>
                <a:cs typeface="Segoe UI"/>
              </a:rPr>
              <a:t>storage,</a:t>
            </a:r>
            <a:r>
              <a:rPr sz="1050" spc="85" dirty="0">
                <a:latin typeface="Segoe UI"/>
                <a:cs typeface="Segoe UI"/>
              </a:rPr>
              <a:t> </a:t>
            </a:r>
            <a:r>
              <a:rPr sz="1050" dirty="0">
                <a:latin typeface="Segoe UI"/>
                <a:cs typeface="Segoe UI"/>
              </a:rPr>
              <a:t>databases,</a:t>
            </a:r>
            <a:r>
              <a:rPr sz="1050" spc="85" dirty="0">
                <a:latin typeface="Segoe UI"/>
                <a:cs typeface="Segoe UI"/>
              </a:rPr>
              <a:t> </a:t>
            </a:r>
            <a:r>
              <a:rPr sz="1050" dirty="0">
                <a:latin typeface="Segoe UI"/>
                <a:cs typeface="Segoe UI"/>
              </a:rPr>
              <a:t>and</a:t>
            </a:r>
            <a:r>
              <a:rPr sz="1050" spc="85" dirty="0">
                <a:latin typeface="Segoe UI"/>
                <a:cs typeface="Segoe UI"/>
              </a:rPr>
              <a:t> </a:t>
            </a:r>
            <a:r>
              <a:rPr sz="1050" dirty="0">
                <a:latin typeface="Segoe UI"/>
                <a:cs typeface="Segoe UI"/>
              </a:rPr>
              <a:t>critical</a:t>
            </a:r>
            <a:r>
              <a:rPr sz="1050" spc="80" dirty="0">
                <a:latin typeface="Segoe UI"/>
                <a:cs typeface="Segoe UI"/>
              </a:rPr>
              <a:t> </a:t>
            </a:r>
            <a:r>
              <a:rPr sz="1050" spc="-10" dirty="0">
                <a:latin typeface="Segoe UI"/>
                <a:cs typeface="Segoe UI"/>
              </a:rPr>
              <a:t>services.</a:t>
            </a:r>
            <a:endParaRPr sz="1050">
              <a:latin typeface="Segoe UI"/>
              <a:cs typeface="Segoe UI"/>
            </a:endParaRPr>
          </a:p>
        </p:txBody>
      </p:sp>
      <p:sp>
        <p:nvSpPr>
          <p:cNvPr id="14" name="object 14"/>
          <p:cNvSpPr/>
          <p:nvPr/>
        </p:nvSpPr>
        <p:spPr>
          <a:xfrm>
            <a:off x="466943" y="463570"/>
            <a:ext cx="539750" cy="539750"/>
          </a:xfrm>
          <a:custGeom>
            <a:avLst/>
            <a:gdLst/>
            <a:ahLst/>
            <a:cxnLst/>
            <a:rect l="l" t="t" r="r" b="b"/>
            <a:pathLst>
              <a:path w="539750" h="539750">
                <a:moveTo>
                  <a:pt x="449580" y="0"/>
                </a:moveTo>
                <a:lnTo>
                  <a:pt x="89916" y="0"/>
                </a:lnTo>
                <a:lnTo>
                  <a:pt x="54917" y="7066"/>
                </a:lnTo>
                <a:lnTo>
                  <a:pt x="26336" y="26336"/>
                </a:lnTo>
                <a:lnTo>
                  <a:pt x="7066" y="54917"/>
                </a:lnTo>
                <a:lnTo>
                  <a:pt x="0" y="89915"/>
                </a:lnTo>
                <a:lnTo>
                  <a:pt x="0" y="449579"/>
                </a:lnTo>
                <a:lnTo>
                  <a:pt x="7066" y="484578"/>
                </a:lnTo>
                <a:lnTo>
                  <a:pt x="26336" y="513159"/>
                </a:lnTo>
                <a:lnTo>
                  <a:pt x="54917" y="532429"/>
                </a:lnTo>
                <a:lnTo>
                  <a:pt x="89916" y="539495"/>
                </a:lnTo>
                <a:lnTo>
                  <a:pt x="449580" y="539495"/>
                </a:lnTo>
                <a:lnTo>
                  <a:pt x="484578" y="532429"/>
                </a:lnTo>
                <a:lnTo>
                  <a:pt x="513159" y="513159"/>
                </a:lnTo>
                <a:lnTo>
                  <a:pt x="532429" y="484578"/>
                </a:lnTo>
                <a:lnTo>
                  <a:pt x="539496" y="449579"/>
                </a:lnTo>
                <a:lnTo>
                  <a:pt x="539496" y="89915"/>
                </a:lnTo>
                <a:lnTo>
                  <a:pt x="532429" y="54917"/>
                </a:lnTo>
                <a:lnTo>
                  <a:pt x="513159" y="26336"/>
                </a:lnTo>
                <a:lnTo>
                  <a:pt x="484578" y="7066"/>
                </a:lnTo>
                <a:lnTo>
                  <a:pt x="449580" y="0"/>
                </a:lnTo>
                <a:close/>
              </a:path>
            </a:pathLst>
          </a:custGeom>
          <a:solidFill>
            <a:srgbClr val="215B62"/>
          </a:solidFill>
        </p:spPr>
        <p:txBody>
          <a:bodyPr wrap="square" lIns="0" tIns="0" rIns="0" bIns="0" rtlCol="0"/>
          <a:lstStyle/>
          <a:p>
            <a:endParaRPr/>
          </a:p>
        </p:txBody>
      </p:sp>
      <p:sp>
        <p:nvSpPr>
          <p:cNvPr id="15" name="object 15"/>
          <p:cNvSpPr txBox="1"/>
          <p:nvPr/>
        </p:nvSpPr>
        <p:spPr>
          <a:xfrm>
            <a:off x="623773" y="488334"/>
            <a:ext cx="225425" cy="457200"/>
          </a:xfrm>
          <a:prstGeom prst="rect">
            <a:avLst/>
          </a:prstGeom>
        </p:spPr>
        <p:txBody>
          <a:bodyPr vert="horz" wrap="square" lIns="0" tIns="16510" rIns="0" bIns="0" rtlCol="0">
            <a:spAutoFit/>
          </a:bodyPr>
          <a:lstStyle/>
          <a:p>
            <a:pPr marL="12700">
              <a:lnSpc>
                <a:spcPct val="100000"/>
              </a:lnSpc>
              <a:spcBef>
                <a:spcPts val="130"/>
              </a:spcBef>
            </a:pPr>
            <a:r>
              <a:rPr sz="2800" b="1" spc="-50" dirty="0">
                <a:solidFill>
                  <a:srgbClr val="FFFFFF"/>
                </a:solidFill>
                <a:latin typeface="Arial"/>
                <a:cs typeface="Arial"/>
              </a:rPr>
              <a:t>2</a:t>
            </a:r>
            <a:endParaRPr sz="2800">
              <a:latin typeface="Arial"/>
              <a:cs typeface="Arial"/>
            </a:endParaRPr>
          </a:p>
        </p:txBody>
      </p:sp>
      <p:grpSp>
        <p:nvGrpSpPr>
          <p:cNvPr id="16" name="object 12">
            <a:extLst>
              <a:ext uri="{FF2B5EF4-FFF2-40B4-BE49-F238E27FC236}">
                <a16:creationId xmlns:a16="http://schemas.microsoft.com/office/drawing/2014/main" id="{DA602E8E-6C1C-2F25-5CDF-CE44659A79B4}"/>
              </a:ext>
            </a:extLst>
          </p:cNvPr>
          <p:cNvGrpSpPr/>
          <p:nvPr/>
        </p:nvGrpSpPr>
        <p:grpSpPr>
          <a:xfrm>
            <a:off x="721522" y="3981450"/>
            <a:ext cx="337157" cy="1233907"/>
            <a:chOff x="630599" y="3966743"/>
            <a:chExt cx="397510" cy="1454785"/>
          </a:xfrm>
        </p:grpSpPr>
        <p:pic>
          <p:nvPicPr>
            <p:cNvPr id="17" name="object 13">
              <a:extLst>
                <a:ext uri="{FF2B5EF4-FFF2-40B4-BE49-F238E27FC236}">
                  <a16:creationId xmlns:a16="http://schemas.microsoft.com/office/drawing/2014/main" id="{3F2499A0-67DD-1A65-D40B-20ACE2E9FDE7}"/>
                </a:ext>
              </a:extLst>
            </p:cNvPr>
            <p:cNvPicPr/>
            <p:nvPr/>
          </p:nvPicPr>
          <p:blipFill>
            <a:blip r:embed="rId3" cstate="print"/>
            <a:stretch>
              <a:fillRect/>
            </a:stretch>
          </p:blipFill>
          <p:spPr>
            <a:xfrm>
              <a:off x="630605" y="3966743"/>
              <a:ext cx="397339" cy="320845"/>
            </a:xfrm>
            <a:prstGeom prst="rect">
              <a:avLst/>
            </a:prstGeom>
          </p:spPr>
        </p:pic>
        <p:pic>
          <p:nvPicPr>
            <p:cNvPr id="18" name="object 14">
              <a:extLst>
                <a:ext uri="{FF2B5EF4-FFF2-40B4-BE49-F238E27FC236}">
                  <a16:creationId xmlns:a16="http://schemas.microsoft.com/office/drawing/2014/main" id="{1FDC69A7-B4CE-A648-6F7B-EBABCBE5ED74}"/>
                </a:ext>
              </a:extLst>
            </p:cNvPr>
            <p:cNvPicPr/>
            <p:nvPr/>
          </p:nvPicPr>
          <p:blipFill>
            <a:blip r:embed="rId3" cstate="print"/>
            <a:stretch>
              <a:fillRect/>
            </a:stretch>
          </p:blipFill>
          <p:spPr>
            <a:xfrm>
              <a:off x="630599" y="4533509"/>
              <a:ext cx="397345" cy="320851"/>
            </a:xfrm>
            <a:prstGeom prst="rect">
              <a:avLst/>
            </a:prstGeom>
          </p:spPr>
        </p:pic>
        <p:pic>
          <p:nvPicPr>
            <p:cNvPr id="19" name="object 15">
              <a:extLst>
                <a:ext uri="{FF2B5EF4-FFF2-40B4-BE49-F238E27FC236}">
                  <a16:creationId xmlns:a16="http://schemas.microsoft.com/office/drawing/2014/main" id="{99A3C1E2-477D-B39F-6EBB-E110D11B5BD8}"/>
                </a:ext>
              </a:extLst>
            </p:cNvPr>
            <p:cNvPicPr/>
            <p:nvPr/>
          </p:nvPicPr>
          <p:blipFill>
            <a:blip r:embed="rId3" cstate="print"/>
            <a:stretch>
              <a:fillRect/>
            </a:stretch>
          </p:blipFill>
          <p:spPr>
            <a:xfrm>
              <a:off x="630599" y="5100281"/>
              <a:ext cx="397345" cy="320851"/>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 y="0"/>
            <a:ext cx="10692130" cy="5981700"/>
            <a:chOff x="-3" y="0"/>
            <a:chExt cx="10692130" cy="5981700"/>
          </a:xfrm>
        </p:grpSpPr>
        <p:pic>
          <p:nvPicPr>
            <p:cNvPr id="3" name="object 3"/>
            <p:cNvPicPr/>
            <p:nvPr/>
          </p:nvPicPr>
          <p:blipFill>
            <a:blip r:embed="rId2" cstate="print"/>
            <a:stretch>
              <a:fillRect/>
            </a:stretch>
          </p:blipFill>
          <p:spPr>
            <a:xfrm>
              <a:off x="5346001" y="0"/>
              <a:ext cx="5345988" cy="5981700"/>
            </a:xfrm>
            <a:prstGeom prst="rect">
              <a:avLst/>
            </a:prstGeom>
          </p:spPr>
        </p:pic>
        <p:sp>
          <p:nvSpPr>
            <p:cNvPr id="4" name="object 4"/>
            <p:cNvSpPr/>
            <p:nvPr/>
          </p:nvSpPr>
          <p:spPr>
            <a:xfrm>
              <a:off x="0" y="0"/>
              <a:ext cx="6019800" cy="5981700"/>
            </a:xfrm>
            <a:custGeom>
              <a:avLst/>
              <a:gdLst/>
              <a:ahLst/>
              <a:cxnLst/>
              <a:rect l="l" t="t" r="r" b="b"/>
              <a:pathLst>
                <a:path w="6019800" h="5981700">
                  <a:moveTo>
                    <a:pt x="6019444" y="1645983"/>
                  </a:moveTo>
                  <a:lnTo>
                    <a:pt x="6019343" y="1556639"/>
                  </a:lnTo>
                  <a:lnTo>
                    <a:pt x="6018225" y="1464932"/>
                  </a:lnTo>
                  <a:lnTo>
                    <a:pt x="6016053" y="1370723"/>
                  </a:lnTo>
                  <a:lnTo>
                    <a:pt x="6014555" y="1322641"/>
                  </a:lnTo>
                  <a:lnTo>
                    <a:pt x="6012789" y="1273886"/>
                  </a:lnTo>
                  <a:lnTo>
                    <a:pt x="6010732" y="1224445"/>
                  </a:lnTo>
                  <a:lnTo>
                    <a:pt x="6008395" y="1174305"/>
                  </a:lnTo>
                  <a:lnTo>
                    <a:pt x="6005754" y="1123454"/>
                  </a:lnTo>
                  <a:lnTo>
                    <a:pt x="6002833" y="1071854"/>
                  </a:lnTo>
                  <a:lnTo>
                    <a:pt x="5999594" y="1019517"/>
                  </a:lnTo>
                  <a:lnTo>
                    <a:pt x="5996051" y="966406"/>
                  </a:lnTo>
                  <a:lnTo>
                    <a:pt x="5992203" y="912533"/>
                  </a:lnTo>
                  <a:lnTo>
                    <a:pt x="5988037" y="857846"/>
                  </a:lnTo>
                  <a:lnTo>
                    <a:pt x="5983541" y="802347"/>
                  </a:lnTo>
                  <a:lnTo>
                    <a:pt x="5978728" y="746036"/>
                  </a:lnTo>
                  <a:lnTo>
                    <a:pt x="5973584" y="688873"/>
                  </a:lnTo>
                  <a:lnTo>
                    <a:pt x="5968098" y="630847"/>
                  </a:lnTo>
                  <a:lnTo>
                    <a:pt x="5962269" y="571957"/>
                  </a:lnTo>
                  <a:lnTo>
                    <a:pt x="5949581" y="451485"/>
                  </a:lnTo>
                  <a:lnTo>
                    <a:pt x="5935472" y="327329"/>
                  </a:lnTo>
                  <a:lnTo>
                    <a:pt x="5919902" y="199364"/>
                  </a:lnTo>
                  <a:lnTo>
                    <a:pt x="5902833" y="67462"/>
                  </a:lnTo>
                  <a:lnTo>
                    <a:pt x="5893727" y="0"/>
                  </a:lnTo>
                  <a:lnTo>
                    <a:pt x="4716526" y="0"/>
                  </a:lnTo>
                  <a:lnTo>
                    <a:pt x="4544377" y="0"/>
                  </a:lnTo>
                  <a:lnTo>
                    <a:pt x="3367176" y="0"/>
                  </a:lnTo>
                  <a:lnTo>
                    <a:pt x="1177188" y="0"/>
                  </a:lnTo>
                  <a:lnTo>
                    <a:pt x="0" y="0"/>
                  </a:lnTo>
                  <a:lnTo>
                    <a:pt x="0" y="5981700"/>
                  </a:lnTo>
                  <a:lnTo>
                    <a:pt x="1177188" y="5981700"/>
                  </a:lnTo>
                  <a:lnTo>
                    <a:pt x="4405490" y="5981700"/>
                  </a:lnTo>
                  <a:lnTo>
                    <a:pt x="5582691" y="5981700"/>
                  </a:lnTo>
                  <a:lnTo>
                    <a:pt x="5583186" y="5847804"/>
                  </a:lnTo>
                  <a:lnTo>
                    <a:pt x="5584622" y="5717883"/>
                  </a:lnTo>
                  <a:lnTo>
                    <a:pt x="5586984" y="5591835"/>
                  </a:lnTo>
                  <a:lnTo>
                    <a:pt x="5590222" y="5469547"/>
                  </a:lnTo>
                  <a:lnTo>
                    <a:pt x="5594286" y="5350865"/>
                  </a:lnTo>
                  <a:lnTo>
                    <a:pt x="5599163" y="5235676"/>
                  </a:lnTo>
                  <a:lnTo>
                    <a:pt x="5604789" y="5123866"/>
                  </a:lnTo>
                  <a:lnTo>
                    <a:pt x="5611152" y="5015306"/>
                  </a:lnTo>
                  <a:lnTo>
                    <a:pt x="5618188" y="4909858"/>
                  </a:lnTo>
                  <a:lnTo>
                    <a:pt x="5625871" y="4807407"/>
                  </a:lnTo>
                  <a:lnTo>
                    <a:pt x="5634152" y="4707826"/>
                  </a:lnTo>
                  <a:lnTo>
                    <a:pt x="5643003" y="4610989"/>
                  </a:lnTo>
                  <a:lnTo>
                    <a:pt x="5652389" y="4516780"/>
                  </a:lnTo>
                  <a:lnTo>
                    <a:pt x="5662269" y="4425073"/>
                  </a:lnTo>
                  <a:lnTo>
                    <a:pt x="5672594" y="4335729"/>
                  </a:lnTo>
                  <a:lnTo>
                    <a:pt x="5683326" y="4248632"/>
                  </a:lnTo>
                  <a:lnTo>
                    <a:pt x="5694438" y="4163657"/>
                  </a:lnTo>
                  <a:lnTo>
                    <a:pt x="5705894" y="4080687"/>
                  </a:lnTo>
                  <a:lnTo>
                    <a:pt x="5717641" y="3999585"/>
                  </a:lnTo>
                  <a:lnTo>
                    <a:pt x="5735726" y="3881170"/>
                  </a:lnTo>
                  <a:lnTo>
                    <a:pt x="5754281" y="3766261"/>
                  </a:lnTo>
                  <a:lnTo>
                    <a:pt x="5779478" y="3617785"/>
                  </a:lnTo>
                  <a:lnTo>
                    <a:pt x="5879820" y="3058845"/>
                  </a:lnTo>
                  <a:lnTo>
                    <a:pt x="5903252" y="2922867"/>
                  </a:lnTo>
                  <a:lnTo>
                    <a:pt x="5919990" y="2820593"/>
                  </a:lnTo>
                  <a:lnTo>
                    <a:pt x="5935891" y="2717635"/>
                  </a:lnTo>
                  <a:lnTo>
                    <a:pt x="5945949" y="2648381"/>
                  </a:lnTo>
                  <a:lnTo>
                    <a:pt x="5955538" y="2578519"/>
                  </a:lnTo>
                  <a:lnTo>
                    <a:pt x="5964606" y="2507907"/>
                  </a:lnTo>
                  <a:lnTo>
                    <a:pt x="5973115" y="2436418"/>
                  </a:lnTo>
                  <a:lnTo>
                    <a:pt x="5981052" y="2363927"/>
                  </a:lnTo>
                  <a:lnTo>
                    <a:pt x="5988342" y="2290305"/>
                  </a:lnTo>
                  <a:lnTo>
                    <a:pt x="5994971" y="2215451"/>
                  </a:lnTo>
                  <a:lnTo>
                    <a:pt x="6000902" y="2139213"/>
                  </a:lnTo>
                  <a:lnTo>
                    <a:pt x="6006084" y="2061489"/>
                  </a:lnTo>
                  <a:lnTo>
                    <a:pt x="6010478" y="1982127"/>
                  </a:lnTo>
                  <a:lnTo>
                    <a:pt x="6014047" y="1901024"/>
                  </a:lnTo>
                  <a:lnTo>
                    <a:pt x="6016764" y="1818055"/>
                  </a:lnTo>
                  <a:lnTo>
                    <a:pt x="6018568" y="1733080"/>
                  </a:lnTo>
                  <a:lnTo>
                    <a:pt x="6019444" y="1645983"/>
                  </a:lnTo>
                  <a:close/>
                </a:path>
              </a:pathLst>
            </a:custGeom>
            <a:solidFill>
              <a:srgbClr val="8ED1D9"/>
            </a:solidFill>
          </p:spPr>
          <p:txBody>
            <a:bodyPr wrap="square" lIns="0" tIns="0" rIns="0" bIns="0" rtlCol="0"/>
            <a:lstStyle/>
            <a:p>
              <a:endParaRPr/>
            </a:p>
          </p:txBody>
        </p:sp>
      </p:grpSp>
      <p:sp>
        <p:nvSpPr>
          <p:cNvPr id="5" name="object 5"/>
          <p:cNvSpPr txBox="1">
            <a:spLocks noGrp="1"/>
          </p:cNvSpPr>
          <p:nvPr>
            <p:ph type="title"/>
          </p:nvPr>
        </p:nvSpPr>
        <p:spPr>
          <a:xfrm>
            <a:off x="1182499" y="394594"/>
            <a:ext cx="1983739" cy="345440"/>
          </a:xfrm>
          <a:prstGeom prst="rect">
            <a:avLst/>
          </a:prstGeom>
        </p:spPr>
        <p:txBody>
          <a:bodyPr vert="horz" wrap="square" lIns="0" tIns="12700" rIns="0" bIns="0" rtlCol="0">
            <a:spAutoFit/>
          </a:bodyPr>
          <a:lstStyle/>
          <a:p>
            <a:pPr marL="12700">
              <a:lnSpc>
                <a:spcPct val="100000"/>
              </a:lnSpc>
              <a:spcBef>
                <a:spcPts val="100"/>
              </a:spcBef>
            </a:pPr>
            <a:r>
              <a:rPr dirty="0">
                <a:solidFill>
                  <a:srgbClr val="192D30"/>
                </a:solidFill>
              </a:rPr>
              <a:t>Data</a:t>
            </a:r>
            <a:r>
              <a:rPr spc="-45" dirty="0">
                <a:solidFill>
                  <a:srgbClr val="192D30"/>
                </a:solidFill>
              </a:rPr>
              <a:t> </a:t>
            </a:r>
            <a:r>
              <a:rPr spc="-10" dirty="0">
                <a:solidFill>
                  <a:srgbClr val="192D30"/>
                </a:solidFill>
              </a:rPr>
              <a:t>Protection:</a:t>
            </a:r>
          </a:p>
        </p:txBody>
      </p:sp>
      <p:sp>
        <p:nvSpPr>
          <p:cNvPr id="6" name="object 6"/>
          <p:cNvSpPr txBox="1"/>
          <p:nvPr/>
        </p:nvSpPr>
        <p:spPr>
          <a:xfrm>
            <a:off x="1182499" y="714633"/>
            <a:ext cx="3549015" cy="345440"/>
          </a:xfrm>
          <a:prstGeom prst="rect">
            <a:avLst/>
          </a:prstGeom>
        </p:spPr>
        <p:txBody>
          <a:bodyPr vert="horz" wrap="square" lIns="0" tIns="12700" rIns="0" bIns="0" rtlCol="0">
            <a:spAutoFit/>
          </a:bodyPr>
          <a:lstStyle/>
          <a:p>
            <a:pPr marL="12700">
              <a:lnSpc>
                <a:spcPct val="100000"/>
              </a:lnSpc>
              <a:spcBef>
                <a:spcPts val="100"/>
              </a:spcBef>
            </a:pPr>
            <a:r>
              <a:rPr sz="2100" b="1" dirty="0">
                <a:solidFill>
                  <a:srgbClr val="192D30"/>
                </a:solidFill>
                <a:latin typeface="Segoe UI Semibold"/>
                <a:cs typeface="Segoe UI Semibold"/>
              </a:rPr>
              <a:t>Keys,</a:t>
            </a:r>
            <a:r>
              <a:rPr sz="2100" b="1" spc="-65" dirty="0">
                <a:solidFill>
                  <a:srgbClr val="192D30"/>
                </a:solidFill>
                <a:latin typeface="Segoe UI Semibold"/>
                <a:cs typeface="Segoe UI Semibold"/>
              </a:rPr>
              <a:t> </a:t>
            </a:r>
            <a:r>
              <a:rPr sz="2100" b="1" dirty="0">
                <a:solidFill>
                  <a:srgbClr val="192D30"/>
                </a:solidFill>
                <a:latin typeface="Segoe UI Semibold"/>
                <a:cs typeface="Segoe UI Semibold"/>
              </a:rPr>
              <a:t>Secrets,</a:t>
            </a:r>
            <a:r>
              <a:rPr sz="2100" b="1" spc="-60" dirty="0">
                <a:solidFill>
                  <a:srgbClr val="192D30"/>
                </a:solidFill>
                <a:latin typeface="Segoe UI Semibold"/>
                <a:cs typeface="Segoe UI Semibold"/>
              </a:rPr>
              <a:t> </a:t>
            </a:r>
            <a:r>
              <a:rPr sz="2100" b="1" dirty="0">
                <a:solidFill>
                  <a:srgbClr val="192D30"/>
                </a:solidFill>
                <a:latin typeface="Segoe UI Semibold"/>
                <a:cs typeface="Segoe UI Semibold"/>
              </a:rPr>
              <a:t>and</a:t>
            </a:r>
            <a:r>
              <a:rPr sz="2100" b="1" spc="-55" dirty="0">
                <a:solidFill>
                  <a:srgbClr val="192D30"/>
                </a:solidFill>
                <a:latin typeface="Segoe UI Semibold"/>
                <a:cs typeface="Segoe UI Semibold"/>
              </a:rPr>
              <a:t> </a:t>
            </a:r>
            <a:r>
              <a:rPr sz="2100" b="1" spc="-10" dirty="0">
                <a:solidFill>
                  <a:srgbClr val="192D30"/>
                </a:solidFill>
                <a:latin typeface="Segoe UI Semibold"/>
                <a:cs typeface="Segoe UI Semibold"/>
              </a:rPr>
              <a:t>Encryption</a:t>
            </a:r>
            <a:endParaRPr sz="2100">
              <a:latin typeface="Segoe UI Semibold"/>
              <a:cs typeface="Segoe UI Semibold"/>
            </a:endParaRPr>
          </a:p>
        </p:txBody>
      </p:sp>
      <p:sp>
        <p:nvSpPr>
          <p:cNvPr id="7" name="object 7"/>
          <p:cNvSpPr txBox="1"/>
          <p:nvPr/>
        </p:nvSpPr>
        <p:spPr>
          <a:xfrm>
            <a:off x="444500" y="1201360"/>
            <a:ext cx="4233545" cy="1555115"/>
          </a:xfrm>
          <a:prstGeom prst="rect">
            <a:avLst/>
          </a:prstGeom>
        </p:spPr>
        <p:txBody>
          <a:bodyPr vert="horz" wrap="square" lIns="0" tIns="11430" rIns="0" bIns="0" rtlCol="0">
            <a:spAutoFit/>
          </a:bodyPr>
          <a:lstStyle/>
          <a:p>
            <a:pPr marL="12700" marR="127000">
              <a:lnSpc>
                <a:spcPct val="124700"/>
              </a:lnSpc>
              <a:spcBef>
                <a:spcPts val="90"/>
              </a:spcBef>
            </a:pPr>
            <a:r>
              <a:rPr sz="1150" dirty="0">
                <a:latin typeface="Segoe UI"/>
                <a:cs typeface="Segoe UI"/>
              </a:rPr>
              <a:t>Secure</a:t>
            </a:r>
            <a:r>
              <a:rPr sz="1150" spc="50" dirty="0">
                <a:latin typeface="Segoe UI"/>
                <a:cs typeface="Segoe UI"/>
              </a:rPr>
              <a:t> </a:t>
            </a:r>
            <a:r>
              <a:rPr sz="1150" dirty="0">
                <a:latin typeface="Segoe UI"/>
                <a:cs typeface="Segoe UI"/>
              </a:rPr>
              <a:t>data</a:t>
            </a:r>
            <a:r>
              <a:rPr sz="1150" spc="55" dirty="0">
                <a:latin typeface="Segoe UI"/>
                <a:cs typeface="Segoe UI"/>
              </a:rPr>
              <a:t> </a:t>
            </a:r>
            <a:r>
              <a:rPr sz="1150" dirty="0">
                <a:latin typeface="Segoe UI"/>
                <a:cs typeface="Segoe UI"/>
              </a:rPr>
              <a:t>at</a:t>
            </a:r>
            <a:r>
              <a:rPr sz="1150" spc="50" dirty="0">
                <a:latin typeface="Segoe UI"/>
                <a:cs typeface="Segoe UI"/>
              </a:rPr>
              <a:t> </a:t>
            </a:r>
            <a:r>
              <a:rPr sz="1150" dirty="0">
                <a:latin typeface="Segoe UI"/>
                <a:cs typeface="Segoe UI"/>
              </a:rPr>
              <a:t>rest</a:t>
            </a:r>
            <a:r>
              <a:rPr sz="1150" spc="55" dirty="0">
                <a:latin typeface="Segoe UI"/>
                <a:cs typeface="Segoe UI"/>
              </a:rPr>
              <a:t> </a:t>
            </a:r>
            <a:r>
              <a:rPr sz="1150" dirty="0">
                <a:latin typeface="Segoe UI"/>
                <a:cs typeface="Segoe UI"/>
              </a:rPr>
              <a:t>and</a:t>
            </a:r>
            <a:r>
              <a:rPr sz="1150" spc="55" dirty="0">
                <a:latin typeface="Segoe UI"/>
                <a:cs typeface="Segoe UI"/>
              </a:rPr>
              <a:t> </a:t>
            </a:r>
            <a:r>
              <a:rPr sz="1150" dirty="0">
                <a:latin typeface="Segoe UI"/>
                <a:cs typeface="Segoe UI"/>
              </a:rPr>
              <a:t>in</a:t>
            </a:r>
            <a:r>
              <a:rPr sz="1150" spc="50" dirty="0">
                <a:latin typeface="Segoe UI"/>
                <a:cs typeface="Segoe UI"/>
              </a:rPr>
              <a:t> </a:t>
            </a:r>
            <a:r>
              <a:rPr sz="1150" dirty="0">
                <a:latin typeface="Segoe UI"/>
                <a:cs typeface="Segoe UI"/>
              </a:rPr>
              <a:t>transit</a:t>
            </a:r>
            <a:r>
              <a:rPr sz="1150" spc="55" dirty="0">
                <a:latin typeface="Segoe UI"/>
                <a:cs typeface="Segoe UI"/>
              </a:rPr>
              <a:t> </a:t>
            </a:r>
            <a:r>
              <a:rPr sz="1150" dirty="0">
                <a:latin typeface="Segoe UI"/>
                <a:cs typeface="Segoe UI"/>
              </a:rPr>
              <a:t>as</a:t>
            </a:r>
            <a:r>
              <a:rPr sz="1150" spc="50" dirty="0">
                <a:latin typeface="Segoe UI"/>
                <a:cs typeface="Segoe UI"/>
              </a:rPr>
              <a:t> </a:t>
            </a:r>
            <a:r>
              <a:rPr sz="1150" dirty="0">
                <a:latin typeface="Segoe UI"/>
                <a:cs typeface="Segoe UI"/>
              </a:rPr>
              <a:t>a</a:t>
            </a:r>
            <a:r>
              <a:rPr sz="1150" spc="55" dirty="0">
                <a:latin typeface="Segoe UI"/>
                <a:cs typeface="Segoe UI"/>
              </a:rPr>
              <a:t> </a:t>
            </a:r>
            <a:r>
              <a:rPr sz="1150" dirty="0">
                <a:latin typeface="Segoe UI"/>
                <a:cs typeface="Segoe UI"/>
              </a:rPr>
              <a:t>baseline.</a:t>
            </a:r>
            <a:r>
              <a:rPr sz="1150" spc="55" dirty="0">
                <a:latin typeface="Segoe UI"/>
                <a:cs typeface="Segoe UI"/>
              </a:rPr>
              <a:t> </a:t>
            </a:r>
            <a:r>
              <a:rPr sz="1150" dirty="0">
                <a:latin typeface="Segoe UI"/>
                <a:cs typeface="Segoe UI"/>
              </a:rPr>
              <a:t>Use</a:t>
            </a:r>
            <a:r>
              <a:rPr sz="1150" spc="50" dirty="0">
                <a:latin typeface="Segoe UI"/>
                <a:cs typeface="Segoe UI"/>
              </a:rPr>
              <a:t> </a:t>
            </a:r>
            <a:r>
              <a:rPr sz="1150" b="1" spc="-10" dirty="0">
                <a:latin typeface="Segoe UI"/>
                <a:cs typeface="Segoe UI"/>
              </a:rPr>
              <a:t>Azure</a:t>
            </a:r>
            <a:r>
              <a:rPr sz="1150" b="1" spc="500" dirty="0">
                <a:latin typeface="Segoe UI"/>
                <a:cs typeface="Segoe UI"/>
              </a:rPr>
              <a:t> </a:t>
            </a:r>
            <a:r>
              <a:rPr sz="1150" b="1" dirty="0">
                <a:latin typeface="Segoe UI"/>
                <a:cs typeface="Segoe UI"/>
              </a:rPr>
              <a:t>Disk</a:t>
            </a:r>
            <a:r>
              <a:rPr sz="1150" b="1" spc="70" dirty="0">
                <a:latin typeface="Segoe UI"/>
                <a:cs typeface="Segoe UI"/>
              </a:rPr>
              <a:t> </a:t>
            </a:r>
            <a:r>
              <a:rPr sz="1150" b="1" dirty="0">
                <a:latin typeface="Segoe UI"/>
                <a:cs typeface="Segoe UI"/>
              </a:rPr>
              <a:t>Encryption</a:t>
            </a:r>
            <a:r>
              <a:rPr sz="1150" b="1" spc="70" dirty="0">
                <a:latin typeface="Segoe UI"/>
                <a:cs typeface="Segoe UI"/>
              </a:rPr>
              <a:t> </a:t>
            </a:r>
            <a:r>
              <a:rPr sz="1150" dirty="0">
                <a:latin typeface="Segoe UI"/>
                <a:cs typeface="Segoe UI"/>
              </a:rPr>
              <a:t>for</a:t>
            </a:r>
            <a:r>
              <a:rPr sz="1150" spc="75" dirty="0">
                <a:latin typeface="Segoe UI"/>
                <a:cs typeface="Segoe UI"/>
              </a:rPr>
              <a:t> </a:t>
            </a:r>
            <a:r>
              <a:rPr sz="1150" dirty="0">
                <a:latin typeface="Segoe UI"/>
                <a:cs typeface="Segoe UI"/>
              </a:rPr>
              <a:t>VMs</a:t>
            </a:r>
            <a:r>
              <a:rPr sz="1150" spc="70" dirty="0">
                <a:latin typeface="Segoe UI"/>
                <a:cs typeface="Segoe UI"/>
              </a:rPr>
              <a:t> </a:t>
            </a:r>
            <a:r>
              <a:rPr sz="1150" dirty="0">
                <a:latin typeface="Segoe UI"/>
                <a:cs typeface="Segoe UI"/>
              </a:rPr>
              <a:t>and</a:t>
            </a:r>
            <a:r>
              <a:rPr sz="1150" spc="75" dirty="0">
                <a:latin typeface="Segoe UI"/>
                <a:cs typeface="Segoe UI"/>
              </a:rPr>
              <a:t> </a:t>
            </a:r>
            <a:r>
              <a:rPr sz="1150" b="1" dirty="0">
                <a:latin typeface="Segoe UI"/>
                <a:cs typeface="Segoe UI"/>
              </a:rPr>
              <a:t>Storage</a:t>
            </a:r>
            <a:r>
              <a:rPr sz="1150" b="1" spc="70" dirty="0">
                <a:latin typeface="Segoe UI"/>
                <a:cs typeface="Segoe UI"/>
              </a:rPr>
              <a:t> </a:t>
            </a:r>
            <a:r>
              <a:rPr sz="1150" b="1" dirty="0">
                <a:latin typeface="Segoe UI"/>
                <a:cs typeface="Segoe UI"/>
              </a:rPr>
              <a:t>Service</a:t>
            </a:r>
            <a:r>
              <a:rPr sz="1150" b="1" spc="75" dirty="0">
                <a:latin typeface="Segoe UI"/>
                <a:cs typeface="Segoe UI"/>
              </a:rPr>
              <a:t> </a:t>
            </a:r>
            <a:r>
              <a:rPr sz="1150" b="1" spc="-10" dirty="0">
                <a:latin typeface="Segoe UI"/>
                <a:cs typeface="Segoe UI"/>
              </a:rPr>
              <a:t>Encryption</a:t>
            </a:r>
            <a:r>
              <a:rPr sz="1150" b="1" spc="500" dirty="0">
                <a:latin typeface="Segoe UI"/>
                <a:cs typeface="Segoe UI"/>
              </a:rPr>
              <a:t> </a:t>
            </a:r>
            <a:r>
              <a:rPr sz="1150" dirty="0">
                <a:latin typeface="Segoe UI"/>
                <a:cs typeface="Segoe UI"/>
              </a:rPr>
              <a:t>for</a:t>
            </a:r>
            <a:r>
              <a:rPr sz="1150" spc="65" dirty="0">
                <a:latin typeface="Segoe UI"/>
                <a:cs typeface="Segoe UI"/>
              </a:rPr>
              <a:t> </a:t>
            </a:r>
            <a:r>
              <a:rPr sz="1150" dirty="0">
                <a:latin typeface="Segoe UI"/>
                <a:cs typeface="Segoe UI"/>
              </a:rPr>
              <a:t>storage</a:t>
            </a:r>
            <a:r>
              <a:rPr sz="1150" spc="65" dirty="0">
                <a:latin typeface="Segoe UI"/>
                <a:cs typeface="Segoe UI"/>
              </a:rPr>
              <a:t> </a:t>
            </a:r>
            <a:r>
              <a:rPr sz="1150" dirty="0">
                <a:latin typeface="Segoe UI"/>
                <a:cs typeface="Segoe UI"/>
              </a:rPr>
              <a:t>accounts.</a:t>
            </a:r>
            <a:r>
              <a:rPr sz="1150" spc="65" dirty="0">
                <a:latin typeface="Segoe UI"/>
                <a:cs typeface="Segoe UI"/>
              </a:rPr>
              <a:t> </a:t>
            </a:r>
            <a:r>
              <a:rPr sz="1150" dirty="0">
                <a:latin typeface="Segoe UI"/>
                <a:cs typeface="Segoe UI"/>
              </a:rPr>
              <a:t>Protect</a:t>
            </a:r>
            <a:r>
              <a:rPr sz="1150" spc="65" dirty="0">
                <a:latin typeface="Segoe UI"/>
                <a:cs typeface="Segoe UI"/>
              </a:rPr>
              <a:t> </a:t>
            </a:r>
            <a:r>
              <a:rPr sz="1150" dirty="0">
                <a:latin typeface="Segoe UI"/>
                <a:cs typeface="Segoe UI"/>
              </a:rPr>
              <a:t>keys</a:t>
            </a:r>
            <a:r>
              <a:rPr sz="1150" spc="65" dirty="0">
                <a:latin typeface="Segoe UI"/>
                <a:cs typeface="Segoe UI"/>
              </a:rPr>
              <a:t> </a:t>
            </a:r>
            <a:r>
              <a:rPr sz="1150" dirty="0">
                <a:latin typeface="Segoe UI"/>
                <a:cs typeface="Segoe UI"/>
              </a:rPr>
              <a:t>and</a:t>
            </a:r>
            <a:r>
              <a:rPr sz="1150" spc="70" dirty="0">
                <a:latin typeface="Segoe UI"/>
                <a:cs typeface="Segoe UI"/>
              </a:rPr>
              <a:t> </a:t>
            </a:r>
            <a:r>
              <a:rPr sz="1150" dirty="0">
                <a:latin typeface="Segoe UI"/>
                <a:cs typeface="Segoe UI"/>
              </a:rPr>
              <a:t>secrets</a:t>
            </a:r>
            <a:r>
              <a:rPr sz="1150" spc="65" dirty="0">
                <a:latin typeface="Segoe UI"/>
                <a:cs typeface="Segoe UI"/>
              </a:rPr>
              <a:t> </a:t>
            </a:r>
            <a:r>
              <a:rPr sz="1150" dirty="0">
                <a:latin typeface="Segoe UI"/>
                <a:cs typeface="Segoe UI"/>
              </a:rPr>
              <a:t>with</a:t>
            </a:r>
            <a:r>
              <a:rPr sz="1150" spc="65" dirty="0">
                <a:latin typeface="Segoe UI"/>
                <a:cs typeface="Segoe UI"/>
              </a:rPr>
              <a:t> </a:t>
            </a:r>
            <a:r>
              <a:rPr sz="1150" b="1" dirty="0">
                <a:latin typeface="Segoe UI"/>
                <a:cs typeface="Segoe UI"/>
              </a:rPr>
              <a:t>Azure</a:t>
            </a:r>
            <a:r>
              <a:rPr sz="1150" b="1" spc="65" dirty="0">
                <a:latin typeface="Segoe UI"/>
                <a:cs typeface="Segoe UI"/>
              </a:rPr>
              <a:t> </a:t>
            </a:r>
            <a:r>
              <a:rPr sz="1150" b="1" spc="-25" dirty="0">
                <a:latin typeface="Segoe UI"/>
                <a:cs typeface="Segoe UI"/>
              </a:rPr>
              <a:t>Key</a:t>
            </a:r>
            <a:endParaRPr sz="1150">
              <a:latin typeface="Segoe UI"/>
              <a:cs typeface="Segoe UI"/>
            </a:endParaRPr>
          </a:p>
          <a:p>
            <a:pPr marL="12700" marR="5080">
              <a:lnSpc>
                <a:spcPct val="124700"/>
              </a:lnSpc>
            </a:pPr>
            <a:r>
              <a:rPr sz="1150" b="1" dirty="0">
                <a:latin typeface="Segoe UI"/>
                <a:cs typeface="Segoe UI"/>
              </a:rPr>
              <a:t>Vault</a:t>
            </a:r>
            <a:r>
              <a:rPr sz="1150" dirty="0">
                <a:latin typeface="Segoe UI"/>
                <a:cs typeface="Segoe UI"/>
              </a:rPr>
              <a:t>,</a:t>
            </a:r>
            <a:r>
              <a:rPr sz="1150" spc="55" dirty="0">
                <a:latin typeface="Segoe UI"/>
                <a:cs typeface="Segoe UI"/>
              </a:rPr>
              <a:t> </a:t>
            </a:r>
            <a:r>
              <a:rPr sz="1150" dirty="0">
                <a:latin typeface="Segoe UI"/>
                <a:cs typeface="Segoe UI"/>
              </a:rPr>
              <a:t>optionally</a:t>
            </a:r>
            <a:r>
              <a:rPr sz="1150" spc="60" dirty="0">
                <a:latin typeface="Segoe UI"/>
                <a:cs typeface="Segoe UI"/>
              </a:rPr>
              <a:t> </a:t>
            </a:r>
            <a:r>
              <a:rPr sz="1150" dirty="0">
                <a:latin typeface="Segoe UI"/>
                <a:cs typeface="Segoe UI"/>
              </a:rPr>
              <a:t>backed</a:t>
            </a:r>
            <a:r>
              <a:rPr sz="1150" spc="55" dirty="0">
                <a:latin typeface="Segoe UI"/>
                <a:cs typeface="Segoe UI"/>
              </a:rPr>
              <a:t> </a:t>
            </a:r>
            <a:r>
              <a:rPr sz="1150" dirty="0">
                <a:latin typeface="Segoe UI"/>
                <a:cs typeface="Segoe UI"/>
              </a:rPr>
              <a:t>by</a:t>
            </a:r>
            <a:r>
              <a:rPr sz="1150" spc="60" dirty="0">
                <a:latin typeface="Segoe UI"/>
                <a:cs typeface="Segoe UI"/>
              </a:rPr>
              <a:t> </a:t>
            </a:r>
            <a:r>
              <a:rPr sz="1150" dirty="0">
                <a:latin typeface="Segoe UI"/>
                <a:cs typeface="Segoe UI"/>
              </a:rPr>
              <a:t>HSMs.</a:t>
            </a:r>
            <a:r>
              <a:rPr sz="1150" spc="55" dirty="0">
                <a:latin typeface="Segoe UI"/>
                <a:cs typeface="Segoe UI"/>
              </a:rPr>
              <a:t> </a:t>
            </a:r>
            <a:r>
              <a:rPr sz="1150" dirty="0">
                <a:latin typeface="Segoe UI"/>
                <a:cs typeface="Segoe UI"/>
              </a:rPr>
              <a:t>Enable</a:t>
            </a:r>
            <a:r>
              <a:rPr sz="1150" spc="60" dirty="0">
                <a:latin typeface="Segoe UI"/>
                <a:cs typeface="Segoe UI"/>
              </a:rPr>
              <a:t> </a:t>
            </a:r>
            <a:r>
              <a:rPr sz="1150" b="1" dirty="0">
                <a:latin typeface="Segoe UI"/>
                <a:cs typeface="Segoe UI"/>
              </a:rPr>
              <a:t>TLS/HTTPS</a:t>
            </a:r>
            <a:r>
              <a:rPr sz="1150" b="1" spc="50" dirty="0">
                <a:latin typeface="Segoe UI"/>
                <a:cs typeface="Segoe UI"/>
              </a:rPr>
              <a:t> </a:t>
            </a:r>
            <a:r>
              <a:rPr sz="1150" dirty="0">
                <a:latin typeface="Segoe UI"/>
                <a:cs typeface="Segoe UI"/>
              </a:rPr>
              <a:t>and</a:t>
            </a:r>
            <a:r>
              <a:rPr sz="1150" spc="60" dirty="0">
                <a:latin typeface="Segoe UI"/>
                <a:cs typeface="Segoe UI"/>
              </a:rPr>
              <a:t> </a:t>
            </a:r>
            <a:r>
              <a:rPr sz="1150" spc="-25" dirty="0">
                <a:latin typeface="Segoe UI"/>
                <a:cs typeface="Segoe UI"/>
              </a:rPr>
              <a:t>SMB </a:t>
            </a:r>
            <a:r>
              <a:rPr sz="1150" dirty="0">
                <a:latin typeface="Segoe UI"/>
                <a:cs typeface="Segoe UI"/>
              </a:rPr>
              <a:t>encryption</a:t>
            </a:r>
            <a:r>
              <a:rPr sz="1150" spc="75" dirty="0">
                <a:latin typeface="Segoe UI"/>
                <a:cs typeface="Segoe UI"/>
              </a:rPr>
              <a:t> </a:t>
            </a:r>
            <a:r>
              <a:rPr sz="1150" dirty="0">
                <a:latin typeface="Segoe UI"/>
                <a:cs typeface="Segoe UI"/>
              </a:rPr>
              <a:t>for</a:t>
            </a:r>
            <a:r>
              <a:rPr sz="1150" spc="80" dirty="0">
                <a:latin typeface="Segoe UI"/>
                <a:cs typeface="Segoe UI"/>
              </a:rPr>
              <a:t> </a:t>
            </a:r>
            <a:r>
              <a:rPr sz="1150" dirty="0">
                <a:latin typeface="Segoe UI"/>
                <a:cs typeface="Segoe UI"/>
              </a:rPr>
              <a:t>data</a:t>
            </a:r>
            <a:r>
              <a:rPr sz="1150" spc="80" dirty="0">
                <a:latin typeface="Segoe UI"/>
                <a:cs typeface="Segoe UI"/>
              </a:rPr>
              <a:t> </a:t>
            </a:r>
            <a:r>
              <a:rPr sz="1150" dirty="0">
                <a:latin typeface="Segoe UI"/>
                <a:cs typeface="Segoe UI"/>
              </a:rPr>
              <a:t>in</a:t>
            </a:r>
            <a:r>
              <a:rPr sz="1150" spc="80" dirty="0">
                <a:latin typeface="Segoe UI"/>
                <a:cs typeface="Segoe UI"/>
              </a:rPr>
              <a:t> </a:t>
            </a:r>
            <a:r>
              <a:rPr sz="1150" dirty="0">
                <a:latin typeface="Segoe UI"/>
                <a:cs typeface="Segoe UI"/>
              </a:rPr>
              <a:t>transit.</a:t>
            </a:r>
            <a:r>
              <a:rPr sz="1150" spc="80" dirty="0">
                <a:latin typeface="Segoe UI"/>
                <a:cs typeface="Segoe UI"/>
              </a:rPr>
              <a:t> </a:t>
            </a:r>
            <a:r>
              <a:rPr sz="1150" dirty="0">
                <a:latin typeface="Segoe UI"/>
                <a:cs typeface="Segoe UI"/>
              </a:rPr>
              <a:t>For</a:t>
            </a:r>
            <a:r>
              <a:rPr sz="1150" spc="75" dirty="0">
                <a:latin typeface="Segoe UI"/>
                <a:cs typeface="Segoe UI"/>
              </a:rPr>
              <a:t> </a:t>
            </a:r>
            <a:r>
              <a:rPr sz="1150" dirty="0">
                <a:latin typeface="Segoe UI"/>
                <a:cs typeface="Segoe UI"/>
              </a:rPr>
              <a:t>highly</a:t>
            </a:r>
            <a:r>
              <a:rPr sz="1150" spc="80" dirty="0">
                <a:latin typeface="Segoe UI"/>
                <a:cs typeface="Segoe UI"/>
              </a:rPr>
              <a:t> </a:t>
            </a:r>
            <a:r>
              <a:rPr sz="1150" dirty="0">
                <a:latin typeface="Segoe UI"/>
                <a:cs typeface="Segoe UI"/>
              </a:rPr>
              <a:t>sensitive</a:t>
            </a:r>
            <a:r>
              <a:rPr sz="1150" spc="80" dirty="0">
                <a:latin typeface="Segoe UI"/>
                <a:cs typeface="Segoe UI"/>
              </a:rPr>
              <a:t> </a:t>
            </a:r>
            <a:r>
              <a:rPr sz="1150" spc="-10" dirty="0">
                <a:latin typeface="Segoe UI"/>
                <a:cs typeface="Segoe UI"/>
              </a:rPr>
              <a:t>workloads, </a:t>
            </a:r>
            <a:r>
              <a:rPr sz="1150" dirty="0">
                <a:latin typeface="Segoe UI"/>
                <a:cs typeface="Segoe UI"/>
              </a:rPr>
              <a:t>consider</a:t>
            </a:r>
            <a:r>
              <a:rPr sz="1150" spc="70" dirty="0">
                <a:latin typeface="Segoe UI"/>
                <a:cs typeface="Segoe UI"/>
              </a:rPr>
              <a:t> </a:t>
            </a:r>
            <a:r>
              <a:rPr sz="1150" b="1" dirty="0">
                <a:latin typeface="Segoe UI"/>
                <a:cs typeface="Segoe UI"/>
              </a:rPr>
              <a:t>Confidential</a:t>
            </a:r>
            <a:r>
              <a:rPr sz="1150" b="1" spc="75" dirty="0">
                <a:latin typeface="Segoe UI"/>
                <a:cs typeface="Segoe UI"/>
              </a:rPr>
              <a:t> </a:t>
            </a:r>
            <a:r>
              <a:rPr sz="1150" b="1" dirty="0">
                <a:latin typeface="Segoe UI"/>
                <a:cs typeface="Segoe UI"/>
              </a:rPr>
              <a:t>Computing</a:t>
            </a:r>
            <a:r>
              <a:rPr sz="1150" b="1" spc="70" dirty="0">
                <a:latin typeface="Segoe UI"/>
                <a:cs typeface="Segoe UI"/>
              </a:rPr>
              <a:t> </a:t>
            </a:r>
            <a:r>
              <a:rPr sz="1150" dirty="0">
                <a:latin typeface="Segoe UI"/>
                <a:cs typeface="Segoe UI"/>
              </a:rPr>
              <a:t>to</a:t>
            </a:r>
            <a:r>
              <a:rPr sz="1150" spc="75" dirty="0">
                <a:latin typeface="Segoe UI"/>
                <a:cs typeface="Segoe UI"/>
              </a:rPr>
              <a:t> </a:t>
            </a:r>
            <a:r>
              <a:rPr sz="1150" dirty="0">
                <a:latin typeface="Segoe UI"/>
                <a:cs typeface="Segoe UI"/>
              </a:rPr>
              <a:t>keep</a:t>
            </a:r>
            <a:r>
              <a:rPr sz="1150" spc="75" dirty="0">
                <a:latin typeface="Segoe UI"/>
                <a:cs typeface="Segoe UI"/>
              </a:rPr>
              <a:t> </a:t>
            </a:r>
            <a:r>
              <a:rPr sz="1150" dirty="0">
                <a:latin typeface="Segoe UI"/>
                <a:cs typeface="Segoe UI"/>
              </a:rPr>
              <a:t>data</a:t>
            </a:r>
            <a:r>
              <a:rPr sz="1150" spc="70" dirty="0">
                <a:latin typeface="Segoe UI"/>
                <a:cs typeface="Segoe UI"/>
              </a:rPr>
              <a:t> </a:t>
            </a:r>
            <a:r>
              <a:rPr sz="1150" dirty="0">
                <a:latin typeface="Segoe UI"/>
                <a:cs typeface="Segoe UI"/>
              </a:rPr>
              <a:t>protected</a:t>
            </a:r>
            <a:r>
              <a:rPr sz="1150" spc="75" dirty="0">
                <a:latin typeface="Segoe UI"/>
                <a:cs typeface="Segoe UI"/>
              </a:rPr>
              <a:t> </a:t>
            </a:r>
            <a:r>
              <a:rPr sz="1150" spc="-25" dirty="0">
                <a:latin typeface="Segoe UI"/>
                <a:cs typeface="Segoe UI"/>
              </a:rPr>
              <a:t>in </a:t>
            </a:r>
            <a:r>
              <a:rPr sz="1150" dirty="0">
                <a:latin typeface="Segoe UI"/>
                <a:cs typeface="Segoe UI"/>
              </a:rPr>
              <a:t>use,</a:t>
            </a:r>
            <a:r>
              <a:rPr sz="1150" spc="75" dirty="0">
                <a:latin typeface="Segoe UI"/>
                <a:cs typeface="Segoe UI"/>
              </a:rPr>
              <a:t> </a:t>
            </a:r>
            <a:r>
              <a:rPr sz="1150" dirty="0">
                <a:latin typeface="Segoe UI"/>
                <a:cs typeface="Segoe UI"/>
              </a:rPr>
              <a:t>supported</a:t>
            </a:r>
            <a:r>
              <a:rPr sz="1150" spc="75" dirty="0">
                <a:latin typeface="Segoe UI"/>
                <a:cs typeface="Segoe UI"/>
              </a:rPr>
              <a:t> </a:t>
            </a:r>
            <a:r>
              <a:rPr sz="1150" dirty="0">
                <a:latin typeface="Segoe UI"/>
                <a:cs typeface="Segoe UI"/>
              </a:rPr>
              <a:t>by</a:t>
            </a:r>
            <a:r>
              <a:rPr sz="1150" spc="75" dirty="0">
                <a:latin typeface="Segoe UI"/>
                <a:cs typeface="Segoe UI"/>
              </a:rPr>
              <a:t> </a:t>
            </a:r>
            <a:r>
              <a:rPr sz="1150" dirty="0">
                <a:latin typeface="Segoe UI"/>
                <a:cs typeface="Segoe UI"/>
              </a:rPr>
              <a:t>remote</a:t>
            </a:r>
            <a:r>
              <a:rPr sz="1150" spc="75" dirty="0">
                <a:latin typeface="Segoe UI"/>
                <a:cs typeface="Segoe UI"/>
              </a:rPr>
              <a:t> </a:t>
            </a:r>
            <a:r>
              <a:rPr sz="1150" spc="-10" dirty="0">
                <a:latin typeface="Segoe UI"/>
                <a:cs typeface="Segoe UI"/>
              </a:rPr>
              <a:t>attestation.</a:t>
            </a:r>
            <a:endParaRPr sz="1150">
              <a:latin typeface="Segoe UI"/>
              <a:cs typeface="Segoe UI"/>
            </a:endParaRPr>
          </a:p>
        </p:txBody>
      </p:sp>
      <p:sp>
        <p:nvSpPr>
          <p:cNvPr id="8" name="object 8"/>
          <p:cNvSpPr/>
          <p:nvPr/>
        </p:nvSpPr>
        <p:spPr>
          <a:xfrm>
            <a:off x="466943" y="456077"/>
            <a:ext cx="539750" cy="539750"/>
          </a:xfrm>
          <a:custGeom>
            <a:avLst/>
            <a:gdLst/>
            <a:ahLst/>
            <a:cxnLst/>
            <a:rect l="l" t="t" r="r" b="b"/>
            <a:pathLst>
              <a:path w="539750" h="539750">
                <a:moveTo>
                  <a:pt x="449580" y="0"/>
                </a:moveTo>
                <a:lnTo>
                  <a:pt x="89916" y="0"/>
                </a:lnTo>
                <a:lnTo>
                  <a:pt x="54917" y="7066"/>
                </a:lnTo>
                <a:lnTo>
                  <a:pt x="26336" y="26336"/>
                </a:lnTo>
                <a:lnTo>
                  <a:pt x="7066" y="54917"/>
                </a:lnTo>
                <a:lnTo>
                  <a:pt x="0" y="89915"/>
                </a:lnTo>
                <a:lnTo>
                  <a:pt x="0" y="449579"/>
                </a:lnTo>
                <a:lnTo>
                  <a:pt x="7066" y="484578"/>
                </a:lnTo>
                <a:lnTo>
                  <a:pt x="26336" y="513159"/>
                </a:lnTo>
                <a:lnTo>
                  <a:pt x="54917" y="532429"/>
                </a:lnTo>
                <a:lnTo>
                  <a:pt x="89916" y="539495"/>
                </a:lnTo>
                <a:lnTo>
                  <a:pt x="449580" y="539495"/>
                </a:lnTo>
                <a:lnTo>
                  <a:pt x="484578" y="532429"/>
                </a:lnTo>
                <a:lnTo>
                  <a:pt x="513159" y="513159"/>
                </a:lnTo>
                <a:lnTo>
                  <a:pt x="532429" y="484578"/>
                </a:lnTo>
                <a:lnTo>
                  <a:pt x="539496" y="449579"/>
                </a:lnTo>
                <a:lnTo>
                  <a:pt x="539496" y="89915"/>
                </a:lnTo>
                <a:lnTo>
                  <a:pt x="532429" y="54917"/>
                </a:lnTo>
                <a:lnTo>
                  <a:pt x="513159" y="26336"/>
                </a:lnTo>
                <a:lnTo>
                  <a:pt x="484578" y="7066"/>
                </a:lnTo>
                <a:lnTo>
                  <a:pt x="449580" y="0"/>
                </a:lnTo>
                <a:close/>
              </a:path>
            </a:pathLst>
          </a:custGeom>
          <a:solidFill>
            <a:srgbClr val="215B62"/>
          </a:solidFill>
        </p:spPr>
        <p:txBody>
          <a:bodyPr wrap="square" lIns="0" tIns="0" rIns="0" bIns="0" rtlCol="0"/>
          <a:lstStyle/>
          <a:p>
            <a:endParaRPr/>
          </a:p>
        </p:txBody>
      </p:sp>
      <p:sp>
        <p:nvSpPr>
          <p:cNvPr id="9" name="object 9"/>
          <p:cNvSpPr txBox="1"/>
          <p:nvPr/>
        </p:nvSpPr>
        <p:spPr>
          <a:xfrm>
            <a:off x="623773" y="488334"/>
            <a:ext cx="225425" cy="457200"/>
          </a:xfrm>
          <a:prstGeom prst="rect">
            <a:avLst/>
          </a:prstGeom>
        </p:spPr>
        <p:txBody>
          <a:bodyPr vert="horz" wrap="square" lIns="0" tIns="16510" rIns="0" bIns="0" rtlCol="0">
            <a:spAutoFit/>
          </a:bodyPr>
          <a:lstStyle/>
          <a:p>
            <a:pPr marL="12700">
              <a:lnSpc>
                <a:spcPct val="100000"/>
              </a:lnSpc>
              <a:spcBef>
                <a:spcPts val="130"/>
              </a:spcBef>
            </a:pPr>
            <a:r>
              <a:rPr sz="2800" b="1" spc="-50" dirty="0">
                <a:solidFill>
                  <a:srgbClr val="FFFFFF"/>
                </a:solidFill>
                <a:latin typeface="Arial"/>
                <a:cs typeface="Arial"/>
              </a:rPr>
              <a:t>3</a:t>
            </a:r>
            <a:endParaRPr sz="2800">
              <a:latin typeface="Arial"/>
              <a:cs typeface="Arial"/>
            </a:endParaRPr>
          </a:p>
        </p:txBody>
      </p:sp>
      <p:sp>
        <p:nvSpPr>
          <p:cNvPr id="10" name="object 10"/>
          <p:cNvSpPr/>
          <p:nvPr/>
        </p:nvSpPr>
        <p:spPr>
          <a:xfrm>
            <a:off x="318999" y="3279598"/>
            <a:ext cx="5941695" cy="2445385"/>
          </a:xfrm>
          <a:custGeom>
            <a:avLst/>
            <a:gdLst/>
            <a:ahLst/>
            <a:cxnLst/>
            <a:rect l="l" t="t" r="r" b="b"/>
            <a:pathLst>
              <a:path w="5941695" h="2445385">
                <a:moveTo>
                  <a:pt x="5839802" y="0"/>
                </a:moveTo>
                <a:lnTo>
                  <a:pt x="101600" y="0"/>
                </a:lnTo>
                <a:lnTo>
                  <a:pt x="62054" y="7984"/>
                </a:lnTo>
                <a:lnTo>
                  <a:pt x="29759" y="29759"/>
                </a:lnTo>
                <a:lnTo>
                  <a:pt x="7984" y="62054"/>
                </a:lnTo>
                <a:lnTo>
                  <a:pt x="0" y="101600"/>
                </a:lnTo>
                <a:lnTo>
                  <a:pt x="0" y="2343594"/>
                </a:lnTo>
                <a:lnTo>
                  <a:pt x="7984" y="2383140"/>
                </a:lnTo>
                <a:lnTo>
                  <a:pt x="29759" y="2415435"/>
                </a:lnTo>
                <a:lnTo>
                  <a:pt x="62054" y="2437209"/>
                </a:lnTo>
                <a:lnTo>
                  <a:pt x="101600" y="2445194"/>
                </a:lnTo>
                <a:lnTo>
                  <a:pt x="5839802" y="2445194"/>
                </a:lnTo>
                <a:lnTo>
                  <a:pt x="5879348" y="2437209"/>
                </a:lnTo>
                <a:lnTo>
                  <a:pt x="5911643" y="2415435"/>
                </a:lnTo>
                <a:lnTo>
                  <a:pt x="5933418" y="2383140"/>
                </a:lnTo>
                <a:lnTo>
                  <a:pt x="5941402" y="2343594"/>
                </a:lnTo>
                <a:lnTo>
                  <a:pt x="5941402" y="101600"/>
                </a:lnTo>
                <a:lnTo>
                  <a:pt x="5933418" y="62054"/>
                </a:lnTo>
                <a:lnTo>
                  <a:pt x="5911643" y="29759"/>
                </a:lnTo>
                <a:lnTo>
                  <a:pt x="5879348" y="7984"/>
                </a:lnTo>
                <a:lnTo>
                  <a:pt x="5839802" y="0"/>
                </a:lnTo>
                <a:close/>
              </a:path>
            </a:pathLst>
          </a:custGeom>
          <a:solidFill>
            <a:srgbClr val="FFFFFF"/>
          </a:solidFill>
        </p:spPr>
        <p:txBody>
          <a:bodyPr wrap="square" lIns="0" tIns="0" rIns="0" bIns="0" rtlCol="0"/>
          <a:lstStyle/>
          <a:p>
            <a:endParaRPr/>
          </a:p>
        </p:txBody>
      </p:sp>
      <p:sp>
        <p:nvSpPr>
          <p:cNvPr id="11" name="object 11"/>
          <p:cNvSpPr txBox="1"/>
          <p:nvPr/>
        </p:nvSpPr>
        <p:spPr>
          <a:xfrm>
            <a:off x="617899" y="3504035"/>
            <a:ext cx="4864100" cy="1695785"/>
          </a:xfrm>
          <a:prstGeom prst="rect">
            <a:avLst/>
          </a:prstGeom>
        </p:spPr>
        <p:txBody>
          <a:bodyPr vert="horz" wrap="square" lIns="0" tIns="12700" rIns="0" bIns="0" rtlCol="0">
            <a:spAutoFit/>
          </a:bodyPr>
          <a:lstStyle/>
          <a:p>
            <a:pPr marL="12700">
              <a:lnSpc>
                <a:spcPct val="100000"/>
              </a:lnSpc>
              <a:spcBef>
                <a:spcPts val="100"/>
              </a:spcBef>
            </a:pPr>
            <a:r>
              <a:rPr sz="1600" b="1" spc="-10" dirty="0">
                <a:latin typeface="Segoe UI Semibold"/>
                <a:cs typeface="Segoe UI Semibold"/>
              </a:rPr>
              <a:t>Checklist:</a:t>
            </a:r>
            <a:endParaRPr sz="1600" dirty="0">
              <a:latin typeface="Segoe UI Semibold"/>
              <a:cs typeface="Segoe UI Semibold"/>
            </a:endParaRPr>
          </a:p>
          <a:p>
            <a:pPr marL="595630">
              <a:lnSpc>
                <a:spcPct val="100000"/>
              </a:lnSpc>
              <a:spcBef>
                <a:spcPts val="1895"/>
              </a:spcBef>
            </a:pPr>
            <a:r>
              <a:rPr sz="1050" dirty="0">
                <a:latin typeface="Segoe UI"/>
                <a:cs typeface="Segoe UI"/>
              </a:rPr>
              <a:t>Centralize</a:t>
            </a:r>
            <a:r>
              <a:rPr sz="1050" spc="80" dirty="0">
                <a:latin typeface="Segoe UI"/>
                <a:cs typeface="Segoe UI"/>
              </a:rPr>
              <a:t> </a:t>
            </a:r>
            <a:r>
              <a:rPr sz="1050" dirty="0">
                <a:latin typeface="Segoe UI"/>
                <a:cs typeface="Segoe UI"/>
              </a:rPr>
              <a:t>secrets</a:t>
            </a:r>
            <a:r>
              <a:rPr sz="1050" spc="85" dirty="0">
                <a:latin typeface="Segoe UI"/>
                <a:cs typeface="Segoe UI"/>
              </a:rPr>
              <a:t> </a:t>
            </a:r>
            <a:r>
              <a:rPr sz="1050" dirty="0">
                <a:latin typeface="Segoe UI"/>
                <a:cs typeface="Segoe UI"/>
              </a:rPr>
              <a:t>and</a:t>
            </a:r>
            <a:r>
              <a:rPr sz="1050" spc="85" dirty="0">
                <a:latin typeface="Segoe UI"/>
                <a:cs typeface="Segoe UI"/>
              </a:rPr>
              <a:t> </a:t>
            </a:r>
            <a:r>
              <a:rPr sz="1050" dirty="0">
                <a:latin typeface="Segoe UI"/>
                <a:cs typeface="Segoe UI"/>
              </a:rPr>
              <a:t>certificates</a:t>
            </a:r>
            <a:r>
              <a:rPr sz="1050" spc="85" dirty="0">
                <a:latin typeface="Segoe UI"/>
                <a:cs typeface="Segoe UI"/>
              </a:rPr>
              <a:t> </a:t>
            </a:r>
            <a:r>
              <a:rPr sz="1050" dirty="0">
                <a:latin typeface="Segoe UI"/>
                <a:cs typeface="Segoe UI"/>
              </a:rPr>
              <a:t>in</a:t>
            </a:r>
            <a:r>
              <a:rPr sz="1050" spc="85" dirty="0">
                <a:latin typeface="Segoe UI"/>
                <a:cs typeface="Segoe UI"/>
              </a:rPr>
              <a:t> </a:t>
            </a:r>
            <a:r>
              <a:rPr sz="1050" dirty="0">
                <a:latin typeface="Segoe UI"/>
                <a:cs typeface="Segoe UI"/>
              </a:rPr>
              <a:t>Key</a:t>
            </a:r>
            <a:r>
              <a:rPr sz="1050" spc="85" dirty="0">
                <a:latin typeface="Segoe UI"/>
                <a:cs typeface="Segoe UI"/>
              </a:rPr>
              <a:t> </a:t>
            </a:r>
            <a:r>
              <a:rPr sz="1050" dirty="0">
                <a:latin typeface="Segoe UI"/>
                <a:cs typeface="Segoe UI"/>
              </a:rPr>
              <a:t>Vault;</a:t>
            </a:r>
            <a:r>
              <a:rPr sz="1050" spc="80" dirty="0">
                <a:latin typeface="Segoe UI"/>
                <a:cs typeface="Segoe UI"/>
              </a:rPr>
              <a:t> </a:t>
            </a:r>
            <a:r>
              <a:rPr sz="1050" dirty="0">
                <a:latin typeface="Segoe UI"/>
                <a:cs typeface="Segoe UI"/>
              </a:rPr>
              <a:t>disable</a:t>
            </a:r>
            <a:r>
              <a:rPr sz="1050" spc="85" dirty="0">
                <a:latin typeface="Segoe UI"/>
                <a:cs typeface="Segoe UI"/>
              </a:rPr>
              <a:t> </a:t>
            </a:r>
            <a:r>
              <a:rPr sz="1050" dirty="0">
                <a:latin typeface="Segoe UI"/>
                <a:cs typeface="Segoe UI"/>
              </a:rPr>
              <a:t>in-code</a:t>
            </a:r>
            <a:r>
              <a:rPr sz="1050" spc="85" dirty="0">
                <a:latin typeface="Segoe UI"/>
                <a:cs typeface="Segoe UI"/>
              </a:rPr>
              <a:t> </a:t>
            </a:r>
            <a:r>
              <a:rPr sz="1050" spc="-10" dirty="0">
                <a:latin typeface="Segoe UI"/>
                <a:cs typeface="Segoe UI"/>
              </a:rPr>
              <a:t>secrets.</a:t>
            </a:r>
            <a:endParaRPr sz="1050" dirty="0">
              <a:latin typeface="Segoe UI"/>
              <a:cs typeface="Segoe UI"/>
            </a:endParaRPr>
          </a:p>
          <a:p>
            <a:pPr marL="595630" marR="457200">
              <a:lnSpc>
                <a:spcPct val="354200"/>
              </a:lnSpc>
            </a:pPr>
            <a:r>
              <a:rPr sz="1050" dirty="0">
                <a:latin typeface="Segoe UI"/>
                <a:cs typeface="Segoe UI"/>
              </a:rPr>
              <a:t>Enforce</a:t>
            </a:r>
            <a:r>
              <a:rPr sz="1050" spc="85" dirty="0">
                <a:latin typeface="Segoe UI"/>
                <a:cs typeface="Segoe UI"/>
              </a:rPr>
              <a:t> </a:t>
            </a:r>
            <a:r>
              <a:rPr sz="1050" dirty="0">
                <a:latin typeface="Segoe UI"/>
                <a:cs typeface="Segoe UI"/>
              </a:rPr>
              <a:t>HTTPS</a:t>
            </a:r>
            <a:r>
              <a:rPr sz="1050" spc="90" dirty="0">
                <a:latin typeface="Segoe UI"/>
                <a:cs typeface="Segoe UI"/>
              </a:rPr>
              <a:t> </a:t>
            </a:r>
            <a:r>
              <a:rPr sz="1050" dirty="0">
                <a:latin typeface="Segoe UI"/>
                <a:cs typeface="Segoe UI"/>
              </a:rPr>
              <a:t>and</a:t>
            </a:r>
            <a:r>
              <a:rPr sz="1050" spc="85" dirty="0">
                <a:latin typeface="Segoe UI"/>
                <a:cs typeface="Segoe UI"/>
              </a:rPr>
              <a:t> </a:t>
            </a:r>
            <a:r>
              <a:rPr sz="1050" dirty="0">
                <a:latin typeface="Segoe UI"/>
                <a:cs typeface="Segoe UI"/>
              </a:rPr>
              <a:t>private</a:t>
            </a:r>
            <a:r>
              <a:rPr sz="1050" spc="90" dirty="0">
                <a:latin typeface="Segoe UI"/>
                <a:cs typeface="Segoe UI"/>
              </a:rPr>
              <a:t> </a:t>
            </a:r>
            <a:r>
              <a:rPr sz="1050" dirty="0">
                <a:latin typeface="Segoe UI"/>
                <a:cs typeface="Segoe UI"/>
              </a:rPr>
              <a:t>endpoints</a:t>
            </a:r>
            <a:r>
              <a:rPr sz="1050" spc="85" dirty="0">
                <a:latin typeface="Segoe UI"/>
                <a:cs typeface="Segoe UI"/>
              </a:rPr>
              <a:t> </a:t>
            </a:r>
            <a:r>
              <a:rPr sz="1050" dirty="0">
                <a:latin typeface="Segoe UI"/>
                <a:cs typeface="Segoe UI"/>
              </a:rPr>
              <a:t>to</a:t>
            </a:r>
            <a:r>
              <a:rPr sz="1050" spc="90" dirty="0">
                <a:latin typeface="Segoe UI"/>
                <a:cs typeface="Segoe UI"/>
              </a:rPr>
              <a:t> </a:t>
            </a:r>
            <a:r>
              <a:rPr sz="1050" dirty="0">
                <a:latin typeface="Segoe UI"/>
                <a:cs typeface="Segoe UI"/>
              </a:rPr>
              <a:t>reduce</a:t>
            </a:r>
            <a:r>
              <a:rPr sz="1050" spc="90" dirty="0">
                <a:latin typeface="Segoe UI"/>
                <a:cs typeface="Segoe UI"/>
              </a:rPr>
              <a:t> </a:t>
            </a:r>
            <a:r>
              <a:rPr sz="1050" dirty="0">
                <a:latin typeface="Segoe UI"/>
                <a:cs typeface="Segoe UI"/>
              </a:rPr>
              <a:t>data</a:t>
            </a:r>
            <a:r>
              <a:rPr sz="1050" spc="85" dirty="0">
                <a:latin typeface="Segoe UI"/>
                <a:cs typeface="Segoe UI"/>
              </a:rPr>
              <a:t> </a:t>
            </a:r>
            <a:r>
              <a:rPr sz="1050" spc="-10" dirty="0">
                <a:latin typeface="Segoe UI"/>
                <a:cs typeface="Segoe UI"/>
              </a:rPr>
              <a:t>exposure.</a:t>
            </a:r>
            <a:endParaRPr lang="en-GB" sz="1050" spc="-10" dirty="0">
              <a:latin typeface="Segoe UI"/>
              <a:cs typeface="Segoe UI"/>
            </a:endParaRPr>
          </a:p>
          <a:p>
            <a:pPr marL="595630" marR="457200">
              <a:lnSpc>
                <a:spcPct val="354200"/>
              </a:lnSpc>
            </a:pPr>
            <a:r>
              <a:rPr sz="1050" dirty="0">
                <a:latin typeface="Segoe UI"/>
                <a:cs typeface="Segoe UI"/>
              </a:rPr>
              <a:t>Turn</a:t>
            </a:r>
            <a:r>
              <a:rPr sz="1050" spc="65" dirty="0">
                <a:latin typeface="Segoe UI"/>
                <a:cs typeface="Segoe UI"/>
              </a:rPr>
              <a:t> </a:t>
            </a:r>
            <a:r>
              <a:rPr sz="1050" dirty="0">
                <a:latin typeface="Segoe UI"/>
                <a:cs typeface="Segoe UI"/>
              </a:rPr>
              <a:t>on</a:t>
            </a:r>
            <a:r>
              <a:rPr sz="1050" spc="65" dirty="0">
                <a:latin typeface="Segoe UI"/>
                <a:cs typeface="Segoe UI"/>
              </a:rPr>
              <a:t> </a:t>
            </a:r>
            <a:r>
              <a:rPr sz="1050" dirty="0">
                <a:latin typeface="Segoe UI"/>
                <a:cs typeface="Segoe UI"/>
              </a:rPr>
              <a:t>encryption</a:t>
            </a:r>
            <a:r>
              <a:rPr sz="1050" spc="65" dirty="0">
                <a:latin typeface="Segoe UI"/>
                <a:cs typeface="Segoe UI"/>
              </a:rPr>
              <a:t> </a:t>
            </a:r>
            <a:r>
              <a:rPr sz="1050" dirty="0">
                <a:latin typeface="Segoe UI"/>
                <a:cs typeface="Segoe UI"/>
              </a:rPr>
              <a:t>at</a:t>
            </a:r>
            <a:r>
              <a:rPr sz="1050" spc="65" dirty="0">
                <a:latin typeface="Segoe UI"/>
                <a:cs typeface="Segoe UI"/>
              </a:rPr>
              <a:t> </a:t>
            </a:r>
            <a:r>
              <a:rPr sz="1050" dirty="0">
                <a:latin typeface="Segoe UI"/>
                <a:cs typeface="Segoe UI"/>
              </a:rPr>
              <a:t>rest</a:t>
            </a:r>
            <a:r>
              <a:rPr sz="1050" spc="65" dirty="0">
                <a:latin typeface="Segoe UI"/>
                <a:cs typeface="Segoe UI"/>
              </a:rPr>
              <a:t> </a:t>
            </a:r>
            <a:r>
              <a:rPr sz="1050" dirty="0">
                <a:latin typeface="Segoe UI"/>
                <a:cs typeface="Segoe UI"/>
              </a:rPr>
              <a:t>for</a:t>
            </a:r>
            <a:r>
              <a:rPr sz="1050" spc="65" dirty="0">
                <a:latin typeface="Segoe UI"/>
                <a:cs typeface="Segoe UI"/>
              </a:rPr>
              <a:t> </a:t>
            </a:r>
            <a:r>
              <a:rPr sz="1050" dirty="0">
                <a:latin typeface="Segoe UI"/>
                <a:cs typeface="Segoe UI"/>
              </a:rPr>
              <a:t>disks</a:t>
            </a:r>
            <a:r>
              <a:rPr sz="1050" spc="65" dirty="0">
                <a:latin typeface="Segoe UI"/>
                <a:cs typeface="Segoe UI"/>
              </a:rPr>
              <a:t> </a:t>
            </a:r>
            <a:r>
              <a:rPr sz="1050" dirty="0">
                <a:latin typeface="Segoe UI"/>
                <a:cs typeface="Segoe UI"/>
              </a:rPr>
              <a:t>and</a:t>
            </a:r>
            <a:r>
              <a:rPr sz="1050" spc="65" dirty="0">
                <a:latin typeface="Segoe UI"/>
                <a:cs typeface="Segoe UI"/>
              </a:rPr>
              <a:t> </a:t>
            </a:r>
            <a:r>
              <a:rPr sz="1050" dirty="0">
                <a:latin typeface="Segoe UI"/>
                <a:cs typeface="Segoe UI"/>
              </a:rPr>
              <a:t>storage</a:t>
            </a:r>
            <a:r>
              <a:rPr sz="1050" spc="65" dirty="0">
                <a:latin typeface="Segoe UI"/>
                <a:cs typeface="Segoe UI"/>
              </a:rPr>
              <a:t> </a:t>
            </a:r>
            <a:r>
              <a:rPr sz="1050" spc="-10" dirty="0">
                <a:latin typeface="Segoe UI"/>
                <a:cs typeface="Segoe UI"/>
              </a:rPr>
              <a:t>accounts.</a:t>
            </a:r>
            <a:endParaRPr sz="1050" dirty="0">
              <a:latin typeface="Segoe UI"/>
              <a:cs typeface="Segoe UI"/>
            </a:endParaRPr>
          </a:p>
        </p:txBody>
      </p:sp>
      <p:grpSp>
        <p:nvGrpSpPr>
          <p:cNvPr id="12" name="object 12"/>
          <p:cNvGrpSpPr/>
          <p:nvPr/>
        </p:nvGrpSpPr>
        <p:grpSpPr>
          <a:xfrm>
            <a:off x="721522" y="3981450"/>
            <a:ext cx="337157" cy="1233907"/>
            <a:chOff x="630599" y="3966743"/>
            <a:chExt cx="397510" cy="1454785"/>
          </a:xfrm>
        </p:grpSpPr>
        <p:pic>
          <p:nvPicPr>
            <p:cNvPr id="13" name="object 13"/>
            <p:cNvPicPr/>
            <p:nvPr/>
          </p:nvPicPr>
          <p:blipFill>
            <a:blip r:embed="rId3" cstate="print"/>
            <a:stretch>
              <a:fillRect/>
            </a:stretch>
          </p:blipFill>
          <p:spPr>
            <a:xfrm>
              <a:off x="630605" y="3966743"/>
              <a:ext cx="397339" cy="320845"/>
            </a:xfrm>
            <a:prstGeom prst="rect">
              <a:avLst/>
            </a:prstGeom>
          </p:spPr>
        </p:pic>
        <p:pic>
          <p:nvPicPr>
            <p:cNvPr id="14" name="object 14"/>
            <p:cNvPicPr/>
            <p:nvPr/>
          </p:nvPicPr>
          <p:blipFill>
            <a:blip r:embed="rId3" cstate="print"/>
            <a:stretch>
              <a:fillRect/>
            </a:stretch>
          </p:blipFill>
          <p:spPr>
            <a:xfrm>
              <a:off x="630599" y="4533509"/>
              <a:ext cx="397345" cy="320851"/>
            </a:xfrm>
            <a:prstGeom prst="rect">
              <a:avLst/>
            </a:prstGeom>
          </p:spPr>
        </p:pic>
        <p:pic>
          <p:nvPicPr>
            <p:cNvPr id="15" name="object 15"/>
            <p:cNvPicPr/>
            <p:nvPr/>
          </p:nvPicPr>
          <p:blipFill>
            <a:blip r:embed="rId3" cstate="print"/>
            <a:stretch>
              <a:fillRect/>
            </a:stretch>
          </p:blipFill>
          <p:spPr>
            <a:xfrm>
              <a:off x="630599" y="5100281"/>
              <a:ext cx="397345" cy="320851"/>
            </a:xfrm>
            <a:prstGeom prst="rect">
              <a:avLst/>
            </a:prstGeom>
          </p:spPr>
        </p:pic>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 y="0"/>
            <a:ext cx="10692130" cy="5981700"/>
            <a:chOff x="-3" y="0"/>
            <a:chExt cx="10692130" cy="5981700"/>
          </a:xfrm>
        </p:grpSpPr>
        <p:pic>
          <p:nvPicPr>
            <p:cNvPr id="3" name="object 3"/>
            <p:cNvPicPr/>
            <p:nvPr/>
          </p:nvPicPr>
          <p:blipFill>
            <a:blip r:embed="rId2" cstate="print"/>
            <a:stretch>
              <a:fillRect/>
            </a:stretch>
          </p:blipFill>
          <p:spPr>
            <a:xfrm>
              <a:off x="5320601" y="0"/>
              <a:ext cx="5371401" cy="5981700"/>
            </a:xfrm>
            <a:prstGeom prst="rect">
              <a:avLst/>
            </a:prstGeom>
          </p:spPr>
        </p:pic>
        <p:sp>
          <p:nvSpPr>
            <p:cNvPr id="4" name="object 4"/>
            <p:cNvSpPr/>
            <p:nvPr/>
          </p:nvSpPr>
          <p:spPr>
            <a:xfrm>
              <a:off x="0" y="0"/>
              <a:ext cx="6019800" cy="5981700"/>
            </a:xfrm>
            <a:custGeom>
              <a:avLst/>
              <a:gdLst/>
              <a:ahLst/>
              <a:cxnLst/>
              <a:rect l="l" t="t" r="r" b="b"/>
              <a:pathLst>
                <a:path w="6019800" h="5981700">
                  <a:moveTo>
                    <a:pt x="6019444" y="1645983"/>
                  </a:moveTo>
                  <a:lnTo>
                    <a:pt x="6019343" y="1556639"/>
                  </a:lnTo>
                  <a:lnTo>
                    <a:pt x="6018225" y="1464932"/>
                  </a:lnTo>
                  <a:lnTo>
                    <a:pt x="6016053" y="1370723"/>
                  </a:lnTo>
                  <a:lnTo>
                    <a:pt x="6014555" y="1322641"/>
                  </a:lnTo>
                  <a:lnTo>
                    <a:pt x="6012789" y="1273886"/>
                  </a:lnTo>
                  <a:lnTo>
                    <a:pt x="6010732" y="1224445"/>
                  </a:lnTo>
                  <a:lnTo>
                    <a:pt x="6008395" y="1174305"/>
                  </a:lnTo>
                  <a:lnTo>
                    <a:pt x="6005754" y="1123454"/>
                  </a:lnTo>
                  <a:lnTo>
                    <a:pt x="6002833" y="1071854"/>
                  </a:lnTo>
                  <a:lnTo>
                    <a:pt x="5999594" y="1019517"/>
                  </a:lnTo>
                  <a:lnTo>
                    <a:pt x="5996051" y="966406"/>
                  </a:lnTo>
                  <a:lnTo>
                    <a:pt x="5992203" y="912533"/>
                  </a:lnTo>
                  <a:lnTo>
                    <a:pt x="5988037" y="857846"/>
                  </a:lnTo>
                  <a:lnTo>
                    <a:pt x="5983541" y="802347"/>
                  </a:lnTo>
                  <a:lnTo>
                    <a:pt x="5978728" y="746036"/>
                  </a:lnTo>
                  <a:lnTo>
                    <a:pt x="5973584" y="688873"/>
                  </a:lnTo>
                  <a:lnTo>
                    <a:pt x="5968098" y="630847"/>
                  </a:lnTo>
                  <a:lnTo>
                    <a:pt x="5962269" y="571957"/>
                  </a:lnTo>
                  <a:lnTo>
                    <a:pt x="5949581" y="451485"/>
                  </a:lnTo>
                  <a:lnTo>
                    <a:pt x="5935472" y="327329"/>
                  </a:lnTo>
                  <a:lnTo>
                    <a:pt x="5919902" y="199364"/>
                  </a:lnTo>
                  <a:lnTo>
                    <a:pt x="5902833" y="67462"/>
                  </a:lnTo>
                  <a:lnTo>
                    <a:pt x="5893727" y="0"/>
                  </a:lnTo>
                  <a:lnTo>
                    <a:pt x="4716526" y="0"/>
                  </a:lnTo>
                  <a:lnTo>
                    <a:pt x="4544377" y="0"/>
                  </a:lnTo>
                  <a:lnTo>
                    <a:pt x="3367176" y="0"/>
                  </a:lnTo>
                  <a:lnTo>
                    <a:pt x="1177188" y="0"/>
                  </a:lnTo>
                  <a:lnTo>
                    <a:pt x="0" y="0"/>
                  </a:lnTo>
                  <a:lnTo>
                    <a:pt x="0" y="5981700"/>
                  </a:lnTo>
                  <a:lnTo>
                    <a:pt x="1177188" y="5981700"/>
                  </a:lnTo>
                  <a:lnTo>
                    <a:pt x="4405490" y="5981700"/>
                  </a:lnTo>
                  <a:lnTo>
                    <a:pt x="5582691" y="5981700"/>
                  </a:lnTo>
                  <a:lnTo>
                    <a:pt x="5583186" y="5847804"/>
                  </a:lnTo>
                  <a:lnTo>
                    <a:pt x="5584622" y="5717883"/>
                  </a:lnTo>
                  <a:lnTo>
                    <a:pt x="5586984" y="5591835"/>
                  </a:lnTo>
                  <a:lnTo>
                    <a:pt x="5590222" y="5469547"/>
                  </a:lnTo>
                  <a:lnTo>
                    <a:pt x="5594286" y="5350865"/>
                  </a:lnTo>
                  <a:lnTo>
                    <a:pt x="5599163" y="5235676"/>
                  </a:lnTo>
                  <a:lnTo>
                    <a:pt x="5604789" y="5123866"/>
                  </a:lnTo>
                  <a:lnTo>
                    <a:pt x="5611152" y="5015306"/>
                  </a:lnTo>
                  <a:lnTo>
                    <a:pt x="5618188" y="4909858"/>
                  </a:lnTo>
                  <a:lnTo>
                    <a:pt x="5625871" y="4807407"/>
                  </a:lnTo>
                  <a:lnTo>
                    <a:pt x="5634152" y="4707826"/>
                  </a:lnTo>
                  <a:lnTo>
                    <a:pt x="5643003" y="4610989"/>
                  </a:lnTo>
                  <a:lnTo>
                    <a:pt x="5652389" y="4516780"/>
                  </a:lnTo>
                  <a:lnTo>
                    <a:pt x="5662269" y="4425073"/>
                  </a:lnTo>
                  <a:lnTo>
                    <a:pt x="5672594" y="4335729"/>
                  </a:lnTo>
                  <a:lnTo>
                    <a:pt x="5683326" y="4248632"/>
                  </a:lnTo>
                  <a:lnTo>
                    <a:pt x="5694438" y="4163657"/>
                  </a:lnTo>
                  <a:lnTo>
                    <a:pt x="5705894" y="4080687"/>
                  </a:lnTo>
                  <a:lnTo>
                    <a:pt x="5717641" y="3999585"/>
                  </a:lnTo>
                  <a:lnTo>
                    <a:pt x="5735726" y="3881170"/>
                  </a:lnTo>
                  <a:lnTo>
                    <a:pt x="5754281" y="3766261"/>
                  </a:lnTo>
                  <a:lnTo>
                    <a:pt x="5779478" y="3617785"/>
                  </a:lnTo>
                  <a:lnTo>
                    <a:pt x="5879820" y="3058845"/>
                  </a:lnTo>
                  <a:lnTo>
                    <a:pt x="5903252" y="2922867"/>
                  </a:lnTo>
                  <a:lnTo>
                    <a:pt x="5919990" y="2820593"/>
                  </a:lnTo>
                  <a:lnTo>
                    <a:pt x="5935891" y="2717635"/>
                  </a:lnTo>
                  <a:lnTo>
                    <a:pt x="5945949" y="2648381"/>
                  </a:lnTo>
                  <a:lnTo>
                    <a:pt x="5955538" y="2578519"/>
                  </a:lnTo>
                  <a:lnTo>
                    <a:pt x="5964606" y="2507907"/>
                  </a:lnTo>
                  <a:lnTo>
                    <a:pt x="5973115" y="2436418"/>
                  </a:lnTo>
                  <a:lnTo>
                    <a:pt x="5981052" y="2363927"/>
                  </a:lnTo>
                  <a:lnTo>
                    <a:pt x="5988342" y="2290305"/>
                  </a:lnTo>
                  <a:lnTo>
                    <a:pt x="5994971" y="2215451"/>
                  </a:lnTo>
                  <a:lnTo>
                    <a:pt x="6000902" y="2139213"/>
                  </a:lnTo>
                  <a:lnTo>
                    <a:pt x="6006084" y="2061489"/>
                  </a:lnTo>
                  <a:lnTo>
                    <a:pt x="6010478" y="1982127"/>
                  </a:lnTo>
                  <a:lnTo>
                    <a:pt x="6014047" y="1901024"/>
                  </a:lnTo>
                  <a:lnTo>
                    <a:pt x="6016764" y="1818055"/>
                  </a:lnTo>
                  <a:lnTo>
                    <a:pt x="6018568" y="1733080"/>
                  </a:lnTo>
                  <a:lnTo>
                    <a:pt x="6019444" y="1645983"/>
                  </a:lnTo>
                  <a:close/>
                </a:path>
              </a:pathLst>
            </a:custGeom>
            <a:solidFill>
              <a:srgbClr val="8ED1D9"/>
            </a:solidFill>
          </p:spPr>
          <p:txBody>
            <a:bodyPr wrap="square" lIns="0" tIns="0" rIns="0" bIns="0" rtlCol="0"/>
            <a:lstStyle/>
            <a:p>
              <a:endParaRPr/>
            </a:p>
          </p:txBody>
        </p:sp>
      </p:grpSp>
      <p:sp>
        <p:nvSpPr>
          <p:cNvPr id="5" name="object 5"/>
          <p:cNvSpPr txBox="1">
            <a:spLocks noGrp="1"/>
          </p:cNvSpPr>
          <p:nvPr>
            <p:ph type="title"/>
          </p:nvPr>
        </p:nvSpPr>
        <p:spPr>
          <a:xfrm>
            <a:off x="1182499" y="394594"/>
            <a:ext cx="2518410" cy="665480"/>
          </a:xfrm>
          <a:prstGeom prst="rect">
            <a:avLst/>
          </a:prstGeom>
        </p:spPr>
        <p:txBody>
          <a:bodyPr vert="horz" wrap="square" lIns="0" tIns="12700" rIns="0" bIns="0" rtlCol="0">
            <a:spAutoFit/>
          </a:bodyPr>
          <a:lstStyle/>
          <a:p>
            <a:pPr marL="12700" marR="5080">
              <a:lnSpc>
                <a:spcPct val="100000"/>
              </a:lnSpc>
              <a:spcBef>
                <a:spcPts val="100"/>
              </a:spcBef>
            </a:pPr>
            <a:r>
              <a:rPr spc="-10" dirty="0">
                <a:solidFill>
                  <a:srgbClr val="192D30"/>
                </a:solidFill>
              </a:rPr>
              <a:t>Application</a:t>
            </a:r>
            <a:r>
              <a:rPr spc="-55" dirty="0">
                <a:solidFill>
                  <a:srgbClr val="192D30"/>
                </a:solidFill>
              </a:rPr>
              <a:t> </a:t>
            </a:r>
            <a:r>
              <a:rPr spc="-10" dirty="0">
                <a:solidFill>
                  <a:srgbClr val="192D30"/>
                </a:solidFill>
              </a:rPr>
              <a:t>Security: </a:t>
            </a:r>
            <a:r>
              <a:rPr dirty="0">
                <a:solidFill>
                  <a:srgbClr val="192D30"/>
                </a:solidFill>
              </a:rPr>
              <a:t>Build</a:t>
            </a:r>
            <a:r>
              <a:rPr spc="-30" dirty="0">
                <a:solidFill>
                  <a:srgbClr val="192D30"/>
                </a:solidFill>
              </a:rPr>
              <a:t> </a:t>
            </a:r>
            <a:r>
              <a:rPr dirty="0">
                <a:solidFill>
                  <a:srgbClr val="192D30"/>
                </a:solidFill>
              </a:rPr>
              <a:t>and</a:t>
            </a:r>
            <a:r>
              <a:rPr spc="-30" dirty="0">
                <a:solidFill>
                  <a:srgbClr val="192D30"/>
                </a:solidFill>
              </a:rPr>
              <a:t> </a:t>
            </a:r>
            <a:r>
              <a:rPr dirty="0">
                <a:solidFill>
                  <a:srgbClr val="192D30"/>
                </a:solidFill>
              </a:rPr>
              <a:t>Run</a:t>
            </a:r>
            <a:r>
              <a:rPr spc="-30" dirty="0">
                <a:solidFill>
                  <a:srgbClr val="192D30"/>
                </a:solidFill>
              </a:rPr>
              <a:t> </a:t>
            </a:r>
            <a:r>
              <a:rPr spc="-10" dirty="0">
                <a:solidFill>
                  <a:srgbClr val="192D30"/>
                </a:solidFill>
              </a:rPr>
              <a:t>Safely</a:t>
            </a:r>
          </a:p>
        </p:txBody>
      </p:sp>
      <p:sp>
        <p:nvSpPr>
          <p:cNvPr id="6" name="object 6"/>
          <p:cNvSpPr txBox="1"/>
          <p:nvPr/>
        </p:nvSpPr>
        <p:spPr>
          <a:xfrm>
            <a:off x="444500" y="1201360"/>
            <a:ext cx="4686300" cy="1336675"/>
          </a:xfrm>
          <a:prstGeom prst="rect">
            <a:avLst/>
          </a:prstGeom>
        </p:spPr>
        <p:txBody>
          <a:bodyPr vert="horz" wrap="square" lIns="0" tIns="11430" rIns="0" bIns="0" rtlCol="0">
            <a:spAutoFit/>
          </a:bodyPr>
          <a:lstStyle/>
          <a:p>
            <a:pPr marL="12700" marR="5080">
              <a:lnSpc>
                <a:spcPct val="124700"/>
              </a:lnSpc>
              <a:spcBef>
                <a:spcPts val="90"/>
              </a:spcBef>
            </a:pPr>
            <a:r>
              <a:rPr sz="1150" dirty="0">
                <a:latin typeface="Segoe UI"/>
                <a:cs typeface="Segoe UI"/>
              </a:rPr>
              <a:t>Adopt</a:t>
            </a:r>
            <a:r>
              <a:rPr sz="1150" spc="70" dirty="0">
                <a:latin typeface="Segoe UI"/>
                <a:cs typeface="Segoe UI"/>
              </a:rPr>
              <a:t> </a:t>
            </a:r>
            <a:r>
              <a:rPr sz="1150" dirty="0">
                <a:latin typeface="Segoe UI"/>
                <a:cs typeface="Segoe UI"/>
              </a:rPr>
              <a:t>a</a:t>
            </a:r>
            <a:r>
              <a:rPr sz="1150" spc="70" dirty="0">
                <a:latin typeface="Segoe UI"/>
                <a:cs typeface="Segoe UI"/>
              </a:rPr>
              <a:t> </a:t>
            </a:r>
            <a:r>
              <a:rPr sz="1150" dirty="0">
                <a:latin typeface="Segoe UI"/>
                <a:cs typeface="Segoe UI"/>
              </a:rPr>
              <a:t>layered</a:t>
            </a:r>
            <a:r>
              <a:rPr sz="1150" spc="70" dirty="0">
                <a:latin typeface="Segoe UI"/>
                <a:cs typeface="Segoe UI"/>
              </a:rPr>
              <a:t> </a:t>
            </a:r>
            <a:r>
              <a:rPr sz="1150" dirty="0">
                <a:latin typeface="Segoe UI"/>
                <a:cs typeface="Segoe UI"/>
              </a:rPr>
              <a:t>approach.</a:t>
            </a:r>
            <a:r>
              <a:rPr sz="1150" spc="70" dirty="0">
                <a:latin typeface="Segoe UI"/>
                <a:cs typeface="Segoe UI"/>
              </a:rPr>
              <a:t> </a:t>
            </a:r>
            <a:r>
              <a:rPr sz="1150" dirty="0">
                <a:latin typeface="Segoe UI"/>
                <a:cs typeface="Segoe UI"/>
              </a:rPr>
              <a:t>Use</a:t>
            </a:r>
            <a:r>
              <a:rPr sz="1150" spc="70" dirty="0">
                <a:latin typeface="Segoe UI"/>
                <a:cs typeface="Segoe UI"/>
              </a:rPr>
              <a:t> </a:t>
            </a:r>
            <a:r>
              <a:rPr sz="1150" b="1" dirty="0">
                <a:latin typeface="Segoe UI"/>
                <a:cs typeface="Segoe UI"/>
              </a:rPr>
              <a:t>App</a:t>
            </a:r>
            <a:r>
              <a:rPr sz="1150" b="1" spc="70" dirty="0">
                <a:latin typeface="Segoe UI"/>
                <a:cs typeface="Segoe UI"/>
              </a:rPr>
              <a:t> </a:t>
            </a:r>
            <a:r>
              <a:rPr sz="1150" b="1" dirty="0">
                <a:latin typeface="Segoe UI"/>
                <a:cs typeface="Segoe UI"/>
              </a:rPr>
              <a:t>Service</a:t>
            </a:r>
            <a:r>
              <a:rPr sz="1150" b="1" spc="70" dirty="0">
                <a:latin typeface="Segoe UI"/>
                <a:cs typeface="Segoe UI"/>
              </a:rPr>
              <a:t> </a:t>
            </a:r>
            <a:r>
              <a:rPr sz="1150" b="1" spc="-10" dirty="0">
                <a:latin typeface="Segoe UI"/>
                <a:cs typeface="Segoe UI"/>
              </a:rPr>
              <a:t>Authentication/ </a:t>
            </a:r>
            <a:r>
              <a:rPr sz="1150" b="1" dirty="0">
                <a:latin typeface="Segoe UI"/>
                <a:cs typeface="Segoe UI"/>
              </a:rPr>
              <a:t>Authorization</a:t>
            </a:r>
            <a:r>
              <a:rPr sz="1150" b="1" spc="70" dirty="0">
                <a:latin typeface="Segoe UI"/>
                <a:cs typeface="Segoe UI"/>
              </a:rPr>
              <a:t> </a:t>
            </a:r>
            <a:r>
              <a:rPr sz="1150" dirty="0">
                <a:latin typeface="Segoe UI"/>
                <a:cs typeface="Segoe UI"/>
              </a:rPr>
              <a:t>to</a:t>
            </a:r>
            <a:r>
              <a:rPr sz="1150" spc="70" dirty="0">
                <a:latin typeface="Segoe UI"/>
                <a:cs typeface="Segoe UI"/>
              </a:rPr>
              <a:t> </a:t>
            </a:r>
            <a:r>
              <a:rPr sz="1150" dirty="0">
                <a:latin typeface="Segoe UI"/>
                <a:cs typeface="Segoe UI"/>
              </a:rPr>
              <a:t>offload</a:t>
            </a:r>
            <a:r>
              <a:rPr sz="1150" spc="70" dirty="0">
                <a:latin typeface="Segoe UI"/>
                <a:cs typeface="Segoe UI"/>
              </a:rPr>
              <a:t> </a:t>
            </a:r>
            <a:r>
              <a:rPr sz="1150" dirty="0">
                <a:latin typeface="Segoe UI"/>
                <a:cs typeface="Segoe UI"/>
              </a:rPr>
              <a:t>sign-in</a:t>
            </a:r>
            <a:r>
              <a:rPr sz="1150" spc="70" dirty="0">
                <a:latin typeface="Segoe UI"/>
                <a:cs typeface="Segoe UI"/>
              </a:rPr>
              <a:t> </a:t>
            </a:r>
            <a:r>
              <a:rPr sz="1150" dirty="0">
                <a:latin typeface="Segoe UI"/>
                <a:cs typeface="Segoe UI"/>
              </a:rPr>
              <a:t>and</a:t>
            </a:r>
            <a:r>
              <a:rPr sz="1150" spc="70" dirty="0">
                <a:latin typeface="Segoe UI"/>
                <a:cs typeface="Segoe UI"/>
              </a:rPr>
              <a:t> </a:t>
            </a:r>
            <a:r>
              <a:rPr sz="1150" spc="-10" dirty="0">
                <a:latin typeface="Segoe UI"/>
                <a:cs typeface="Segoe UI"/>
              </a:rPr>
              <a:t>per-</a:t>
            </a:r>
            <a:r>
              <a:rPr sz="1150" dirty="0">
                <a:latin typeface="Segoe UI"/>
                <a:cs typeface="Segoe UI"/>
              </a:rPr>
              <a:t>user</a:t>
            </a:r>
            <a:r>
              <a:rPr sz="1150" spc="70" dirty="0">
                <a:latin typeface="Segoe UI"/>
                <a:cs typeface="Segoe UI"/>
              </a:rPr>
              <a:t> </a:t>
            </a:r>
            <a:r>
              <a:rPr sz="1150" dirty="0">
                <a:latin typeface="Segoe UI"/>
                <a:cs typeface="Segoe UI"/>
              </a:rPr>
              <a:t>data</a:t>
            </a:r>
            <a:r>
              <a:rPr sz="1150" spc="70" dirty="0">
                <a:latin typeface="Segoe UI"/>
                <a:cs typeface="Segoe UI"/>
              </a:rPr>
              <a:t> </a:t>
            </a:r>
            <a:r>
              <a:rPr sz="1150" dirty="0">
                <a:latin typeface="Segoe UI"/>
                <a:cs typeface="Segoe UI"/>
              </a:rPr>
              <a:t>access.</a:t>
            </a:r>
            <a:r>
              <a:rPr sz="1150" spc="70" dirty="0">
                <a:latin typeface="Segoe UI"/>
                <a:cs typeface="Segoe UI"/>
              </a:rPr>
              <a:t> </a:t>
            </a:r>
            <a:r>
              <a:rPr sz="1150" dirty="0">
                <a:latin typeface="Segoe UI"/>
                <a:cs typeface="Segoe UI"/>
              </a:rPr>
              <a:t>Place</a:t>
            </a:r>
            <a:r>
              <a:rPr sz="1150" spc="70" dirty="0">
                <a:latin typeface="Segoe UI"/>
                <a:cs typeface="Segoe UI"/>
              </a:rPr>
              <a:t> </a:t>
            </a:r>
            <a:r>
              <a:rPr sz="1150" spc="-20" dirty="0">
                <a:latin typeface="Segoe UI"/>
                <a:cs typeface="Segoe UI"/>
              </a:rPr>
              <a:t>APIs </a:t>
            </a:r>
            <a:r>
              <a:rPr sz="1150" dirty="0">
                <a:latin typeface="Segoe UI"/>
                <a:cs typeface="Segoe UI"/>
              </a:rPr>
              <a:t>behind</a:t>
            </a:r>
            <a:r>
              <a:rPr sz="1150" spc="90" dirty="0">
                <a:latin typeface="Segoe UI"/>
                <a:cs typeface="Segoe UI"/>
              </a:rPr>
              <a:t> </a:t>
            </a:r>
            <a:r>
              <a:rPr sz="1150" dirty="0">
                <a:latin typeface="Segoe UI"/>
                <a:cs typeface="Segoe UI"/>
              </a:rPr>
              <a:t>internal</a:t>
            </a:r>
            <a:r>
              <a:rPr sz="1150" spc="95" dirty="0">
                <a:latin typeface="Segoe UI"/>
                <a:cs typeface="Segoe UI"/>
              </a:rPr>
              <a:t> </a:t>
            </a:r>
            <a:r>
              <a:rPr sz="1150" dirty="0">
                <a:latin typeface="Segoe UI"/>
                <a:cs typeface="Segoe UI"/>
              </a:rPr>
              <a:t>endpoints;</a:t>
            </a:r>
            <a:r>
              <a:rPr sz="1150" spc="95" dirty="0">
                <a:latin typeface="Segoe UI"/>
                <a:cs typeface="Segoe UI"/>
              </a:rPr>
              <a:t> </a:t>
            </a:r>
            <a:r>
              <a:rPr sz="1150" dirty="0">
                <a:latin typeface="Segoe UI"/>
                <a:cs typeface="Segoe UI"/>
              </a:rPr>
              <a:t>expose</a:t>
            </a:r>
            <a:r>
              <a:rPr sz="1150" spc="95" dirty="0">
                <a:latin typeface="Segoe UI"/>
                <a:cs typeface="Segoe UI"/>
              </a:rPr>
              <a:t> </a:t>
            </a:r>
            <a:r>
              <a:rPr sz="1150" dirty="0">
                <a:latin typeface="Segoe UI"/>
                <a:cs typeface="Segoe UI"/>
              </a:rPr>
              <a:t>only</a:t>
            </a:r>
            <a:r>
              <a:rPr sz="1150" spc="90" dirty="0">
                <a:latin typeface="Segoe UI"/>
                <a:cs typeface="Segoe UI"/>
              </a:rPr>
              <a:t> </a:t>
            </a:r>
            <a:r>
              <a:rPr sz="1150" dirty="0">
                <a:latin typeface="Segoe UI"/>
                <a:cs typeface="Segoe UI"/>
              </a:rPr>
              <a:t>necessary</a:t>
            </a:r>
            <a:r>
              <a:rPr sz="1150" spc="95" dirty="0">
                <a:latin typeface="Segoe UI"/>
                <a:cs typeface="Segoe UI"/>
              </a:rPr>
              <a:t> </a:t>
            </a:r>
            <a:r>
              <a:rPr sz="1150" dirty="0">
                <a:latin typeface="Segoe UI"/>
                <a:cs typeface="Segoe UI"/>
              </a:rPr>
              <a:t>web</a:t>
            </a:r>
            <a:r>
              <a:rPr sz="1150" spc="95" dirty="0">
                <a:latin typeface="Segoe UI"/>
                <a:cs typeface="Segoe UI"/>
              </a:rPr>
              <a:t> </a:t>
            </a:r>
            <a:r>
              <a:rPr sz="1150" dirty="0">
                <a:latin typeface="Segoe UI"/>
                <a:cs typeface="Segoe UI"/>
              </a:rPr>
              <a:t>apps</a:t>
            </a:r>
            <a:r>
              <a:rPr sz="1150" spc="95" dirty="0">
                <a:latin typeface="Segoe UI"/>
                <a:cs typeface="Segoe UI"/>
              </a:rPr>
              <a:t> </a:t>
            </a:r>
            <a:r>
              <a:rPr sz="1150" spc="-10" dirty="0">
                <a:latin typeface="Segoe UI"/>
                <a:cs typeface="Segoe UI"/>
              </a:rPr>
              <a:t>through </a:t>
            </a:r>
            <a:r>
              <a:rPr sz="1150" dirty="0">
                <a:latin typeface="Segoe UI"/>
                <a:cs typeface="Segoe UI"/>
              </a:rPr>
              <a:t>Application</a:t>
            </a:r>
            <a:r>
              <a:rPr sz="1150" spc="80" dirty="0">
                <a:latin typeface="Segoe UI"/>
                <a:cs typeface="Segoe UI"/>
              </a:rPr>
              <a:t> </a:t>
            </a:r>
            <a:r>
              <a:rPr sz="1150" dirty="0">
                <a:latin typeface="Segoe UI"/>
                <a:cs typeface="Segoe UI"/>
              </a:rPr>
              <a:t>Gateway</a:t>
            </a:r>
            <a:r>
              <a:rPr sz="1150" spc="85" dirty="0">
                <a:latin typeface="Segoe UI"/>
                <a:cs typeface="Segoe UI"/>
              </a:rPr>
              <a:t> </a:t>
            </a:r>
            <a:r>
              <a:rPr sz="1150" dirty="0">
                <a:latin typeface="Segoe UI"/>
                <a:cs typeface="Segoe UI"/>
              </a:rPr>
              <a:t>+</a:t>
            </a:r>
            <a:r>
              <a:rPr sz="1150" spc="80" dirty="0">
                <a:latin typeface="Segoe UI"/>
                <a:cs typeface="Segoe UI"/>
              </a:rPr>
              <a:t> </a:t>
            </a:r>
            <a:r>
              <a:rPr sz="1150" dirty="0">
                <a:latin typeface="Segoe UI"/>
                <a:cs typeface="Segoe UI"/>
              </a:rPr>
              <a:t>WAF.</a:t>
            </a:r>
            <a:r>
              <a:rPr sz="1150" spc="80" dirty="0">
                <a:latin typeface="Segoe UI"/>
                <a:cs typeface="Segoe UI"/>
              </a:rPr>
              <a:t> </a:t>
            </a:r>
            <a:r>
              <a:rPr sz="1150" dirty="0">
                <a:latin typeface="Segoe UI"/>
                <a:cs typeface="Segoe UI"/>
              </a:rPr>
              <a:t>Enable</a:t>
            </a:r>
            <a:r>
              <a:rPr sz="1150" spc="85" dirty="0">
                <a:latin typeface="Segoe UI"/>
                <a:cs typeface="Segoe UI"/>
              </a:rPr>
              <a:t> </a:t>
            </a:r>
            <a:r>
              <a:rPr sz="1150" dirty="0">
                <a:latin typeface="Segoe UI"/>
                <a:cs typeface="Segoe UI"/>
              </a:rPr>
              <a:t>diagnostic</a:t>
            </a:r>
            <a:r>
              <a:rPr sz="1150" spc="80" dirty="0">
                <a:latin typeface="Segoe UI"/>
                <a:cs typeface="Segoe UI"/>
              </a:rPr>
              <a:t> </a:t>
            </a:r>
            <a:r>
              <a:rPr sz="1150" dirty="0">
                <a:latin typeface="Segoe UI"/>
                <a:cs typeface="Segoe UI"/>
              </a:rPr>
              <a:t>and</a:t>
            </a:r>
            <a:r>
              <a:rPr sz="1150" spc="85" dirty="0">
                <a:latin typeface="Segoe UI"/>
                <a:cs typeface="Segoe UI"/>
              </a:rPr>
              <a:t> </a:t>
            </a:r>
            <a:r>
              <a:rPr sz="1150" dirty="0">
                <a:latin typeface="Segoe UI"/>
                <a:cs typeface="Segoe UI"/>
              </a:rPr>
              <a:t>application</a:t>
            </a:r>
            <a:r>
              <a:rPr sz="1150" spc="80" dirty="0">
                <a:latin typeface="Segoe UI"/>
                <a:cs typeface="Segoe UI"/>
              </a:rPr>
              <a:t> </a:t>
            </a:r>
            <a:r>
              <a:rPr sz="1150" spc="-20" dirty="0">
                <a:latin typeface="Segoe UI"/>
                <a:cs typeface="Segoe UI"/>
              </a:rPr>
              <a:t>logs</a:t>
            </a:r>
            <a:r>
              <a:rPr sz="1150" spc="500" dirty="0">
                <a:latin typeface="Segoe UI"/>
                <a:cs typeface="Segoe UI"/>
              </a:rPr>
              <a:t> </a:t>
            </a:r>
            <a:r>
              <a:rPr sz="1150" dirty="0">
                <a:latin typeface="Segoe UI"/>
                <a:cs typeface="Segoe UI"/>
              </a:rPr>
              <a:t>for</a:t>
            </a:r>
            <a:r>
              <a:rPr sz="1150" spc="110" dirty="0">
                <a:latin typeface="Segoe UI"/>
                <a:cs typeface="Segoe UI"/>
              </a:rPr>
              <a:t> </a:t>
            </a:r>
            <a:r>
              <a:rPr sz="1150" dirty="0">
                <a:latin typeface="Segoe UI"/>
                <a:cs typeface="Segoe UI"/>
              </a:rPr>
              <a:t>visibility.</a:t>
            </a:r>
            <a:r>
              <a:rPr sz="1150" spc="114" dirty="0">
                <a:latin typeface="Segoe UI"/>
                <a:cs typeface="Segoe UI"/>
              </a:rPr>
              <a:t> </a:t>
            </a:r>
            <a:r>
              <a:rPr sz="1150" dirty="0">
                <a:latin typeface="Segoe UI"/>
                <a:cs typeface="Segoe UI"/>
              </a:rPr>
              <a:t>Follow</a:t>
            </a:r>
            <a:r>
              <a:rPr sz="1150" spc="114" dirty="0">
                <a:latin typeface="Segoe UI"/>
                <a:cs typeface="Segoe UI"/>
              </a:rPr>
              <a:t> </a:t>
            </a:r>
            <a:r>
              <a:rPr sz="1150" dirty="0">
                <a:latin typeface="Segoe UI"/>
                <a:cs typeface="Segoe UI"/>
              </a:rPr>
              <a:t>secure</a:t>
            </a:r>
            <a:r>
              <a:rPr sz="1150" spc="114" dirty="0">
                <a:latin typeface="Segoe UI"/>
                <a:cs typeface="Segoe UI"/>
              </a:rPr>
              <a:t> </a:t>
            </a:r>
            <a:r>
              <a:rPr sz="1150" dirty="0">
                <a:latin typeface="Segoe UI"/>
                <a:cs typeface="Segoe UI"/>
              </a:rPr>
              <a:t>DevOps</a:t>
            </a:r>
            <a:r>
              <a:rPr sz="1150" spc="114" dirty="0">
                <a:latin typeface="Segoe UI"/>
                <a:cs typeface="Segoe UI"/>
              </a:rPr>
              <a:t> </a:t>
            </a:r>
            <a:r>
              <a:rPr sz="1150" dirty="0">
                <a:latin typeface="Segoe UI"/>
                <a:cs typeface="Segoe UI"/>
              </a:rPr>
              <a:t>practices—scan</a:t>
            </a:r>
            <a:r>
              <a:rPr sz="1150" spc="114" dirty="0">
                <a:latin typeface="Segoe UI"/>
                <a:cs typeface="Segoe UI"/>
              </a:rPr>
              <a:t> </a:t>
            </a:r>
            <a:r>
              <a:rPr sz="1150" dirty="0">
                <a:latin typeface="Segoe UI"/>
                <a:cs typeface="Segoe UI"/>
              </a:rPr>
              <a:t>dependencies,</a:t>
            </a:r>
            <a:r>
              <a:rPr sz="1150" spc="110" dirty="0">
                <a:latin typeface="Segoe UI"/>
                <a:cs typeface="Segoe UI"/>
              </a:rPr>
              <a:t> </a:t>
            </a:r>
            <a:r>
              <a:rPr sz="1150" spc="-20" dirty="0">
                <a:latin typeface="Segoe UI"/>
                <a:cs typeface="Segoe UI"/>
              </a:rPr>
              <a:t>sign </a:t>
            </a:r>
            <a:r>
              <a:rPr sz="1150" dirty="0">
                <a:latin typeface="Segoe UI"/>
                <a:cs typeface="Segoe UI"/>
              </a:rPr>
              <a:t>artifacts,</a:t>
            </a:r>
            <a:r>
              <a:rPr sz="1150" spc="75" dirty="0">
                <a:latin typeface="Segoe UI"/>
                <a:cs typeface="Segoe UI"/>
              </a:rPr>
              <a:t> </a:t>
            </a:r>
            <a:r>
              <a:rPr sz="1150" dirty="0">
                <a:latin typeface="Segoe UI"/>
                <a:cs typeface="Segoe UI"/>
              </a:rPr>
              <a:t>and</a:t>
            </a:r>
            <a:r>
              <a:rPr sz="1150" spc="80" dirty="0">
                <a:latin typeface="Segoe UI"/>
                <a:cs typeface="Segoe UI"/>
              </a:rPr>
              <a:t> </a:t>
            </a:r>
            <a:r>
              <a:rPr sz="1150" dirty="0">
                <a:latin typeface="Segoe UI"/>
                <a:cs typeface="Segoe UI"/>
              </a:rPr>
              <a:t>gate</a:t>
            </a:r>
            <a:r>
              <a:rPr sz="1150" spc="80" dirty="0">
                <a:latin typeface="Segoe UI"/>
                <a:cs typeface="Segoe UI"/>
              </a:rPr>
              <a:t> </a:t>
            </a:r>
            <a:r>
              <a:rPr sz="1150" dirty="0">
                <a:latin typeface="Segoe UI"/>
                <a:cs typeface="Segoe UI"/>
              </a:rPr>
              <a:t>deployments</a:t>
            </a:r>
            <a:r>
              <a:rPr sz="1150" spc="80" dirty="0">
                <a:latin typeface="Segoe UI"/>
                <a:cs typeface="Segoe UI"/>
              </a:rPr>
              <a:t> </a:t>
            </a:r>
            <a:r>
              <a:rPr sz="1150" dirty="0">
                <a:latin typeface="Segoe UI"/>
                <a:cs typeface="Segoe UI"/>
              </a:rPr>
              <a:t>with</a:t>
            </a:r>
            <a:r>
              <a:rPr sz="1150" spc="80" dirty="0">
                <a:latin typeface="Segoe UI"/>
                <a:cs typeface="Segoe UI"/>
              </a:rPr>
              <a:t> </a:t>
            </a:r>
            <a:r>
              <a:rPr sz="1150" spc="-10" dirty="0">
                <a:latin typeface="Segoe UI"/>
                <a:cs typeface="Segoe UI"/>
              </a:rPr>
              <a:t>policy.</a:t>
            </a:r>
            <a:endParaRPr sz="1150">
              <a:latin typeface="Segoe UI"/>
              <a:cs typeface="Segoe UI"/>
            </a:endParaRPr>
          </a:p>
        </p:txBody>
      </p:sp>
      <p:sp>
        <p:nvSpPr>
          <p:cNvPr id="7" name="object 7"/>
          <p:cNvSpPr/>
          <p:nvPr/>
        </p:nvSpPr>
        <p:spPr>
          <a:xfrm>
            <a:off x="466943" y="463570"/>
            <a:ext cx="539750" cy="539750"/>
          </a:xfrm>
          <a:custGeom>
            <a:avLst/>
            <a:gdLst/>
            <a:ahLst/>
            <a:cxnLst/>
            <a:rect l="l" t="t" r="r" b="b"/>
            <a:pathLst>
              <a:path w="539750" h="539750">
                <a:moveTo>
                  <a:pt x="449580" y="0"/>
                </a:moveTo>
                <a:lnTo>
                  <a:pt x="89916" y="0"/>
                </a:lnTo>
                <a:lnTo>
                  <a:pt x="54917" y="7066"/>
                </a:lnTo>
                <a:lnTo>
                  <a:pt x="26336" y="26336"/>
                </a:lnTo>
                <a:lnTo>
                  <a:pt x="7066" y="54917"/>
                </a:lnTo>
                <a:lnTo>
                  <a:pt x="0" y="89915"/>
                </a:lnTo>
                <a:lnTo>
                  <a:pt x="0" y="449579"/>
                </a:lnTo>
                <a:lnTo>
                  <a:pt x="7066" y="484578"/>
                </a:lnTo>
                <a:lnTo>
                  <a:pt x="26336" y="513159"/>
                </a:lnTo>
                <a:lnTo>
                  <a:pt x="54917" y="532429"/>
                </a:lnTo>
                <a:lnTo>
                  <a:pt x="89916" y="539495"/>
                </a:lnTo>
                <a:lnTo>
                  <a:pt x="449580" y="539495"/>
                </a:lnTo>
                <a:lnTo>
                  <a:pt x="484578" y="532429"/>
                </a:lnTo>
                <a:lnTo>
                  <a:pt x="513159" y="513159"/>
                </a:lnTo>
                <a:lnTo>
                  <a:pt x="532429" y="484578"/>
                </a:lnTo>
                <a:lnTo>
                  <a:pt x="539496" y="449579"/>
                </a:lnTo>
                <a:lnTo>
                  <a:pt x="539496" y="89915"/>
                </a:lnTo>
                <a:lnTo>
                  <a:pt x="532429" y="54917"/>
                </a:lnTo>
                <a:lnTo>
                  <a:pt x="513159" y="26336"/>
                </a:lnTo>
                <a:lnTo>
                  <a:pt x="484578" y="7066"/>
                </a:lnTo>
                <a:lnTo>
                  <a:pt x="449580" y="0"/>
                </a:lnTo>
                <a:close/>
              </a:path>
            </a:pathLst>
          </a:custGeom>
          <a:solidFill>
            <a:srgbClr val="215B62"/>
          </a:solidFill>
        </p:spPr>
        <p:txBody>
          <a:bodyPr wrap="square" lIns="0" tIns="0" rIns="0" bIns="0" rtlCol="0"/>
          <a:lstStyle/>
          <a:p>
            <a:endParaRPr/>
          </a:p>
        </p:txBody>
      </p:sp>
      <p:sp>
        <p:nvSpPr>
          <p:cNvPr id="8" name="object 8"/>
          <p:cNvSpPr txBox="1"/>
          <p:nvPr/>
        </p:nvSpPr>
        <p:spPr>
          <a:xfrm>
            <a:off x="623764" y="488332"/>
            <a:ext cx="225425" cy="457200"/>
          </a:xfrm>
          <a:prstGeom prst="rect">
            <a:avLst/>
          </a:prstGeom>
        </p:spPr>
        <p:txBody>
          <a:bodyPr vert="horz" wrap="square" lIns="0" tIns="16510" rIns="0" bIns="0" rtlCol="0">
            <a:spAutoFit/>
          </a:bodyPr>
          <a:lstStyle/>
          <a:p>
            <a:pPr marL="12700">
              <a:lnSpc>
                <a:spcPct val="100000"/>
              </a:lnSpc>
              <a:spcBef>
                <a:spcPts val="130"/>
              </a:spcBef>
            </a:pPr>
            <a:r>
              <a:rPr sz="2800" b="1" spc="-50" dirty="0">
                <a:solidFill>
                  <a:srgbClr val="FFFFFF"/>
                </a:solidFill>
                <a:latin typeface="Arial"/>
                <a:cs typeface="Arial"/>
              </a:rPr>
              <a:t>4</a:t>
            </a:r>
            <a:endParaRPr sz="2800">
              <a:latin typeface="Arial"/>
              <a:cs typeface="Arial"/>
            </a:endParaRPr>
          </a:p>
        </p:txBody>
      </p:sp>
      <p:sp>
        <p:nvSpPr>
          <p:cNvPr id="9" name="object 9"/>
          <p:cNvSpPr/>
          <p:nvPr/>
        </p:nvSpPr>
        <p:spPr>
          <a:xfrm>
            <a:off x="318999" y="3279598"/>
            <a:ext cx="5941695" cy="2445385"/>
          </a:xfrm>
          <a:custGeom>
            <a:avLst/>
            <a:gdLst/>
            <a:ahLst/>
            <a:cxnLst/>
            <a:rect l="l" t="t" r="r" b="b"/>
            <a:pathLst>
              <a:path w="5941695" h="2445385">
                <a:moveTo>
                  <a:pt x="5839802" y="0"/>
                </a:moveTo>
                <a:lnTo>
                  <a:pt x="101600" y="0"/>
                </a:lnTo>
                <a:lnTo>
                  <a:pt x="62054" y="7984"/>
                </a:lnTo>
                <a:lnTo>
                  <a:pt x="29759" y="29759"/>
                </a:lnTo>
                <a:lnTo>
                  <a:pt x="7984" y="62054"/>
                </a:lnTo>
                <a:lnTo>
                  <a:pt x="0" y="101600"/>
                </a:lnTo>
                <a:lnTo>
                  <a:pt x="0" y="2343594"/>
                </a:lnTo>
                <a:lnTo>
                  <a:pt x="7984" y="2383140"/>
                </a:lnTo>
                <a:lnTo>
                  <a:pt x="29759" y="2415435"/>
                </a:lnTo>
                <a:lnTo>
                  <a:pt x="62054" y="2437209"/>
                </a:lnTo>
                <a:lnTo>
                  <a:pt x="101600" y="2445194"/>
                </a:lnTo>
                <a:lnTo>
                  <a:pt x="5839802" y="2445194"/>
                </a:lnTo>
                <a:lnTo>
                  <a:pt x="5879348" y="2437209"/>
                </a:lnTo>
                <a:lnTo>
                  <a:pt x="5911643" y="2415435"/>
                </a:lnTo>
                <a:lnTo>
                  <a:pt x="5933418" y="2383140"/>
                </a:lnTo>
                <a:lnTo>
                  <a:pt x="5941402" y="2343594"/>
                </a:lnTo>
                <a:lnTo>
                  <a:pt x="5941402" y="101600"/>
                </a:lnTo>
                <a:lnTo>
                  <a:pt x="5933418" y="62054"/>
                </a:lnTo>
                <a:lnTo>
                  <a:pt x="5911643" y="29759"/>
                </a:lnTo>
                <a:lnTo>
                  <a:pt x="5879348" y="7984"/>
                </a:lnTo>
                <a:lnTo>
                  <a:pt x="5839802" y="0"/>
                </a:lnTo>
                <a:close/>
              </a:path>
            </a:pathLst>
          </a:custGeom>
          <a:solidFill>
            <a:srgbClr val="FFFFFF"/>
          </a:solidFill>
        </p:spPr>
        <p:txBody>
          <a:bodyPr wrap="square" lIns="0" tIns="0" rIns="0" bIns="0" rtlCol="0"/>
          <a:lstStyle/>
          <a:p>
            <a:endParaRPr/>
          </a:p>
        </p:txBody>
      </p:sp>
      <p:sp>
        <p:nvSpPr>
          <p:cNvPr id="10" name="object 10"/>
          <p:cNvSpPr txBox="1"/>
          <p:nvPr/>
        </p:nvSpPr>
        <p:spPr>
          <a:xfrm>
            <a:off x="617899" y="3504035"/>
            <a:ext cx="4766310" cy="1805305"/>
          </a:xfrm>
          <a:prstGeom prst="rect">
            <a:avLst/>
          </a:prstGeom>
        </p:spPr>
        <p:txBody>
          <a:bodyPr vert="horz" wrap="square" lIns="0" tIns="12700" rIns="0" bIns="0" rtlCol="0">
            <a:spAutoFit/>
          </a:bodyPr>
          <a:lstStyle/>
          <a:p>
            <a:pPr marL="12700">
              <a:lnSpc>
                <a:spcPct val="100000"/>
              </a:lnSpc>
              <a:spcBef>
                <a:spcPts val="100"/>
              </a:spcBef>
            </a:pPr>
            <a:r>
              <a:rPr sz="1600" b="1" spc="-10" dirty="0">
                <a:latin typeface="Segoe UI Semibold"/>
                <a:cs typeface="Segoe UI Semibold"/>
              </a:rPr>
              <a:t>Checklist:</a:t>
            </a:r>
            <a:endParaRPr sz="1600">
              <a:latin typeface="Segoe UI Semibold"/>
              <a:cs typeface="Segoe UI Semibold"/>
            </a:endParaRPr>
          </a:p>
          <a:p>
            <a:pPr marL="595630">
              <a:lnSpc>
                <a:spcPct val="100000"/>
              </a:lnSpc>
              <a:spcBef>
                <a:spcPts val="1895"/>
              </a:spcBef>
            </a:pPr>
            <a:r>
              <a:rPr sz="1050" dirty="0">
                <a:latin typeface="Segoe UI"/>
                <a:cs typeface="Segoe UI"/>
              </a:rPr>
              <a:t>Protect</a:t>
            </a:r>
            <a:r>
              <a:rPr sz="1050" spc="75" dirty="0">
                <a:latin typeface="Segoe UI"/>
                <a:cs typeface="Segoe UI"/>
              </a:rPr>
              <a:t> </a:t>
            </a:r>
            <a:r>
              <a:rPr sz="1050" dirty="0">
                <a:latin typeface="Segoe UI"/>
                <a:cs typeface="Segoe UI"/>
              </a:rPr>
              <a:t>web</a:t>
            </a:r>
            <a:r>
              <a:rPr sz="1050" spc="80" dirty="0">
                <a:latin typeface="Segoe UI"/>
                <a:cs typeface="Segoe UI"/>
              </a:rPr>
              <a:t> </a:t>
            </a:r>
            <a:r>
              <a:rPr sz="1050" dirty="0">
                <a:latin typeface="Segoe UI"/>
                <a:cs typeface="Segoe UI"/>
              </a:rPr>
              <a:t>apps</a:t>
            </a:r>
            <a:r>
              <a:rPr sz="1050" spc="75" dirty="0">
                <a:latin typeface="Segoe UI"/>
                <a:cs typeface="Segoe UI"/>
              </a:rPr>
              <a:t> </a:t>
            </a:r>
            <a:r>
              <a:rPr sz="1050" dirty="0">
                <a:latin typeface="Segoe UI"/>
                <a:cs typeface="Segoe UI"/>
              </a:rPr>
              <a:t>with</a:t>
            </a:r>
            <a:r>
              <a:rPr sz="1050" spc="80" dirty="0">
                <a:latin typeface="Segoe UI"/>
                <a:cs typeface="Segoe UI"/>
              </a:rPr>
              <a:t> </a:t>
            </a:r>
            <a:r>
              <a:rPr sz="1050" dirty="0">
                <a:latin typeface="Segoe UI"/>
                <a:cs typeface="Segoe UI"/>
              </a:rPr>
              <a:t>WAF</a:t>
            </a:r>
            <a:r>
              <a:rPr sz="1050" spc="75" dirty="0">
                <a:latin typeface="Segoe UI"/>
                <a:cs typeface="Segoe UI"/>
              </a:rPr>
              <a:t> </a:t>
            </a:r>
            <a:r>
              <a:rPr sz="1050" dirty="0">
                <a:latin typeface="Segoe UI"/>
                <a:cs typeface="Segoe UI"/>
              </a:rPr>
              <a:t>and</a:t>
            </a:r>
            <a:r>
              <a:rPr sz="1050" spc="80" dirty="0">
                <a:latin typeface="Segoe UI"/>
                <a:cs typeface="Segoe UI"/>
              </a:rPr>
              <a:t> </a:t>
            </a:r>
            <a:r>
              <a:rPr sz="1050" dirty="0">
                <a:latin typeface="Segoe UI"/>
                <a:cs typeface="Segoe UI"/>
              </a:rPr>
              <a:t>TLS</a:t>
            </a:r>
            <a:r>
              <a:rPr sz="1050" spc="75" dirty="0">
                <a:latin typeface="Segoe UI"/>
                <a:cs typeface="Segoe UI"/>
              </a:rPr>
              <a:t> </a:t>
            </a:r>
            <a:r>
              <a:rPr sz="1050" dirty="0">
                <a:latin typeface="Segoe UI"/>
                <a:cs typeface="Segoe UI"/>
              </a:rPr>
              <a:t>offload</a:t>
            </a:r>
            <a:r>
              <a:rPr sz="1050" spc="80" dirty="0">
                <a:latin typeface="Segoe UI"/>
                <a:cs typeface="Segoe UI"/>
              </a:rPr>
              <a:t> </a:t>
            </a:r>
            <a:r>
              <a:rPr sz="1050" dirty="0">
                <a:latin typeface="Segoe UI"/>
                <a:cs typeface="Segoe UI"/>
              </a:rPr>
              <a:t>on</a:t>
            </a:r>
            <a:r>
              <a:rPr sz="1050" spc="75" dirty="0">
                <a:latin typeface="Segoe UI"/>
                <a:cs typeface="Segoe UI"/>
              </a:rPr>
              <a:t> </a:t>
            </a:r>
            <a:r>
              <a:rPr sz="1050" dirty="0">
                <a:latin typeface="Segoe UI"/>
                <a:cs typeface="Segoe UI"/>
              </a:rPr>
              <a:t>Application</a:t>
            </a:r>
            <a:r>
              <a:rPr sz="1050" spc="80" dirty="0">
                <a:latin typeface="Segoe UI"/>
                <a:cs typeface="Segoe UI"/>
              </a:rPr>
              <a:t> </a:t>
            </a:r>
            <a:r>
              <a:rPr sz="1050" spc="-10" dirty="0">
                <a:latin typeface="Segoe UI"/>
                <a:cs typeface="Segoe UI"/>
              </a:rPr>
              <a:t>Gateway.</a:t>
            </a:r>
            <a:endParaRPr sz="1050">
              <a:latin typeface="Segoe UI"/>
              <a:cs typeface="Segoe UI"/>
            </a:endParaRPr>
          </a:p>
          <a:p>
            <a:pPr marL="595630" marR="357505">
              <a:lnSpc>
                <a:spcPct val="354200"/>
              </a:lnSpc>
            </a:pPr>
            <a:r>
              <a:rPr sz="1050" dirty="0">
                <a:latin typeface="Segoe UI"/>
                <a:cs typeface="Segoe UI"/>
              </a:rPr>
              <a:t>Enable</a:t>
            </a:r>
            <a:r>
              <a:rPr sz="1050" spc="114" dirty="0">
                <a:latin typeface="Segoe UI"/>
                <a:cs typeface="Segoe UI"/>
              </a:rPr>
              <a:t> </a:t>
            </a:r>
            <a:r>
              <a:rPr sz="1050" dirty="0">
                <a:latin typeface="Segoe UI"/>
                <a:cs typeface="Segoe UI"/>
              </a:rPr>
              <a:t>continuous</a:t>
            </a:r>
            <a:r>
              <a:rPr sz="1050" spc="120" dirty="0">
                <a:latin typeface="Segoe UI"/>
                <a:cs typeface="Segoe UI"/>
              </a:rPr>
              <a:t> </a:t>
            </a:r>
            <a:r>
              <a:rPr sz="1050" dirty="0">
                <a:latin typeface="Segoe UI"/>
                <a:cs typeface="Segoe UI"/>
              </a:rPr>
              <a:t>diagnostics</a:t>
            </a:r>
            <a:r>
              <a:rPr sz="1050" spc="120" dirty="0">
                <a:latin typeface="Segoe UI"/>
                <a:cs typeface="Segoe UI"/>
              </a:rPr>
              <a:t> </a:t>
            </a:r>
            <a:r>
              <a:rPr sz="1050" dirty="0">
                <a:latin typeface="Segoe UI"/>
                <a:cs typeface="Segoe UI"/>
              </a:rPr>
              <a:t>and</a:t>
            </a:r>
            <a:r>
              <a:rPr sz="1050" spc="114" dirty="0">
                <a:latin typeface="Segoe UI"/>
                <a:cs typeface="Segoe UI"/>
              </a:rPr>
              <a:t> </a:t>
            </a:r>
            <a:r>
              <a:rPr sz="1050" dirty="0">
                <a:latin typeface="Segoe UI"/>
                <a:cs typeface="Segoe UI"/>
              </a:rPr>
              <a:t>structured</a:t>
            </a:r>
            <a:r>
              <a:rPr sz="1050" spc="120" dirty="0">
                <a:latin typeface="Segoe UI"/>
                <a:cs typeface="Segoe UI"/>
              </a:rPr>
              <a:t> </a:t>
            </a:r>
            <a:r>
              <a:rPr sz="1050" dirty="0">
                <a:latin typeface="Segoe UI"/>
                <a:cs typeface="Segoe UI"/>
              </a:rPr>
              <a:t>application</a:t>
            </a:r>
            <a:r>
              <a:rPr sz="1050" spc="120" dirty="0">
                <a:latin typeface="Segoe UI"/>
                <a:cs typeface="Segoe UI"/>
              </a:rPr>
              <a:t> </a:t>
            </a:r>
            <a:r>
              <a:rPr sz="1050" spc="-10" dirty="0">
                <a:latin typeface="Segoe UI"/>
                <a:cs typeface="Segoe UI"/>
              </a:rPr>
              <a:t>logs. </a:t>
            </a:r>
            <a:r>
              <a:rPr sz="1050" dirty="0">
                <a:latin typeface="Segoe UI"/>
                <a:cs typeface="Segoe UI"/>
              </a:rPr>
              <a:t>Restrict</a:t>
            </a:r>
            <a:r>
              <a:rPr sz="1050" spc="85" dirty="0">
                <a:latin typeface="Segoe UI"/>
                <a:cs typeface="Segoe UI"/>
              </a:rPr>
              <a:t> </a:t>
            </a:r>
            <a:r>
              <a:rPr sz="1050" dirty="0">
                <a:latin typeface="Segoe UI"/>
                <a:cs typeface="Segoe UI"/>
              </a:rPr>
              <a:t>API</a:t>
            </a:r>
            <a:r>
              <a:rPr sz="1050" spc="85" dirty="0">
                <a:latin typeface="Segoe UI"/>
                <a:cs typeface="Segoe UI"/>
              </a:rPr>
              <a:t> </a:t>
            </a:r>
            <a:r>
              <a:rPr sz="1050" dirty="0">
                <a:latin typeface="Segoe UI"/>
                <a:cs typeface="Segoe UI"/>
              </a:rPr>
              <a:t>exposure;</a:t>
            </a:r>
            <a:r>
              <a:rPr sz="1050" spc="85" dirty="0">
                <a:latin typeface="Segoe UI"/>
                <a:cs typeface="Segoe UI"/>
              </a:rPr>
              <a:t> </a:t>
            </a:r>
            <a:r>
              <a:rPr sz="1050" dirty="0">
                <a:latin typeface="Segoe UI"/>
                <a:cs typeface="Segoe UI"/>
              </a:rPr>
              <a:t>prefer</a:t>
            </a:r>
            <a:r>
              <a:rPr sz="1050" spc="90" dirty="0">
                <a:latin typeface="Segoe UI"/>
                <a:cs typeface="Segoe UI"/>
              </a:rPr>
              <a:t> </a:t>
            </a:r>
            <a:r>
              <a:rPr sz="1050" dirty="0">
                <a:latin typeface="Segoe UI"/>
                <a:cs typeface="Segoe UI"/>
              </a:rPr>
              <a:t>private</a:t>
            </a:r>
            <a:r>
              <a:rPr sz="1050" spc="85" dirty="0">
                <a:latin typeface="Segoe UI"/>
                <a:cs typeface="Segoe UI"/>
              </a:rPr>
              <a:t> </a:t>
            </a:r>
            <a:r>
              <a:rPr sz="1050" dirty="0">
                <a:latin typeface="Segoe UI"/>
                <a:cs typeface="Segoe UI"/>
              </a:rPr>
              <a:t>access</a:t>
            </a:r>
            <a:r>
              <a:rPr sz="1050" spc="85" dirty="0">
                <a:latin typeface="Segoe UI"/>
                <a:cs typeface="Segoe UI"/>
              </a:rPr>
              <a:t> </a:t>
            </a:r>
            <a:r>
              <a:rPr sz="1050" dirty="0">
                <a:latin typeface="Segoe UI"/>
                <a:cs typeface="Segoe UI"/>
              </a:rPr>
              <a:t>where</a:t>
            </a:r>
            <a:r>
              <a:rPr sz="1050" spc="90" dirty="0">
                <a:latin typeface="Segoe UI"/>
                <a:cs typeface="Segoe UI"/>
              </a:rPr>
              <a:t> </a:t>
            </a:r>
            <a:r>
              <a:rPr sz="1050" spc="-10" dirty="0">
                <a:latin typeface="Segoe UI"/>
                <a:cs typeface="Segoe UI"/>
              </a:rPr>
              <a:t>possible.</a:t>
            </a:r>
            <a:endParaRPr sz="1050">
              <a:latin typeface="Segoe UI"/>
              <a:cs typeface="Segoe UI"/>
            </a:endParaRPr>
          </a:p>
        </p:txBody>
      </p:sp>
      <p:grpSp>
        <p:nvGrpSpPr>
          <p:cNvPr id="17" name="object 12">
            <a:extLst>
              <a:ext uri="{FF2B5EF4-FFF2-40B4-BE49-F238E27FC236}">
                <a16:creationId xmlns:a16="http://schemas.microsoft.com/office/drawing/2014/main" id="{7B9455B4-BC70-D3C6-E9C7-E236926D9C34}"/>
              </a:ext>
            </a:extLst>
          </p:cNvPr>
          <p:cNvGrpSpPr/>
          <p:nvPr/>
        </p:nvGrpSpPr>
        <p:grpSpPr>
          <a:xfrm>
            <a:off x="721522" y="3981450"/>
            <a:ext cx="337157" cy="1233907"/>
            <a:chOff x="630599" y="3966743"/>
            <a:chExt cx="397510" cy="1454785"/>
          </a:xfrm>
        </p:grpSpPr>
        <p:pic>
          <p:nvPicPr>
            <p:cNvPr id="18" name="object 13">
              <a:extLst>
                <a:ext uri="{FF2B5EF4-FFF2-40B4-BE49-F238E27FC236}">
                  <a16:creationId xmlns:a16="http://schemas.microsoft.com/office/drawing/2014/main" id="{11064A7E-8472-1CE0-DEDC-44859B58933C}"/>
                </a:ext>
              </a:extLst>
            </p:cNvPr>
            <p:cNvPicPr/>
            <p:nvPr/>
          </p:nvPicPr>
          <p:blipFill>
            <a:blip r:embed="rId3" cstate="print"/>
            <a:stretch>
              <a:fillRect/>
            </a:stretch>
          </p:blipFill>
          <p:spPr>
            <a:xfrm>
              <a:off x="630605" y="3966743"/>
              <a:ext cx="397339" cy="320845"/>
            </a:xfrm>
            <a:prstGeom prst="rect">
              <a:avLst/>
            </a:prstGeom>
          </p:spPr>
        </p:pic>
        <p:pic>
          <p:nvPicPr>
            <p:cNvPr id="19" name="object 14">
              <a:extLst>
                <a:ext uri="{FF2B5EF4-FFF2-40B4-BE49-F238E27FC236}">
                  <a16:creationId xmlns:a16="http://schemas.microsoft.com/office/drawing/2014/main" id="{F5192918-C3A4-2EA5-FF09-66A97FA32AD4}"/>
                </a:ext>
              </a:extLst>
            </p:cNvPr>
            <p:cNvPicPr/>
            <p:nvPr/>
          </p:nvPicPr>
          <p:blipFill>
            <a:blip r:embed="rId3" cstate="print"/>
            <a:stretch>
              <a:fillRect/>
            </a:stretch>
          </p:blipFill>
          <p:spPr>
            <a:xfrm>
              <a:off x="630599" y="4533509"/>
              <a:ext cx="397345" cy="320851"/>
            </a:xfrm>
            <a:prstGeom prst="rect">
              <a:avLst/>
            </a:prstGeom>
          </p:spPr>
        </p:pic>
        <p:pic>
          <p:nvPicPr>
            <p:cNvPr id="20" name="object 15">
              <a:extLst>
                <a:ext uri="{FF2B5EF4-FFF2-40B4-BE49-F238E27FC236}">
                  <a16:creationId xmlns:a16="http://schemas.microsoft.com/office/drawing/2014/main" id="{7E225783-DAB5-9A97-801B-7436105F9E88}"/>
                </a:ext>
              </a:extLst>
            </p:cNvPr>
            <p:cNvPicPr/>
            <p:nvPr/>
          </p:nvPicPr>
          <p:blipFill>
            <a:blip r:embed="rId3" cstate="print"/>
            <a:stretch>
              <a:fillRect/>
            </a:stretch>
          </p:blipFill>
          <p:spPr>
            <a:xfrm>
              <a:off x="630599" y="5100281"/>
              <a:ext cx="397345" cy="320851"/>
            </a:xfrm>
            <a:prstGeom prst="rect">
              <a:avLst/>
            </a:prstGeom>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 y="0"/>
            <a:ext cx="10692130" cy="5981700"/>
            <a:chOff x="-3" y="0"/>
            <a:chExt cx="10692130" cy="5981700"/>
          </a:xfrm>
        </p:grpSpPr>
        <p:pic>
          <p:nvPicPr>
            <p:cNvPr id="3" name="object 3"/>
            <p:cNvPicPr/>
            <p:nvPr/>
          </p:nvPicPr>
          <p:blipFill>
            <a:blip r:embed="rId2" cstate="print"/>
            <a:stretch>
              <a:fillRect/>
            </a:stretch>
          </p:blipFill>
          <p:spPr>
            <a:xfrm>
              <a:off x="5346001" y="7950"/>
              <a:ext cx="5345988" cy="5973749"/>
            </a:xfrm>
            <a:prstGeom prst="rect">
              <a:avLst/>
            </a:prstGeom>
          </p:spPr>
        </p:pic>
        <p:sp>
          <p:nvSpPr>
            <p:cNvPr id="4" name="object 4"/>
            <p:cNvSpPr/>
            <p:nvPr/>
          </p:nvSpPr>
          <p:spPr>
            <a:xfrm>
              <a:off x="0" y="0"/>
              <a:ext cx="6019800" cy="5981700"/>
            </a:xfrm>
            <a:custGeom>
              <a:avLst/>
              <a:gdLst/>
              <a:ahLst/>
              <a:cxnLst/>
              <a:rect l="l" t="t" r="r" b="b"/>
              <a:pathLst>
                <a:path w="6019800" h="5981700">
                  <a:moveTo>
                    <a:pt x="6019444" y="1645983"/>
                  </a:moveTo>
                  <a:lnTo>
                    <a:pt x="6019343" y="1556639"/>
                  </a:lnTo>
                  <a:lnTo>
                    <a:pt x="6018225" y="1464932"/>
                  </a:lnTo>
                  <a:lnTo>
                    <a:pt x="6016053" y="1370723"/>
                  </a:lnTo>
                  <a:lnTo>
                    <a:pt x="6014555" y="1322641"/>
                  </a:lnTo>
                  <a:lnTo>
                    <a:pt x="6012789" y="1273886"/>
                  </a:lnTo>
                  <a:lnTo>
                    <a:pt x="6010732" y="1224445"/>
                  </a:lnTo>
                  <a:lnTo>
                    <a:pt x="6008395" y="1174305"/>
                  </a:lnTo>
                  <a:lnTo>
                    <a:pt x="6005754" y="1123454"/>
                  </a:lnTo>
                  <a:lnTo>
                    <a:pt x="6002833" y="1071854"/>
                  </a:lnTo>
                  <a:lnTo>
                    <a:pt x="5999594" y="1019517"/>
                  </a:lnTo>
                  <a:lnTo>
                    <a:pt x="5996051" y="966406"/>
                  </a:lnTo>
                  <a:lnTo>
                    <a:pt x="5992203" y="912533"/>
                  </a:lnTo>
                  <a:lnTo>
                    <a:pt x="5988037" y="857846"/>
                  </a:lnTo>
                  <a:lnTo>
                    <a:pt x="5983541" y="802347"/>
                  </a:lnTo>
                  <a:lnTo>
                    <a:pt x="5978728" y="746036"/>
                  </a:lnTo>
                  <a:lnTo>
                    <a:pt x="5973584" y="688873"/>
                  </a:lnTo>
                  <a:lnTo>
                    <a:pt x="5968098" y="630847"/>
                  </a:lnTo>
                  <a:lnTo>
                    <a:pt x="5962269" y="571957"/>
                  </a:lnTo>
                  <a:lnTo>
                    <a:pt x="5949581" y="451485"/>
                  </a:lnTo>
                  <a:lnTo>
                    <a:pt x="5935472" y="327329"/>
                  </a:lnTo>
                  <a:lnTo>
                    <a:pt x="5919902" y="199364"/>
                  </a:lnTo>
                  <a:lnTo>
                    <a:pt x="5902833" y="67462"/>
                  </a:lnTo>
                  <a:lnTo>
                    <a:pt x="5893727" y="0"/>
                  </a:lnTo>
                  <a:lnTo>
                    <a:pt x="4716526" y="0"/>
                  </a:lnTo>
                  <a:lnTo>
                    <a:pt x="4544377" y="0"/>
                  </a:lnTo>
                  <a:lnTo>
                    <a:pt x="3367176" y="0"/>
                  </a:lnTo>
                  <a:lnTo>
                    <a:pt x="1177188" y="0"/>
                  </a:lnTo>
                  <a:lnTo>
                    <a:pt x="0" y="0"/>
                  </a:lnTo>
                  <a:lnTo>
                    <a:pt x="0" y="5981700"/>
                  </a:lnTo>
                  <a:lnTo>
                    <a:pt x="1177188" y="5981700"/>
                  </a:lnTo>
                  <a:lnTo>
                    <a:pt x="4405490" y="5981700"/>
                  </a:lnTo>
                  <a:lnTo>
                    <a:pt x="5582691" y="5981700"/>
                  </a:lnTo>
                  <a:lnTo>
                    <a:pt x="5583186" y="5847804"/>
                  </a:lnTo>
                  <a:lnTo>
                    <a:pt x="5584622" y="5717883"/>
                  </a:lnTo>
                  <a:lnTo>
                    <a:pt x="5586984" y="5591835"/>
                  </a:lnTo>
                  <a:lnTo>
                    <a:pt x="5590222" y="5469547"/>
                  </a:lnTo>
                  <a:lnTo>
                    <a:pt x="5594286" y="5350865"/>
                  </a:lnTo>
                  <a:lnTo>
                    <a:pt x="5599163" y="5235676"/>
                  </a:lnTo>
                  <a:lnTo>
                    <a:pt x="5604789" y="5123866"/>
                  </a:lnTo>
                  <a:lnTo>
                    <a:pt x="5611152" y="5015306"/>
                  </a:lnTo>
                  <a:lnTo>
                    <a:pt x="5618188" y="4909858"/>
                  </a:lnTo>
                  <a:lnTo>
                    <a:pt x="5625871" y="4807407"/>
                  </a:lnTo>
                  <a:lnTo>
                    <a:pt x="5634152" y="4707826"/>
                  </a:lnTo>
                  <a:lnTo>
                    <a:pt x="5643003" y="4610989"/>
                  </a:lnTo>
                  <a:lnTo>
                    <a:pt x="5652389" y="4516780"/>
                  </a:lnTo>
                  <a:lnTo>
                    <a:pt x="5662269" y="4425073"/>
                  </a:lnTo>
                  <a:lnTo>
                    <a:pt x="5672594" y="4335729"/>
                  </a:lnTo>
                  <a:lnTo>
                    <a:pt x="5683326" y="4248632"/>
                  </a:lnTo>
                  <a:lnTo>
                    <a:pt x="5694438" y="4163657"/>
                  </a:lnTo>
                  <a:lnTo>
                    <a:pt x="5705894" y="4080687"/>
                  </a:lnTo>
                  <a:lnTo>
                    <a:pt x="5717641" y="3999585"/>
                  </a:lnTo>
                  <a:lnTo>
                    <a:pt x="5735726" y="3881170"/>
                  </a:lnTo>
                  <a:lnTo>
                    <a:pt x="5754281" y="3766261"/>
                  </a:lnTo>
                  <a:lnTo>
                    <a:pt x="5779478" y="3617785"/>
                  </a:lnTo>
                  <a:lnTo>
                    <a:pt x="5879820" y="3058845"/>
                  </a:lnTo>
                  <a:lnTo>
                    <a:pt x="5903252" y="2922867"/>
                  </a:lnTo>
                  <a:lnTo>
                    <a:pt x="5919990" y="2820593"/>
                  </a:lnTo>
                  <a:lnTo>
                    <a:pt x="5935891" y="2717635"/>
                  </a:lnTo>
                  <a:lnTo>
                    <a:pt x="5945949" y="2648381"/>
                  </a:lnTo>
                  <a:lnTo>
                    <a:pt x="5955538" y="2578519"/>
                  </a:lnTo>
                  <a:lnTo>
                    <a:pt x="5964606" y="2507907"/>
                  </a:lnTo>
                  <a:lnTo>
                    <a:pt x="5973115" y="2436418"/>
                  </a:lnTo>
                  <a:lnTo>
                    <a:pt x="5981052" y="2363927"/>
                  </a:lnTo>
                  <a:lnTo>
                    <a:pt x="5988342" y="2290305"/>
                  </a:lnTo>
                  <a:lnTo>
                    <a:pt x="5994971" y="2215451"/>
                  </a:lnTo>
                  <a:lnTo>
                    <a:pt x="6000902" y="2139213"/>
                  </a:lnTo>
                  <a:lnTo>
                    <a:pt x="6006084" y="2061489"/>
                  </a:lnTo>
                  <a:lnTo>
                    <a:pt x="6010478" y="1982127"/>
                  </a:lnTo>
                  <a:lnTo>
                    <a:pt x="6014047" y="1901024"/>
                  </a:lnTo>
                  <a:lnTo>
                    <a:pt x="6016764" y="1818055"/>
                  </a:lnTo>
                  <a:lnTo>
                    <a:pt x="6018568" y="1733080"/>
                  </a:lnTo>
                  <a:lnTo>
                    <a:pt x="6019444" y="1645983"/>
                  </a:lnTo>
                  <a:close/>
                </a:path>
              </a:pathLst>
            </a:custGeom>
            <a:solidFill>
              <a:srgbClr val="8ED1D9"/>
            </a:solidFill>
          </p:spPr>
          <p:txBody>
            <a:bodyPr wrap="square" lIns="0" tIns="0" rIns="0" bIns="0" rtlCol="0"/>
            <a:lstStyle/>
            <a:p>
              <a:endParaRPr/>
            </a:p>
          </p:txBody>
        </p:sp>
      </p:grpSp>
      <p:sp>
        <p:nvSpPr>
          <p:cNvPr id="5" name="object 5"/>
          <p:cNvSpPr txBox="1">
            <a:spLocks noGrp="1"/>
          </p:cNvSpPr>
          <p:nvPr>
            <p:ph type="title"/>
          </p:nvPr>
        </p:nvSpPr>
        <p:spPr>
          <a:xfrm>
            <a:off x="1182499" y="394594"/>
            <a:ext cx="3592829" cy="665480"/>
          </a:xfrm>
          <a:prstGeom prst="rect">
            <a:avLst/>
          </a:prstGeom>
        </p:spPr>
        <p:txBody>
          <a:bodyPr vert="horz" wrap="square" lIns="0" tIns="12700" rIns="0" bIns="0" rtlCol="0">
            <a:spAutoFit/>
          </a:bodyPr>
          <a:lstStyle/>
          <a:p>
            <a:pPr marL="12700" marR="5080">
              <a:lnSpc>
                <a:spcPct val="100000"/>
              </a:lnSpc>
              <a:spcBef>
                <a:spcPts val="100"/>
              </a:spcBef>
            </a:pPr>
            <a:r>
              <a:rPr dirty="0">
                <a:solidFill>
                  <a:srgbClr val="192D30"/>
                </a:solidFill>
              </a:rPr>
              <a:t>Operations</a:t>
            </a:r>
            <a:r>
              <a:rPr spc="-55" dirty="0">
                <a:solidFill>
                  <a:srgbClr val="192D30"/>
                </a:solidFill>
              </a:rPr>
              <a:t> </a:t>
            </a:r>
            <a:r>
              <a:rPr dirty="0">
                <a:solidFill>
                  <a:srgbClr val="192D30"/>
                </a:solidFill>
              </a:rPr>
              <a:t>&amp;</a:t>
            </a:r>
            <a:r>
              <a:rPr spc="-55" dirty="0">
                <a:solidFill>
                  <a:srgbClr val="192D30"/>
                </a:solidFill>
              </a:rPr>
              <a:t> </a:t>
            </a:r>
            <a:r>
              <a:rPr dirty="0">
                <a:solidFill>
                  <a:srgbClr val="192D30"/>
                </a:solidFill>
              </a:rPr>
              <a:t>Threat</a:t>
            </a:r>
            <a:r>
              <a:rPr spc="-55" dirty="0">
                <a:solidFill>
                  <a:srgbClr val="192D30"/>
                </a:solidFill>
              </a:rPr>
              <a:t> </a:t>
            </a:r>
            <a:r>
              <a:rPr spc="-10" dirty="0">
                <a:solidFill>
                  <a:srgbClr val="192D30"/>
                </a:solidFill>
              </a:rPr>
              <a:t>Defense: </a:t>
            </a:r>
            <a:r>
              <a:rPr dirty="0">
                <a:solidFill>
                  <a:srgbClr val="192D30"/>
                </a:solidFill>
              </a:rPr>
              <a:t>See,</a:t>
            </a:r>
            <a:r>
              <a:rPr spc="-65" dirty="0">
                <a:solidFill>
                  <a:srgbClr val="192D30"/>
                </a:solidFill>
              </a:rPr>
              <a:t> </a:t>
            </a:r>
            <a:r>
              <a:rPr dirty="0">
                <a:solidFill>
                  <a:srgbClr val="192D30"/>
                </a:solidFill>
              </a:rPr>
              <a:t>Decide,</a:t>
            </a:r>
            <a:r>
              <a:rPr spc="-65" dirty="0">
                <a:solidFill>
                  <a:srgbClr val="192D30"/>
                </a:solidFill>
              </a:rPr>
              <a:t> </a:t>
            </a:r>
            <a:r>
              <a:rPr spc="-25" dirty="0">
                <a:solidFill>
                  <a:srgbClr val="192D30"/>
                </a:solidFill>
              </a:rPr>
              <a:t>Act</a:t>
            </a:r>
          </a:p>
        </p:txBody>
      </p:sp>
      <p:sp>
        <p:nvSpPr>
          <p:cNvPr id="6" name="object 6"/>
          <p:cNvSpPr/>
          <p:nvPr/>
        </p:nvSpPr>
        <p:spPr>
          <a:xfrm>
            <a:off x="466943" y="463570"/>
            <a:ext cx="539750" cy="539750"/>
          </a:xfrm>
          <a:custGeom>
            <a:avLst/>
            <a:gdLst/>
            <a:ahLst/>
            <a:cxnLst/>
            <a:rect l="l" t="t" r="r" b="b"/>
            <a:pathLst>
              <a:path w="539750" h="539750">
                <a:moveTo>
                  <a:pt x="449580" y="0"/>
                </a:moveTo>
                <a:lnTo>
                  <a:pt x="89916" y="0"/>
                </a:lnTo>
                <a:lnTo>
                  <a:pt x="54917" y="7066"/>
                </a:lnTo>
                <a:lnTo>
                  <a:pt x="26336" y="26336"/>
                </a:lnTo>
                <a:lnTo>
                  <a:pt x="7066" y="54917"/>
                </a:lnTo>
                <a:lnTo>
                  <a:pt x="0" y="89915"/>
                </a:lnTo>
                <a:lnTo>
                  <a:pt x="0" y="449579"/>
                </a:lnTo>
                <a:lnTo>
                  <a:pt x="7066" y="484578"/>
                </a:lnTo>
                <a:lnTo>
                  <a:pt x="26336" y="513159"/>
                </a:lnTo>
                <a:lnTo>
                  <a:pt x="54917" y="532429"/>
                </a:lnTo>
                <a:lnTo>
                  <a:pt x="89916" y="539495"/>
                </a:lnTo>
                <a:lnTo>
                  <a:pt x="449580" y="539495"/>
                </a:lnTo>
                <a:lnTo>
                  <a:pt x="484578" y="532429"/>
                </a:lnTo>
                <a:lnTo>
                  <a:pt x="513159" y="513159"/>
                </a:lnTo>
                <a:lnTo>
                  <a:pt x="532429" y="484578"/>
                </a:lnTo>
                <a:lnTo>
                  <a:pt x="539496" y="449579"/>
                </a:lnTo>
                <a:lnTo>
                  <a:pt x="539496" y="89915"/>
                </a:lnTo>
                <a:lnTo>
                  <a:pt x="532429" y="54917"/>
                </a:lnTo>
                <a:lnTo>
                  <a:pt x="513159" y="26336"/>
                </a:lnTo>
                <a:lnTo>
                  <a:pt x="484578" y="7066"/>
                </a:lnTo>
                <a:lnTo>
                  <a:pt x="449580" y="0"/>
                </a:lnTo>
                <a:close/>
              </a:path>
            </a:pathLst>
          </a:custGeom>
          <a:solidFill>
            <a:srgbClr val="215B62"/>
          </a:solidFill>
        </p:spPr>
        <p:txBody>
          <a:bodyPr wrap="square" lIns="0" tIns="0" rIns="0" bIns="0" rtlCol="0"/>
          <a:lstStyle/>
          <a:p>
            <a:endParaRPr/>
          </a:p>
        </p:txBody>
      </p:sp>
      <p:sp>
        <p:nvSpPr>
          <p:cNvPr id="7" name="object 7"/>
          <p:cNvSpPr txBox="1"/>
          <p:nvPr/>
        </p:nvSpPr>
        <p:spPr>
          <a:xfrm>
            <a:off x="623764" y="488334"/>
            <a:ext cx="225425" cy="457200"/>
          </a:xfrm>
          <a:prstGeom prst="rect">
            <a:avLst/>
          </a:prstGeom>
        </p:spPr>
        <p:txBody>
          <a:bodyPr vert="horz" wrap="square" lIns="0" tIns="16510" rIns="0" bIns="0" rtlCol="0">
            <a:spAutoFit/>
          </a:bodyPr>
          <a:lstStyle/>
          <a:p>
            <a:pPr marL="12700">
              <a:lnSpc>
                <a:spcPct val="100000"/>
              </a:lnSpc>
              <a:spcBef>
                <a:spcPts val="130"/>
              </a:spcBef>
            </a:pPr>
            <a:r>
              <a:rPr sz="2800" b="1" spc="-50" dirty="0">
                <a:solidFill>
                  <a:srgbClr val="FFFFFF"/>
                </a:solidFill>
                <a:latin typeface="Arial"/>
                <a:cs typeface="Arial"/>
              </a:rPr>
              <a:t>5</a:t>
            </a:r>
            <a:endParaRPr sz="2800">
              <a:latin typeface="Arial"/>
              <a:cs typeface="Arial"/>
            </a:endParaRPr>
          </a:p>
        </p:txBody>
      </p:sp>
      <p:sp>
        <p:nvSpPr>
          <p:cNvPr id="8" name="object 8"/>
          <p:cNvSpPr/>
          <p:nvPr/>
        </p:nvSpPr>
        <p:spPr>
          <a:xfrm>
            <a:off x="318999" y="3279598"/>
            <a:ext cx="5941695" cy="2445385"/>
          </a:xfrm>
          <a:custGeom>
            <a:avLst/>
            <a:gdLst/>
            <a:ahLst/>
            <a:cxnLst/>
            <a:rect l="l" t="t" r="r" b="b"/>
            <a:pathLst>
              <a:path w="5941695" h="2445385">
                <a:moveTo>
                  <a:pt x="5839802" y="0"/>
                </a:moveTo>
                <a:lnTo>
                  <a:pt x="101600" y="0"/>
                </a:lnTo>
                <a:lnTo>
                  <a:pt x="62054" y="7984"/>
                </a:lnTo>
                <a:lnTo>
                  <a:pt x="29759" y="29759"/>
                </a:lnTo>
                <a:lnTo>
                  <a:pt x="7984" y="62054"/>
                </a:lnTo>
                <a:lnTo>
                  <a:pt x="0" y="101600"/>
                </a:lnTo>
                <a:lnTo>
                  <a:pt x="0" y="2343594"/>
                </a:lnTo>
                <a:lnTo>
                  <a:pt x="7984" y="2383140"/>
                </a:lnTo>
                <a:lnTo>
                  <a:pt x="29759" y="2415435"/>
                </a:lnTo>
                <a:lnTo>
                  <a:pt x="62054" y="2437209"/>
                </a:lnTo>
                <a:lnTo>
                  <a:pt x="101600" y="2445194"/>
                </a:lnTo>
                <a:lnTo>
                  <a:pt x="5839802" y="2445194"/>
                </a:lnTo>
                <a:lnTo>
                  <a:pt x="5879348" y="2437209"/>
                </a:lnTo>
                <a:lnTo>
                  <a:pt x="5911643" y="2415435"/>
                </a:lnTo>
                <a:lnTo>
                  <a:pt x="5933418" y="2383140"/>
                </a:lnTo>
                <a:lnTo>
                  <a:pt x="5941402" y="2343594"/>
                </a:lnTo>
                <a:lnTo>
                  <a:pt x="5941402" y="101600"/>
                </a:lnTo>
                <a:lnTo>
                  <a:pt x="5933418" y="62054"/>
                </a:lnTo>
                <a:lnTo>
                  <a:pt x="5911643" y="29759"/>
                </a:lnTo>
                <a:lnTo>
                  <a:pt x="5879348" y="7984"/>
                </a:lnTo>
                <a:lnTo>
                  <a:pt x="5839802" y="0"/>
                </a:lnTo>
                <a:close/>
              </a:path>
            </a:pathLst>
          </a:custGeom>
          <a:solidFill>
            <a:srgbClr val="FFFFFF"/>
          </a:solidFill>
        </p:spPr>
        <p:txBody>
          <a:bodyPr wrap="square" lIns="0" tIns="0" rIns="0" bIns="0" rtlCol="0"/>
          <a:lstStyle/>
          <a:p>
            <a:endParaRPr/>
          </a:p>
        </p:txBody>
      </p:sp>
      <p:sp>
        <p:nvSpPr>
          <p:cNvPr id="9" name="object 9"/>
          <p:cNvSpPr txBox="1">
            <a:spLocks noGrp="1"/>
          </p:cNvSpPr>
          <p:nvPr>
            <p:ph type="body" idx="1"/>
          </p:nvPr>
        </p:nvSpPr>
        <p:spPr>
          <a:prstGeom prst="rect">
            <a:avLst/>
          </a:prstGeom>
        </p:spPr>
        <p:txBody>
          <a:bodyPr vert="horz" wrap="square" lIns="0" tIns="11430" rIns="0" bIns="0" rtlCol="0">
            <a:spAutoFit/>
          </a:bodyPr>
          <a:lstStyle/>
          <a:p>
            <a:pPr marL="76200" marR="1126490">
              <a:lnSpc>
                <a:spcPct val="124700"/>
              </a:lnSpc>
              <a:spcBef>
                <a:spcPts val="90"/>
              </a:spcBef>
            </a:pPr>
            <a:r>
              <a:rPr dirty="0"/>
              <a:t>Strengthen</a:t>
            </a:r>
            <a:r>
              <a:rPr spc="80" dirty="0"/>
              <a:t> </a:t>
            </a:r>
            <a:r>
              <a:rPr dirty="0"/>
              <a:t>your</a:t>
            </a:r>
            <a:r>
              <a:rPr spc="80" dirty="0"/>
              <a:t> </a:t>
            </a:r>
            <a:r>
              <a:rPr dirty="0"/>
              <a:t>security</a:t>
            </a:r>
            <a:r>
              <a:rPr spc="80" dirty="0"/>
              <a:t> </a:t>
            </a:r>
            <a:r>
              <a:rPr dirty="0"/>
              <a:t>operations</a:t>
            </a:r>
            <a:r>
              <a:rPr spc="80" dirty="0"/>
              <a:t> </a:t>
            </a:r>
            <a:r>
              <a:rPr dirty="0"/>
              <a:t>with</a:t>
            </a:r>
            <a:r>
              <a:rPr spc="80" dirty="0"/>
              <a:t> </a:t>
            </a:r>
            <a:r>
              <a:rPr dirty="0"/>
              <a:t>three</a:t>
            </a:r>
            <a:r>
              <a:rPr spc="80" dirty="0"/>
              <a:t> </a:t>
            </a:r>
            <a:r>
              <a:rPr dirty="0"/>
              <a:t>pillars:</a:t>
            </a:r>
            <a:r>
              <a:rPr spc="80" dirty="0"/>
              <a:t> </a:t>
            </a:r>
            <a:r>
              <a:rPr b="1" spc="-10" dirty="0">
                <a:latin typeface="Segoe UI"/>
                <a:cs typeface="Segoe UI"/>
              </a:rPr>
              <a:t>posture </a:t>
            </a:r>
            <a:r>
              <a:rPr b="1" dirty="0">
                <a:latin typeface="Segoe UI"/>
                <a:cs typeface="Segoe UI"/>
              </a:rPr>
              <a:t>management,</a:t>
            </a:r>
            <a:r>
              <a:rPr b="1" spc="80" dirty="0">
                <a:latin typeface="Segoe UI"/>
                <a:cs typeface="Segoe UI"/>
              </a:rPr>
              <a:t> </a:t>
            </a:r>
            <a:r>
              <a:rPr b="1" dirty="0">
                <a:latin typeface="Segoe UI"/>
                <a:cs typeface="Segoe UI"/>
              </a:rPr>
              <a:t>threat</a:t>
            </a:r>
            <a:r>
              <a:rPr b="1" spc="85" dirty="0">
                <a:latin typeface="Segoe UI"/>
                <a:cs typeface="Segoe UI"/>
              </a:rPr>
              <a:t> </a:t>
            </a:r>
            <a:r>
              <a:rPr b="1" dirty="0">
                <a:latin typeface="Segoe UI"/>
                <a:cs typeface="Segoe UI"/>
              </a:rPr>
              <a:t>protection</a:t>
            </a:r>
            <a:r>
              <a:rPr dirty="0"/>
              <a:t>,</a:t>
            </a:r>
            <a:r>
              <a:rPr spc="85" dirty="0"/>
              <a:t> </a:t>
            </a:r>
            <a:r>
              <a:rPr dirty="0"/>
              <a:t>and</a:t>
            </a:r>
            <a:r>
              <a:rPr spc="85" dirty="0"/>
              <a:t> </a:t>
            </a:r>
            <a:r>
              <a:rPr b="1" dirty="0">
                <a:latin typeface="Segoe UI"/>
                <a:cs typeface="Segoe UI"/>
              </a:rPr>
              <a:t>incident</a:t>
            </a:r>
            <a:r>
              <a:rPr b="1" spc="85" dirty="0">
                <a:latin typeface="Segoe UI"/>
                <a:cs typeface="Segoe UI"/>
              </a:rPr>
              <a:t> </a:t>
            </a:r>
            <a:r>
              <a:rPr b="1" spc="-10" dirty="0">
                <a:latin typeface="Segoe UI"/>
                <a:cs typeface="Segoe UI"/>
              </a:rPr>
              <a:t>response.</a:t>
            </a:r>
          </a:p>
          <a:p>
            <a:pPr marL="337185" marR="1918335" indent="-153670">
              <a:lnSpc>
                <a:spcPct val="106500"/>
              </a:lnSpc>
              <a:spcBef>
                <a:spcPts val="685"/>
              </a:spcBef>
            </a:pPr>
            <a:r>
              <a:rPr sz="2625" b="1" baseline="7936" dirty="0">
                <a:latin typeface="Segoe UI"/>
                <a:cs typeface="Segoe UI"/>
              </a:rPr>
              <a:t>.</a:t>
            </a:r>
            <a:r>
              <a:rPr sz="2625" b="1" spc="397" baseline="7936" dirty="0">
                <a:latin typeface="Segoe UI"/>
                <a:cs typeface="Segoe UI"/>
              </a:rPr>
              <a:t> </a:t>
            </a:r>
            <a:r>
              <a:rPr sz="1050" b="1" dirty="0">
                <a:latin typeface="Segoe UI"/>
                <a:cs typeface="Segoe UI"/>
              </a:rPr>
              <a:t>Defender</a:t>
            </a:r>
            <a:r>
              <a:rPr sz="1050" b="1" spc="10" dirty="0">
                <a:latin typeface="Segoe UI"/>
                <a:cs typeface="Segoe UI"/>
              </a:rPr>
              <a:t> </a:t>
            </a:r>
            <a:r>
              <a:rPr sz="1050" b="1" dirty="0">
                <a:latin typeface="Segoe UI"/>
                <a:cs typeface="Segoe UI"/>
              </a:rPr>
              <a:t>for</a:t>
            </a:r>
            <a:r>
              <a:rPr sz="1050" b="1" spc="10" dirty="0">
                <a:latin typeface="Segoe UI"/>
                <a:cs typeface="Segoe UI"/>
              </a:rPr>
              <a:t> </a:t>
            </a:r>
            <a:r>
              <a:rPr sz="1050" b="1" dirty="0">
                <a:latin typeface="Segoe UI"/>
                <a:cs typeface="Segoe UI"/>
              </a:rPr>
              <a:t>Cloud: </a:t>
            </a:r>
            <a:r>
              <a:rPr sz="1050" dirty="0"/>
              <a:t>centralized</a:t>
            </a:r>
            <a:r>
              <a:rPr sz="1050" spc="10" dirty="0"/>
              <a:t> </a:t>
            </a:r>
            <a:r>
              <a:rPr sz="1050" spc="-10" dirty="0"/>
              <a:t>recommendations, </a:t>
            </a:r>
            <a:r>
              <a:rPr sz="1050" dirty="0"/>
              <a:t>secure</a:t>
            </a:r>
            <a:r>
              <a:rPr sz="1050" spc="-15" dirty="0"/>
              <a:t> </a:t>
            </a:r>
            <a:r>
              <a:rPr sz="1050" dirty="0"/>
              <a:t>score,</a:t>
            </a:r>
            <a:r>
              <a:rPr sz="1050" spc="-10" dirty="0"/>
              <a:t> </a:t>
            </a:r>
            <a:r>
              <a:rPr sz="1050" dirty="0"/>
              <a:t>and</a:t>
            </a:r>
            <a:r>
              <a:rPr sz="1050" spc="-15" dirty="0"/>
              <a:t> </a:t>
            </a:r>
            <a:r>
              <a:rPr sz="1050" dirty="0"/>
              <a:t>workload</a:t>
            </a:r>
            <a:r>
              <a:rPr sz="1050" spc="-10" dirty="0"/>
              <a:t> protections.</a:t>
            </a:r>
            <a:endParaRPr sz="1050">
              <a:latin typeface="Segoe UI"/>
              <a:cs typeface="Segoe UI"/>
            </a:endParaRPr>
          </a:p>
          <a:p>
            <a:pPr marL="183515">
              <a:lnSpc>
                <a:spcPct val="100000"/>
              </a:lnSpc>
              <a:spcBef>
                <a:spcPts val="95"/>
              </a:spcBef>
            </a:pPr>
            <a:r>
              <a:rPr sz="2625" b="1" baseline="6349" dirty="0">
                <a:latin typeface="Segoe UI"/>
                <a:cs typeface="Segoe UI"/>
              </a:rPr>
              <a:t>.</a:t>
            </a:r>
            <a:r>
              <a:rPr sz="2625" b="1" spc="367" baseline="6349" dirty="0">
                <a:latin typeface="Segoe UI"/>
                <a:cs typeface="Segoe UI"/>
              </a:rPr>
              <a:t> </a:t>
            </a:r>
            <a:r>
              <a:rPr sz="1050" b="1" dirty="0">
                <a:latin typeface="Segoe UI"/>
                <a:cs typeface="Segoe UI"/>
              </a:rPr>
              <a:t>Microsoft</a:t>
            </a:r>
            <a:r>
              <a:rPr sz="1050" b="1" spc="5" dirty="0">
                <a:latin typeface="Segoe UI"/>
                <a:cs typeface="Segoe UI"/>
              </a:rPr>
              <a:t> </a:t>
            </a:r>
            <a:r>
              <a:rPr sz="1050" b="1" dirty="0">
                <a:latin typeface="Segoe UI"/>
                <a:cs typeface="Segoe UI"/>
              </a:rPr>
              <a:t>Sentinel:</a:t>
            </a:r>
            <a:r>
              <a:rPr sz="1050" b="1" spc="-5" dirty="0">
                <a:latin typeface="Segoe UI"/>
                <a:cs typeface="Segoe UI"/>
              </a:rPr>
              <a:t> </a:t>
            </a:r>
            <a:r>
              <a:rPr sz="1050" dirty="0"/>
              <a:t>SIEM/SOAR</a:t>
            </a:r>
            <a:r>
              <a:rPr sz="1050" spc="5" dirty="0"/>
              <a:t> </a:t>
            </a:r>
            <a:r>
              <a:rPr sz="1050" dirty="0"/>
              <a:t>for analytics,</a:t>
            </a:r>
            <a:r>
              <a:rPr sz="1050" spc="5" dirty="0"/>
              <a:t> </a:t>
            </a:r>
            <a:r>
              <a:rPr sz="1050" spc="-10" dirty="0"/>
              <a:t>hunting,</a:t>
            </a:r>
            <a:endParaRPr sz="1050">
              <a:latin typeface="Segoe UI"/>
              <a:cs typeface="Segoe UI"/>
            </a:endParaRPr>
          </a:p>
          <a:p>
            <a:pPr marL="337185">
              <a:lnSpc>
                <a:spcPct val="100000"/>
              </a:lnSpc>
              <a:spcBef>
                <a:spcPts val="135"/>
              </a:spcBef>
            </a:pPr>
            <a:r>
              <a:rPr sz="1050" dirty="0"/>
              <a:t>and</a:t>
            </a:r>
            <a:r>
              <a:rPr sz="1050" spc="-20" dirty="0"/>
              <a:t> </a:t>
            </a:r>
            <a:r>
              <a:rPr sz="1050" dirty="0"/>
              <a:t>automated</a:t>
            </a:r>
            <a:r>
              <a:rPr sz="1050" spc="-10" dirty="0"/>
              <a:t> playbooks.</a:t>
            </a:r>
            <a:endParaRPr sz="1050"/>
          </a:p>
          <a:p>
            <a:pPr marL="183515">
              <a:lnSpc>
                <a:spcPct val="100000"/>
              </a:lnSpc>
              <a:spcBef>
                <a:spcPts val="95"/>
              </a:spcBef>
            </a:pPr>
            <a:r>
              <a:rPr sz="2625" b="1" baseline="6349" dirty="0">
                <a:latin typeface="Segoe UI"/>
                <a:cs typeface="Segoe UI"/>
              </a:rPr>
              <a:t>.</a:t>
            </a:r>
            <a:r>
              <a:rPr sz="2625" b="1" spc="367" baseline="6349" dirty="0">
                <a:latin typeface="Segoe UI"/>
                <a:cs typeface="Segoe UI"/>
              </a:rPr>
              <a:t> </a:t>
            </a:r>
            <a:r>
              <a:rPr sz="1050" b="1" dirty="0">
                <a:latin typeface="Segoe UI"/>
                <a:cs typeface="Segoe UI"/>
              </a:rPr>
              <a:t>Azure</a:t>
            </a:r>
            <a:r>
              <a:rPr sz="1050" b="1" spc="5" dirty="0">
                <a:latin typeface="Segoe UI"/>
                <a:cs typeface="Segoe UI"/>
              </a:rPr>
              <a:t> </a:t>
            </a:r>
            <a:r>
              <a:rPr sz="1050" b="1" dirty="0">
                <a:latin typeface="Segoe UI"/>
                <a:cs typeface="Segoe UI"/>
              </a:rPr>
              <a:t>Monitor</a:t>
            </a:r>
            <a:r>
              <a:rPr sz="1050" b="1" spc="5" dirty="0">
                <a:latin typeface="Segoe UI"/>
                <a:cs typeface="Segoe UI"/>
              </a:rPr>
              <a:t> </a:t>
            </a:r>
            <a:r>
              <a:rPr sz="1050" b="1" dirty="0">
                <a:latin typeface="Segoe UI"/>
                <a:cs typeface="Segoe UI"/>
              </a:rPr>
              <a:t>&amp;</a:t>
            </a:r>
            <a:r>
              <a:rPr sz="1050" b="1" spc="5" dirty="0">
                <a:latin typeface="Segoe UI"/>
                <a:cs typeface="Segoe UI"/>
              </a:rPr>
              <a:t> </a:t>
            </a:r>
            <a:r>
              <a:rPr sz="1050" b="1" dirty="0">
                <a:latin typeface="Segoe UI"/>
                <a:cs typeface="Segoe UI"/>
              </a:rPr>
              <a:t>Logs:</a:t>
            </a:r>
            <a:r>
              <a:rPr sz="1050" b="1" spc="-5" dirty="0">
                <a:latin typeface="Segoe UI"/>
                <a:cs typeface="Segoe UI"/>
              </a:rPr>
              <a:t> </a:t>
            </a:r>
            <a:r>
              <a:rPr sz="1050" dirty="0"/>
              <a:t>unified</a:t>
            </a:r>
            <a:r>
              <a:rPr sz="1050" spc="5" dirty="0"/>
              <a:t> </a:t>
            </a:r>
            <a:r>
              <a:rPr sz="1050" dirty="0"/>
              <a:t>telemetry</a:t>
            </a:r>
            <a:r>
              <a:rPr sz="1050" spc="5" dirty="0"/>
              <a:t> </a:t>
            </a:r>
            <a:r>
              <a:rPr sz="1050" spc="-25" dirty="0"/>
              <a:t>for</a:t>
            </a:r>
            <a:endParaRPr sz="1050">
              <a:latin typeface="Segoe UI"/>
              <a:cs typeface="Segoe UI"/>
            </a:endParaRPr>
          </a:p>
          <a:p>
            <a:pPr marL="337185">
              <a:lnSpc>
                <a:spcPct val="100000"/>
              </a:lnSpc>
              <a:spcBef>
                <a:spcPts val="135"/>
              </a:spcBef>
            </a:pPr>
            <a:r>
              <a:rPr sz="1050" dirty="0"/>
              <a:t>performance,</a:t>
            </a:r>
            <a:r>
              <a:rPr sz="1050" spc="-5" dirty="0"/>
              <a:t> </a:t>
            </a:r>
            <a:r>
              <a:rPr sz="1050" dirty="0"/>
              <a:t>availability, and</a:t>
            </a:r>
            <a:r>
              <a:rPr sz="1050" spc="-5" dirty="0"/>
              <a:t> </a:t>
            </a:r>
            <a:r>
              <a:rPr sz="1050" dirty="0"/>
              <a:t>security </a:t>
            </a:r>
            <a:r>
              <a:rPr sz="1050" spc="-10" dirty="0"/>
              <a:t>events.</a:t>
            </a:r>
            <a:endParaRPr sz="1050"/>
          </a:p>
          <a:p>
            <a:pPr>
              <a:lnSpc>
                <a:spcPct val="100000"/>
              </a:lnSpc>
            </a:pPr>
            <a:endParaRPr sz="1050"/>
          </a:p>
          <a:p>
            <a:pPr>
              <a:lnSpc>
                <a:spcPct val="100000"/>
              </a:lnSpc>
              <a:spcBef>
                <a:spcPts val="405"/>
              </a:spcBef>
            </a:pPr>
            <a:endParaRPr sz="1050"/>
          </a:p>
          <a:p>
            <a:pPr marL="249554">
              <a:lnSpc>
                <a:spcPct val="100000"/>
              </a:lnSpc>
              <a:spcBef>
                <a:spcPts val="5"/>
              </a:spcBef>
            </a:pPr>
            <a:r>
              <a:rPr sz="1600" b="1" spc="-10" dirty="0">
                <a:latin typeface="Segoe UI Semibold"/>
                <a:cs typeface="Segoe UI Semibold"/>
              </a:rPr>
              <a:t>Checklist:</a:t>
            </a:r>
            <a:endParaRPr sz="1600">
              <a:latin typeface="Segoe UI Semibold"/>
              <a:cs typeface="Segoe UI Semibold"/>
            </a:endParaRPr>
          </a:p>
          <a:p>
            <a:pPr marL="832485">
              <a:lnSpc>
                <a:spcPct val="100000"/>
              </a:lnSpc>
              <a:spcBef>
                <a:spcPts val="1895"/>
              </a:spcBef>
            </a:pPr>
            <a:r>
              <a:rPr sz="1050" dirty="0"/>
              <a:t>Onboard</a:t>
            </a:r>
            <a:r>
              <a:rPr sz="1050" spc="90" dirty="0"/>
              <a:t> </a:t>
            </a:r>
            <a:r>
              <a:rPr sz="1050" dirty="0"/>
              <a:t>subscriptions</a:t>
            </a:r>
            <a:r>
              <a:rPr sz="1050" spc="95" dirty="0"/>
              <a:t> </a:t>
            </a:r>
            <a:r>
              <a:rPr sz="1050" dirty="0"/>
              <a:t>and</a:t>
            </a:r>
            <a:r>
              <a:rPr sz="1050" spc="95" dirty="0"/>
              <a:t> </a:t>
            </a:r>
            <a:r>
              <a:rPr sz="1050" dirty="0"/>
              <a:t>resources</a:t>
            </a:r>
            <a:r>
              <a:rPr sz="1050" spc="90" dirty="0"/>
              <a:t> </a:t>
            </a:r>
            <a:r>
              <a:rPr sz="1050" dirty="0"/>
              <a:t>to</a:t>
            </a:r>
            <a:r>
              <a:rPr sz="1050" spc="95" dirty="0"/>
              <a:t> </a:t>
            </a:r>
            <a:r>
              <a:rPr sz="1050" dirty="0"/>
              <a:t>Defender</a:t>
            </a:r>
            <a:r>
              <a:rPr sz="1050" spc="95" dirty="0"/>
              <a:t> </a:t>
            </a:r>
            <a:r>
              <a:rPr sz="1050" dirty="0"/>
              <a:t>for</a:t>
            </a:r>
            <a:r>
              <a:rPr sz="1050" spc="90" dirty="0"/>
              <a:t> </a:t>
            </a:r>
            <a:r>
              <a:rPr sz="1050" spc="-10" dirty="0"/>
              <a:t>Cloud.</a:t>
            </a:r>
            <a:endParaRPr sz="1050"/>
          </a:p>
          <a:p>
            <a:pPr marL="832485" marR="17780">
              <a:lnSpc>
                <a:spcPct val="354200"/>
              </a:lnSpc>
            </a:pPr>
            <a:r>
              <a:rPr sz="1050" dirty="0"/>
              <a:t>Stream</a:t>
            </a:r>
            <a:r>
              <a:rPr sz="1050" spc="70" dirty="0"/>
              <a:t> </a:t>
            </a:r>
            <a:r>
              <a:rPr sz="1050" dirty="0"/>
              <a:t>logs</a:t>
            </a:r>
            <a:r>
              <a:rPr sz="1050" spc="75" dirty="0"/>
              <a:t> </a:t>
            </a:r>
            <a:r>
              <a:rPr sz="1050" dirty="0"/>
              <a:t>to</a:t>
            </a:r>
            <a:r>
              <a:rPr sz="1050" spc="70" dirty="0"/>
              <a:t> </a:t>
            </a:r>
            <a:r>
              <a:rPr sz="1050" dirty="0"/>
              <a:t>a</a:t>
            </a:r>
            <a:r>
              <a:rPr sz="1050" spc="75" dirty="0"/>
              <a:t> </a:t>
            </a:r>
            <a:r>
              <a:rPr sz="1050" dirty="0"/>
              <a:t>central</a:t>
            </a:r>
            <a:r>
              <a:rPr sz="1050" spc="70" dirty="0"/>
              <a:t> </a:t>
            </a:r>
            <a:r>
              <a:rPr sz="1050" dirty="0"/>
              <a:t>workspace;</a:t>
            </a:r>
            <a:r>
              <a:rPr sz="1050" spc="75" dirty="0"/>
              <a:t> </a:t>
            </a:r>
            <a:r>
              <a:rPr sz="1050" dirty="0"/>
              <a:t>keep</a:t>
            </a:r>
            <a:r>
              <a:rPr sz="1050" spc="70" dirty="0"/>
              <a:t> </a:t>
            </a:r>
            <a:r>
              <a:rPr sz="1050" dirty="0"/>
              <a:t>retention</a:t>
            </a:r>
            <a:r>
              <a:rPr sz="1050" spc="75" dirty="0"/>
              <a:t> </a:t>
            </a:r>
            <a:r>
              <a:rPr sz="1050" dirty="0"/>
              <a:t>aligned</a:t>
            </a:r>
            <a:r>
              <a:rPr sz="1050" spc="75" dirty="0"/>
              <a:t> </a:t>
            </a:r>
            <a:r>
              <a:rPr sz="1050" dirty="0"/>
              <a:t>to</a:t>
            </a:r>
            <a:r>
              <a:rPr sz="1050" spc="70" dirty="0"/>
              <a:t> </a:t>
            </a:r>
            <a:r>
              <a:rPr sz="1050" spc="-10" dirty="0"/>
              <a:t>policy. </a:t>
            </a:r>
            <a:r>
              <a:rPr sz="1050" dirty="0"/>
              <a:t>Implement</a:t>
            </a:r>
            <a:r>
              <a:rPr sz="1050" spc="114" dirty="0"/>
              <a:t> </a:t>
            </a:r>
            <a:r>
              <a:rPr sz="1050" dirty="0"/>
              <a:t>Sentinel</a:t>
            </a:r>
            <a:r>
              <a:rPr sz="1050" spc="114" dirty="0"/>
              <a:t> </a:t>
            </a:r>
            <a:r>
              <a:rPr sz="1050" dirty="0"/>
              <a:t>analytics</a:t>
            </a:r>
            <a:r>
              <a:rPr sz="1050" spc="114" dirty="0"/>
              <a:t> </a:t>
            </a:r>
            <a:r>
              <a:rPr sz="1050" dirty="0"/>
              <a:t>rules</a:t>
            </a:r>
            <a:r>
              <a:rPr sz="1050" spc="114" dirty="0"/>
              <a:t> </a:t>
            </a:r>
            <a:r>
              <a:rPr sz="1050" dirty="0"/>
              <a:t>and</a:t>
            </a:r>
            <a:r>
              <a:rPr sz="1050" spc="120" dirty="0"/>
              <a:t> </a:t>
            </a:r>
            <a:r>
              <a:rPr sz="1050" dirty="0"/>
              <a:t>automation</a:t>
            </a:r>
            <a:r>
              <a:rPr sz="1050" spc="114" dirty="0"/>
              <a:t> </a:t>
            </a:r>
            <a:r>
              <a:rPr sz="1050" dirty="0"/>
              <a:t>for</a:t>
            </a:r>
            <a:r>
              <a:rPr sz="1050" spc="114" dirty="0"/>
              <a:t> </a:t>
            </a:r>
            <a:r>
              <a:rPr sz="1050" dirty="0"/>
              <a:t>high-fidelity</a:t>
            </a:r>
            <a:r>
              <a:rPr sz="1050" spc="114" dirty="0"/>
              <a:t> </a:t>
            </a:r>
            <a:r>
              <a:rPr sz="1050" spc="-10" dirty="0"/>
              <a:t>alerts.</a:t>
            </a:r>
            <a:endParaRPr sz="1050"/>
          </a:p>
        </p:txBody>
      </p:sp>
      <p:grpSp>
        <p:nvGrpSpPr>
          <p:cNvPr id="14" name="object 12">
            <a:extLst>
              <a:ext uri="{FF2B5EF4-FFF2-40B4-BE49-F238E27FC236}">
                <a16:creationId xmlns:a16="http://schemas.microsoft.com/office/drawing/2014/main" id="{F0A0B939-C3D3-DFE4-C4F0-CC8E82BD5CB3}"/>
              </a:ext>
            </a:extLst>
          </p:cNvPr>
          <p:cNvGrpSpPr/>
          <p:nvPr/>
        </p:nvGrpSpPr>
        <p:grpSpPr>
          <a:xfrm>
            <a:off x="721522" y="3981450"/>
            <a:ext cx="337157" cy="1233907"/>
            <a:chOff x="630599" y="3966743"/>
            <a:chExt cx="397510" cy="1454785"/>
          </a:xfrm>
        </p:grpSpPr>
        <p:pic>
          <p:nvPicPr>
            <p:cNvPr id="15" name="object 13">
              <a:extLst>
                <a:ext uri="{FF2B5EF4-FFF2-40B4-BE49-F238E27FC236}">
                  <a16:creationId xmlns:a16="http://schemas.microsoft.com/office/drawing/2014/main" id="{C3DBD104-DFD4-1C01-E510-6652113AE070}"/>
                </a:ext>
              </a:extLst>
            </p:cNvPr>
            <p:cNvPicPr/>
            <p:nvPr/>
          </p:nvPicPr>
          <p:blipFill>
            <a:blip r:embed="rId3" cstate="print"/>
            <a:stretch>
              <a:fillRect/>
            </a:stretch>
          </p:blipFill>
          <p:spPr>
            <a:xfrm>
              <a:off x="630605" y="3966743"/>
              <a:ext cx="397339" cy="320845"/>
            </a:xfrm>
            <a:prstGeom prst="rect">
              <a:avLst/>
            </a:prstGeom>
          </p:spPr>
        </p:pic>
        <p:pic>
          <p:nvPicPr>
            <p:cNvPr id="16" name="object 14">
              <a:extLst>
                <a:ext uri="{FF2B5EF4-FFF2-40B4-BE49-F238E27FC236}">
                  <a16:creationId xmlns:a16="http://schemas.microsoft.com/office/drawing/2014/main" id="{43F12864-9685-8A41-C29D-EA302EF05146}"/>
                </a:ext>
              </a:extLst>
            </p:cNvPr>
            <p:cNvPicPr/>
            <p:nvPr/>
          </p:nvPicPr>
          <p:blipFill>
            <a:blip r:embed="rId3" cstate="print"/>
            <a:stretch>
              <a:fillRect/>
            </a:stretch>
          </p:blipFill>
          <p:spPr>
            <a:xfrm>
              <a:off x="630599" y="4533509"/>
              <a:ext cx="397345" cy="320851"/>
            </a:xfrm>
            <a:prstGeom prst="rect">
              <a:avLst/>
            </a:prstGeom>
          </p:spPr>
        </p:pic>
        <p:pic>
          <p:nvPicPr>
            <p:cNvPr id="17" name="object 15">
              <a:extLst>
                <a:ext uri="{FF2B5EF4-FFF2-40B4-BE49-F238E27FC236}">
                  <a16:creationId xmlns:a16="http://schemas.microsoft.com/office/drawing/2014/main" id="{FF8CC821-B573-EF69-A879-7FBB8D5B7D6F}"/>
                </a:ext>
              </a:extLst>
            </p:cNvPr>
            <p:cNvPicPr/>
            <p:nvPr/>
          </p:nvPicPr>
          <p:blipFill>
            <a:blip r:embed="rId3" cstate="print"/>
            <a:stretch>
              <a:fillRect/>
            </a:stretch>
          </p:blipFill>
          <p:spPr>
            <a:xfrm>
              <a:off x="630599" y="5100281"/>
              <a:ext cx="397345" cy="320851"/>
            </a:xfrm>
            <a:prstGeom prst="rect">
              <a:avLst/>
            </a:prstGeom>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3" y="0"/>
            <a:ext cx="10692130" cy="5981700"/>
            <a:chOff x="-3" y="0"/>
            <a:chExt cx="10692130" cy="5981700"/>
          </a:xfrm>
        </p:grpSpPr>
        <p:pic>
          <p:nvPicPr>
            <p:cNvPr id="3" name="object 3"/>
            <p:cNvPicPr/>
            <p:nvPr/>
          </p:nvPicPr>
          <p:blipFill>
            <a:blip r:embed="rId2" cstate="print"/>
            <a:stretch>
              <a:fillRect/>
            </a:stretch>
          </p:blipFill>
          <p:spPr>
            <a:xfrm>
              <a:off x="5180901" y="0"/>
              <a:ext cx="5511101" cy="5981700"/>
            </a:xfrm>
            <a:prstGeom prst="rect">
              <a:avLst/>
            </a:prstGeom>
          </p:spPr>
        </p:pic>
        <p:sp>
          <p:nvSpPr>
            <p:cNvPr id="4" name="object 4"/>
            <p:cNvSpPr/>
            <p:nvPr/>
          </p:nvSpPr>
          <p:spPr>
            <a:xfrm>
              <a:off x="0" y="0"/>
              <a:ext cx="6019800" cy="5981700"/>
            </a:xfrm>
            <a:custGeom>
              <a:avLst/>
              <a:gdLst/>
              <a:ahLst/>
              <a:cxnLst/>
              <a:rect l="l" t="t" r="r" b="b"/>
              <a:pathLst>
                <a:path w="6019800" h="5981700">
                  <a:moveTo>
                    <a:pt x="6019444" y="1645983"/>
                  </a:moveTo>
                  <a:lnTo>
                    <a:pt x="6019343" y="1556639"/>
                  </a:lnTo>
                  <a:lnTo>
                    <a:pt x="6018225" y="1464932"/>
                  </a:lnTo>
                  <a:lnTo>
                    <a:pt x="6016053" y="1370723"/>
                  </a:lnTo>
                  <a:lnTo>
                    <a:pt x="6014555" y="1322641"/>
                  </a:lnTo>
                  <a:lnTo>
                    <a:pt x="6012789" y="1273886"/>
                  </a:lnTo>
                  <a:lnTo>
                    <a:pt x="6010732" y="1224445"/>
                  </a:lnTo>
                  <a:lnTo>
                    <a:pt x="6008395" y="1174305"/>
                  </a:lnTo>
                  <a:lnTo>
                    <a:pt x="6005754" y="1123454"/>
                  </a:lnTo>
                  <a:lnTo>
                    <a:pt x="6002833" y="1071854"/>
                  </a:lnTo>
                  <a:lnTo>
                    <a:pt x="5999594" y="1019517"/>
                  </a:lnTo>
                  <a:lnTo>
                    <a:pt x="5996051" y="966406"/>
                  </a:lnTo>
                  <a:lnTo>
                    <a:pt x="5992203" y="912533"/>
                  </a:lnTo>
                  <a:lnTo>
                    <a:pt x="5988037" y="857846"/>
                  </a:lnTo>
                  <a:lnTo>
                    <a:pt x="5983541" y="802347"/>
                  </a:lnTo>
                  <a:lnTo>
                    <a:pt x="5978728" y="746036"/>
                  </a:lnTo>
                  <a:lnTo>
                    <a:pt x="5973584" y="688873"/>
                  </a:lnTo>
                  <a:lnTo>
                    <a:pt x="5968098" y="630847"/>
                  </a:lnTo>
                  <a:lnTo>
                    <a:pt x="5962269" y="571957"/>
                  </a:lnTo>
                  <a:lnTo>
                    <a:pt x="5949581" y="451485"/>
                  </a:lnTo>
                  <a:lnTo>
                    <a:pt x="5935472" y="327329"/>
                  </a:lnTo>
                  <a:lnTo>
                    <a:pt x="5919902" y="199364"/>
                  </a:lnTo>
                  <a:lnTo>
                    <a:pt x="5902833" y="67462"/>
                  </a:lnTo>
                  <a:lnTo>
                    <a:pt x="5893727" y="0"/>
                  </a:lnTo>
                  <a:lnTo>
                    <a:pt x="4716526" y="0"/>
                  </a:lnTo>
                  <a:lnTo>
                    <a:pt x="4544377" y="0"/>
                  </a:lnTo>
                  <a:lnTo>
                    <a:pt x="3367176" y="0"/>
                  </a:lnTo>
                  <a:lnTo>
                    <a:pt x="1177188" y="0"/>
                  </a:lnTo>
                  <a:lnTo>
                    <a:pt x="0" y="0"/>
                  </a:lnTo>
                  <a:lnTo>
                    <a:pt x="0" y="5981700"/>
                  </a:lnTo>
                  <a:lnTo>
                    <a:pt x="1177188" y="5981700"/>
                  </a:lnTo>
                  <a:lnTo>
                    <a:pt x="4405490" y="5981700"/>
                  </a:lnTo>
                  <a:lnTo>
                    <a:pt x="5582691" y="5981700"/>
                  </a:lnTo>
                  <a:lnTo>
                    <a:pt x="5583186" y="5847804"/>
                  </a:lnTo>
                  <a:lnTo>
                    <a:pt x="5584622" y="5717883"/>
                  </a:lnTo>
                  <a:lnTo>
                    <a:pt x="5586984" y="5591835"/>
                  </a:lnTo>
                  <a:lnTo>
                    <a:pt x="5590222" y="5469547"/>
                  </a:lnTo>
                  <a:lnTo>
                    <a:pt x="5594286" y="5350865"/>
                  </a:lnTo>
                  <a:lnTo>
                    <a:pt x="5599163" y="5235676"/>
                  </a:lnTo>
                  <a:lnTo>
                    <a:pt x="5604789" y="5123866"/>
                  </a:lnTo>
                  <a:lnTo>
                    <a:pt x="5611152" y="5015306"/>
                  </a:lnTo>
                  <a:lnTo>
                    <a:pt x="5618188" y="4909858"/>
                  </a:lnTo>
                  <a:lnTo>
                    <a:pt x="5625871" y="4807407"/>
                  </a:lnTo>
                  <a:lnTo>
                    <a:pt x="5634152" y="4707826"/>
                  </a:lnTo>
                  <a:lnTo>
                    <a:pt x="5643003" y="4610989"/>
                  </a:lnTo>
                  <a:lnTo>
                    <a:pt x="5652389" y="4516780"/>
                  </a:lnTo>
                  <a:lnTo>
                    <a:pt x="5662269" y="4425073"/>
                  </a:lnTo>
                  <a:lnTo>
                    <a:pt x="5672594" y="4335729"/>
                  </a:lnTo>
                  <a:lnTo>
                    <a:pt x="5683326" y="4248632"/>
                  </a:lnTo>
                  <a:lnTo>
                    <a:pt x="5694438" y="4163657"/>
                  </a:lnTo>
                  <a:lnTo>
                    <a:pt x="5705894" y="4080687"/>
                  </a:lnTo>
                  <a:lnTo>
                    <a:pt x="5717641" y="3999585"/>
                  </a:lnTo>
                  <a:lnTo>
                    <a:pt x="5735726" y="3881170"/>
                  </a:lnTo>
                  <a:lnTo>
                    <a:pt x="5754281" y="3766261"/>
                  </a:lnTo>
                  <a:lnTo>
                    <a:pt x="5779478" y="3617785"/>
                  </a:lnTo>
                  <a:lnTo>
                    <a:pt x="5879820" y="3058845"/>
                  </a:lnTo>
                  <a:lnTo>
                    <a:pt x="5903252" y="2922867"/>
                  </a:lnTo>
                  <a:lnTo>
                    <a:pt x="5919990" y="2820593"/>
                  </a:lnTo>
                  <a:lnTo>
                    <a:pt x="5935891" y="2717635"/>
                  </a:lnTo>
                  <a:lnTo>
                    <a:pt x="5945949" y="2648381"/>
                  </a:lnTo>
                  <a:lnTo>
                    <a:pt x="5955538" y="2578519"/>
                  </a:lnTo>
                  <a:lnTo>
                    <a:pt x="5964606" y="2507907"/>
                  </a:lnTo>
                  <a:lnTo>
                    <a:pt x="5973115" y="2436418"/>
                  </a:lnTo>
                  <a:lnTo>
                    <a:pt x="5981052" y="2363927"/>
                  </a:lnTo>
                  <a:lnTo>
                    <a:pt x="5988342" y="2290305"/>
                  </a:lnTo>
                  <a:lnTo>
                    <a:pt x="5994971" y="2215451"/>
                  </a:lnTo>
                  <a:lnTo>
                    <a:pt x="6000902" y="2139213"/>
                  </a:lnTo>
                  <a:lnTo>
                    <a:pt x="6006084" y="2061489"/>
                  </a:lnTo>
                  <a:lnTo>
                    <a:pt x="6010478" y="1982127"/>
                  </a:lnTo>
                  <a:lnTo>
                    <a:pt x="6014047" y="1901024"/>
                  </a:lnTo>
                  <a:lnTo>
                    <a:pt x="6016764" y="1818055"/>
                  </a:lnTo>
                  <a:lnTo>
                    <a:pt x="6018568" y="1733080"/>
                  </a:lnTo>
                  <a:lnTo>
                    <a:pt x="6019444" y="1645983"/>
                  </a:lnTo>
                  <a:close/>
                </a:path>
              </a:pathLst>
            </a:custGeom>
            <a:solidFill>
              <a:srgbClr val="8ED1D9"/>
            </a:solidFill>
          </p:spPr>
          <p:txBody>
            <a:bodyPr wrap="square" lIns="0" tIns="0" rIns="0" bIns="0" rtlCol="0"/>
            <a:lstStyle/>
            <a:p>
              <a:endParaRPr/>
            </a:p>
          </p:txBody>
        </p:sp>
      </p:grpSp>
      <p:sp>
        <p:nvSpPr>
          <p:cNvPr id="5" name="object 5"/>
          <p:cNvSpPr txBox="1">
            <a:spLocks noGrp="1"/>
          </p:cNvSpPr>
          <p:nvPr>
            <p:ph type="title"/>
          </p:nvPr>
        </p:nvSpPr>
        <p:spPr>
          <a:xfrm>
            <a:off x="1182499" y="394594"/>
            <a:ext cx="1743710" cy="665480"/>
          </a:xfrm>
          <a:prstGeom prst="rect">
            <a:avLst/>
          </a:prstGeom>
        </p:spPr>
        <p:txBody>
          <a:bodyPr vert="horz" wrap="square" lIns="0" tIns="12700" rIns="0" bIns="0" rtlCol="0">
            <a:spAutoFit/>
          </a:bodyPr>
          <a:lstStyle/>
          <a:p>
            <a:pPr marL="12700" marR="5080">
              <a:lnSpc>
                <a:spcPct val="100000"/>
              </a:lnSpc>
              <a:spcBef>
                <a:spcPts val="100"/>
              </a:spcBef>
            </a:pPr>
            <a:r>
              <a:rPr dirty="0">
                <a:solidFill>
                  <a:srgbClr val="192D30"/>
                </a:solidFill>
              </a:rPr>
              <a:t>Backup,</a:t>
            </a:r>
            <a:r>
              <a:rPr spc="-35" dirty="0">
                <a:solidFill>
                  <a:srgbClr val="192D30"/>
                </a:solidFill>
              </a:rPr>
              <a:t> </a:t>
            </a:r>
            <a:r>
              <a:rPr spc="-25" dirty="0">
                <a:solidFill>
                  <a:srgbClr val="192D30"/>
                </a:solidFill>
              </a:rPr>
              <a:t>DR, </a:t>
            </a:r>
            <a:r>
              <a:rPr dirty="0">
                <a:solidFill>
                  <a:srgbClr val="192D30"/>
                </a:solidFill>
              </a:rPr>
              <a:t>and</a:t>
            </a:r>
            <a:r>
              <a:rPr spc="-40" dirty="0">
                <a:solidFill>
                  <a:srgbClr val="192D30"/>
                </a:solidFill>
              </a:rPr>
              <a:t> </a:t>
            </a:r>
            <a:r>
              <a:rPr spc="-10" dirty="0">
                <a:solidFill>
                  <a:srgbClr val="192D30"/>
                </a:solidFill>
              </a:rPr>
              <a:t>Resilience</a:t>
            </a:r>
          </a:p>
        </p:txBody>
      </p:sp>
      <p:sp>
        <p:nvSpPr>
          <p:cNvPr id="6" name="object 6"/>
          <p:cNvSpPr txBox="1"/>
          <p:nvPr/>
        </p:nvSpPr>
        <p:spPr>
          <a:xfrm>
            <a:off x="444500" y="1201360"/>
            <a:ext cx="4801870" cy="899794"/>
          </a:xfrm>
          <a:prstGeom prst="rect">
            <a:avLst/>
          </a:prstGeom>
        </p:spPr>
        <p:txBody>
          <a:bodyPr vert="horz" wrap="square" lIns="0" tIns="11430" rIns="0" bIns="0" rtlCol="0">
            <a:spAutoFit/>
          </a:bodyPr>
          <a:lstStyle/>
          <a:p>
            <a:pPr marL="12700" marR="5080">
              <a:lnSpc>
                <a:spcPct val="124700"/>
              </a:lnSpc>
              <a:spcBef>
                <a:spcPts val="90"/>
              </a:spcBef>
            </a:pPr>
            <a:r>
              <a:rPr sz="1150" dirty="0">
                <a:latin typeface="Segoe UI"/>
                <a:cs typeface="Segoe UI"/>
              </a:rPr>
              <a:t>Security</a:t>
            </a:r>
            <a:r>
              <a:rPr sz="1150" spc="75" dirty="0">
                <a:latin typeface="Segoe UI"/>
                <a:cs typeface="Segoe UI"/>
              </a:rPr>
              <a:t> </a:t>
            </a:r>
            <a:r>
              <a:rPr sz="1150" dirty="0">
                <a:latin typeface="Segoe UI"/>
                <a:cs typeface="Segoe UI"/>
              </a:rPr>
              <a:t>includes</a:t>
            </a:r>
            <a:r>
              <a:rPr sz="1150" spc="75" dirty="0">
                <a:latin typeface="Segoe UI"/>
                <a:cs typeface="Segoe UI"/>
              </a:rPr>
              <a:t> </a:t>
            </a:r>
            <a:r>
              <a:rPr sz="1150" dirty="0">
                <a:latin typeface="Segoe UI"/>
                <a:cs typeface="Segoe UI"/>
              </a:rPr>
              <a:t>recoverability.</a:t>
            </a:r>
            <a:r>
              <a:rPr sz="1150" spc="80" dirty="0">
                <a:latin typeface="Segoe UI"/>
                <a:cs typeface="Segoe UI"/>
              </a:rPr>
              <a:t> </a:t>
            </a:r>
            <a:r>
              <a:rPr sz="1150" dirty="0">
                <a:latin typeface="Segoe UI"/>
                <a:cs typeface="Segoe UI"/>
              </a:rPr>
              <a:t>Use</a:t>
            </a:r>
            <a:r>
              <a:rPr sz="1150" spc="75" dirty="0">
                <a:latin typeface="Segoe UI"/>
                <a:cs typeface="Segoe UI"/>
              </a:rPr>
              <a:t> </a:t>
            </a:r>
            <a:r>
              <a:rPr sz="1150" b="1" dirty="0">
                <a:latin typeface="Segoe UI"/>
                <a:cs typeface="Segoe UI"/>
              </a:rPr>
              <a:t>Azure</a:t>
            </a:r>
            <a:r>
              <a:rPr sz="1150" b="1" spc="80" dirty="0">
                <a:latin typeface="Segoe UI"/>
                <a:cs typeface="Segoe UI"/>
              </a:rPr>
              <a:t> </a:t>
            </a:r>
            <a:r>
              <a:rPr sz="1150" b="1" dirty="0">
                <a:latin typeface="Segoe UI"/>
                <a:cs typeface="Segoe UI"/>
              </a:rPr>
              <a:t>Backup</a:t>
            </a:r>
            <a:r>
              <a:rPr sz="1150" b="1" spc="75" dirty="0">
                <a:latin typeface="Segoe UI"/>
                <a:cs typeface="Segoe UI"/>
              </a:rPr>
              <a:t> </a:t>
            </a:r>
            <a:r>
              <a:rPr sz="1150" dirty="0">
                <a:latin typeface="Segoe UI"/>
                <a:cs typeface="Segoe UI"/>
              </a:rPr>
              <a:t>for</a:t>
            </a:r>
            <a:r>
              <a:rPr sz="1150" spc="80" dirty="0">
                <a:latin typeface="Segoe UI"/>
                <a:cs typeface="Segoe UI"/>
              </a:rPr>
              <a:t> </a:t>
            </a:r>
            <a:r>
              <a:rPr sz="1150" dirty="0">
                <a:latin typeface="Segoe UI"/>
                <a:cs typeface="Segoe UI"/>
              </a:rPr>
              <a:t>consistent,</a:t>
            </a:r>
            <a:r>
              <a:rPr sz="1150" spc="75" dirty="0">
                <a:latin typeface="Segoe UI"/>
                <a:cs typeface="Segoe UI"/>
              </a:rPr>
              <a:t> </a:t>
            </a:r>
            <a:r>
              <a:rPr sz="1150" spc="-10" dirty="0">
                <a:latin typeface="Segoe UI"/>
                <a:cs typeface="Segoe UI"/>
              </a:rPr>
              <a:t>tested </a:t>
            </a:r>
            <a:r>
              <a:rPr sz="1150" dirty="0">
                <a:latin typeface="Segoe UI"/>
                <a:cs typeface="Segoe UI"/>
              </a:rPr>
              <a:t>backups,</a:t>
            </a:r>
            <a:r>
              <a:rPr sz="1150" spc="50" dirty="0">
                <a:latin typeface="Segoe UI"/>
                <a:cs typeface="Segoe UI"/>
              </a:rPr>
              <a:t> </a:t>
            </a:r>
            <a:r>
              <a:rPr sz="1150" dirty="0">
                <a:latin typeface="Segoe UI"/>
                <a:cs typeface="Segoe UI"/>
              </a:rPr>
              <a:t>and</a:t>
            </a:r>
            <a:r>
              <a:rPr sz="1150" spc="50" dirty="0">
                <a:latin typeface="Segoe UI"/>
                <a:cs typeface="Segoe UI"/>
              </a:rPr>
              <a:t> </a:t>
            </a:r>
            <a:r>
              <a:rPr sz="1150" b="1" dirty="0">
                <a:latin typeface="Segoe UI"/>
                <a:cs typeface="Segoe UI"/>
              </a:rPr>
              <a:t>Azure</a:t>
            </a:r>
            <a:r>
              <a:rPr sz="1150" b="1" spc="50" dirty="0">
                <a:latin typeface="Segoe UI"/>
                <a:cs typeface="Segoe UI"/>
              </a:rPr>
              <a:t> </a:t>
            </a:r>
            <a:r>
              <a:rPr sz="1150" b="1" dirty="0">
                <a:latin typeface="Segoe UI"/>
                <a:cs typeface="Segoe UI"/>
              </a:rPr>
              <a:t>Site</a:t>
            </a:r>
            <a:r>
              <a:rPr sz="1150" b="1" spc="50" dirty="0">
                <a:latin typeface="Segoe UI"/>
                <a:cs typeface="Segoe UI"/>
              </a:rPr>
              <a:t> </a:t>
            </a:r>
            <a:r>
              <a:rPr sz="1150" b="1" dirty="0">
                <a:latin typeface="Segoe UI"/>
                <a:cs typeface="Segoe UI"/>
              </a:rPr>
              <a:t>Recovery</a:t>
            </a:r>
            <a:r>
              <a:rPr sz="1150" b="1" spc="50" dirty="0">
                <a:latin typeface="Segoe UI"/>
                <a:cs typeface="Segoe UI"/>
              </a:rPr>
              <a:t> </a:t>
            </a:r>
            <a:r>
              <a:rPr sz="1150" dirty="0">
                <a:latin typeface="Segoe UI"/>
                <a:cs typeface="Segoe UI"/>
              </a:rPr>
              <a:t>for</a:t>
            </a:r>
            <a:r>
              <a:rPr sz="1150" spc="50" dirty="0">
                <a:latin typeface="Segoe UI"/>
                <a:cs typeface="Segoe UI"/>
              </a:rPr>
              <a:t> </a:t>
            </a:r>
            <a:r>
              <a:rPr sz="1150" dirty="0">
                <a:latin typeface="Segoe UI"/>
                <a:cs typeface="Segoe UI"/>
              </a:rPr>
              <a:t>failover</a:t>
            </a:r>
            <a:r>
              <a:rPr sz="1150" spc="50" dirty="0">
                <a:latin typeface="Segoe UI"/>
                <a:cs typeface="Segoe UI"/>
              </a:rPr>
              <a:t> </a:t>
            </a:r>
            <a:r>
              <a:rPr sz="1150" dirty="0">
                <a:latin typeface="Segoe UI"/>
                <a:cs typeface="Segoe UI"/>
              </a:rPr>
              <a:t>and</a:t>
            </a:r>
            <a:r>
              <a:rPr sz="1150" spc="50" dirty="0">
                <a:latin typeface="Segoe UI"/>
                <a:cs typeface="Segoe UI"/>
              </a:rPr>
              <a:t> </a:t>
            </a:r>
            <a:r>
              <a:rPr sz="1150" dirty="0">
                <a:latin typeface="Segoe UI"/>
                <a:cs typeface="Segoe UI"/>
              </a:rPr>
              <a:t>failback</a:t>
            </a:r>
            <a:r>
              <a:rPr sz="1150" spc="50" dirty="0">
                <a:latin typeface="Segoe UI"/>
                <a:cs typeface="Segoe UI"/>
              </a:rPr>
              <a:t> </a:t>
            </a:r>
            <a:r>
              <a:rPr sz="1150" dirty="0">
                <a:latin typeface="Segoe UI"/>
                <a:cs typeface="Segoe UI"/>
              </a:rPr>
              <a:t>of</a:t>
            </a:r>
            <a:r>
              <a:rPr sz="1150" spc="50" dirty="0">
                <a:latin typeface="Segoe UI"/>
                <a:cs typeface="Segoe UI"/>
              </a:rPr>
              <a:t> </a:t>
            </a:r>
            <a:r>
              <a:rPr sz="1150" spc="-10" dirty="0">
                <a:latin typeface="Segoe UI"/>
                <a:cs typeface="Segoe UI"/>
              </a:rPr>
              <a:t>critical </a:t>
            </a:r>
            <a:r>
              <a:rPr sz="1150" dirty="0">
                <a:latin typeface="Segoe UI"/>
                <a:cs typeface="Segoe UI"/>
              </a:rPr>
              <a:t>workloads.</a:t>
            </a:r>
            <a:r>
              <a:rPr sz="1150" spc="95" dirty="0">
                <a:latin typeface="Segoe UI"/>
                <a:cs typeface="Segoe UI"/>
              </a:rPr>
              <a:t> </a:t>
            </a:r>
            <a:r>
              <a:rPr sz="1150" dirty="0">
                <a:latin typeface="Segoe UI"/>
                <a:cs typeface="Segoe UI"/>
              </a:rPr>
              <a:t>Combine</a:t>
            </a:r>
            <a:r>
              <a:rPr sz="1150" spc="95" dirty="0">
                <a:latin typeface="Segoe UI"/>
                <a:cs typeface="Segoe UI"/>
              </a:rPr>
              <a:t> </a:t>
            </a:r>
            <a:r>
              <a:rPr sz="1150" dirty="0">
                <a:latin typeface="Segoe UI"/>
                <a:cs typeface="Segoe UI"/>
              </a:rPr>
              <a:t>with</a:t>
            </a:r>
            <a:r>
              <a:rPr sz="1150" spc="95" dirty="0">
                <a:latin typeface="Segoe UI"/>
                <a:cs typeface="Segoe UI"/>
              </a:rPr>
              <a:t> </a:t>
            </a:r>
            <a:r>
              <a:rPr sz="1150" b="1" dirty="0">
                <a:latin typeface="Segoe UI"/>
                <a:cs typeface="Segoe UI"/>
              </a:rPr>
              <a:t>Azure</a:t>
            </a:r>
            <a:r>
              <a:rPr sz="1150" b="1" spc="95" dirty="0">
                <a:latin typeface="Segoe UI"/>
                <a:cs typeface="Segoe UI"/>
              </a:rPr>
              <a:t> </a:t>
            </a:r>
            <a:r>
              <a:rPr sz="1150" b="1" dirty="0">
                <a:latin typeface="Segoe UI"/>
                <a:cs typeface="Segoe UI"/>
              </a:rPr>
              <a:t>Advisor</a:t>
            </a:r>
            <a:r>
              <a:rPr sz="1150" b="1" spc="95" dirty="0">
                <a:latin typeface="Segoe UI"/>
                <a:cs typeface="Segoe UI"/>
              </a:rPr>
              <a:t> </a:t>
            </a:r>
            <a:r>
              <a:rPr sz="1150" dirty="0">
                <a:latin typeface="Segoe UI"/>
                <a:cs typeface="Segoe UI"/>
              </a:rPr>
              <a:t>recommendations</a:t>
            </a:r>
            <a:r>
              <a:rPr sz="1150" spc="95" dirty="0">
                <a:latin typeface="Segoe UI"/>
                <a:cs typeface="Segoe UI"/>
              </a:rPr>
              <a:t> </a:t>
            </a:r>
            <a:r>
              <a:rPr sz="1150" dirty="0">
                <a:latin typeface="Segoe UI"/>
                <a:cs typeface="Segoe UI"/>
              </a:rPr>
              <a:t>to</a:t>
            </a:r>
            <a:r>
              <a:rPr sz="1150" spc="95" dirty="0">
                <a:latin typeface="Segoe UI"/>
                <a:cs typeface="Segoe UI"/>
              </a:rPr>
              <a:t> </a:t>
            </a:r>
            <a:r>
              <a:rPr sz="1150" spc="-10" dirty="0">
                <a:latin typeface="Segoe UI"/>
                <a:cs typeface="Segoe UI"/>
              </a:rPr>
              <a:t>improve </a:t>
            </a:r>
            <a:r>
              <a:rPr sz="1150" dirty="0">
                <a:latin typeface="Segoe UI"/>
                <a:cs typeface="Segoe UI"/>
              </a:rPr>
              <a:t>reliability</a:t>
            </a:r>
            <a:r>
              <a:rPr sz="1150" spc="75" dirty="0">
                <a:latin typeface="Segoe UI"/>
                <a:cs typeface="Segoe UI"/>
              </a:rPr>
              <a:t> </a:t>
            </a:r>
            <a:r>
              <a:rPr sz="1150" dirty="0">
                <a:latin typeface="Segoe UI"/>
                <a:cs typeface="Segoe UI"/>
              </a:rPr>
              <a:t>and</a:t>
            </a:r>
            <a:r>
              <a:rPr sz="1150" spc="75" dirty="0">
                <a:latin typeface="Segoe UI"/>
                <a:cs typeface="Segoe UI"/>
              </a:rPr>
              <a:t> </a:t>
            </a:r>
            <a:r>
              <a:rPr sz="1150" dirty="0">
                <a:latin typeface="Segoe UI"/>
                <a:cs typeface="Segoe UI"/>
              </a:rPr>
              <a:t>cost</a:t>
            </a:r>
            <a:r>
              <a:rPr sz="1150" spc="75" dirty="0">
                <a:latin typeface="Segoe UI"/>
                <a:cs typeface="Segoe UI"/>
              </a:rPr>
              <a:t> </a:t>
            </a:r>
            <a:r>
              <a:rPr sz="1150" spc="-10" dirty="0">
                <a:latin typeface="Segoe UI"/>
                <a:cs typeface="Segoe UI"/>
              </a:rPr>
              <a:t>efficiency.</a:t>
            </a:r>
            <a:endParaRPr sz="1150">
              <a:latin typeface="Segoe UI"/>
              <a:cs typeface="Segoe UI"/>
            </a:endParaRPr>
          </a:p>
        </p:txBody>
      </p:sp>
      <p:sp>
        <p:nvSpPr>
          <p:cNvPr id="7" name="object 7"/>
          <p:cNvSpPr/>
          <p:nvPr/>
        </p:nvSpPr>
        <p:spPr>
          <a:xfrm>
            <a:off x="466943" y="456077"/>
            <a:ext cx="539750" cy="539750"/>
          </a:xfrm>
          <a:custGeom>
            <a:avLst/>
            <a:gdLst/>
            <a:ahLst/>
            <a:cxnLst/>
            <a:rect l="l" t="t" r="r" b="b"/>
            <a:pathLst>
              <a:path w="539750" h="539750">
                <a:moveTo>
                  <a:pt x="449580" y="0"/>
                </a:moveTo>
                <a:lnTo>
                  <a:pt x="89916" y="0"/>
                </a:lnTo>
                <a:lnTo>
                  <a:pt x="54917" y="7066"/>
                </a:lnTo>
                <a:lnTo>
                  <a:pt x="26336" y="26336"/>
                </a:lnTo>
                <a:lnTo>
                  <a:pt x="7066" y="54917"/>
                </a:lnTo>
                <a:lnTo>
                  <a:pt x="0" y="89915"/>
                </a:lnTo>
                <a:lnTo>
                  <a:pt x="0" y="449579"/>
                </a:lnTo>
                <a:lnTo>
                  <a:pt x="7066" y="484578"/>
                </a:lnTo>
                <a:lnTo>
                  <a:pt x="26336" y="513159"/>
                </a:lnTo>
                <a:lnTo>
                  <a:pt x="54917" y="532429"/>
                </a:lnTo>
                <a:lnTo>
                  <a:pt x="89916" y="539495"/>
                </a:lnTo>
                <a:lnTo>
                  <a:pt x="449580" y="539495"/>
                </a:lnTo>
                <a:lnTo>
                  <a:pt x="484578" y="532429"/>
                </a:lnTo>
                <a:lnTo>
                  <a:pt x="513159" y="513159"/>
                </a:lnTo>
                <a:lnTo>
                  <a:pt x="532429" y="484578"/>
                </a:lnTo>
                <a:lnTo>
                  <a:pt x="539496" y="449579"/>
                </a:lnTo>
                <a:lnTo>
                  <a:pt x="539496" y="89915"/>
                </a:lnTo>
                <a:lnTo>
                  <a:pt x="532429" y="54917"/>
                </a:lnTo>
                <a:lnTo>
                  <a:pt x="513159" y="26336"/>
                </a:lnTo>
                <a:lnTo>
                  <a:pt x="484578" y="7066"/>
                </a:lnTo>
                <a:lnTo>
                  <a:pt x="449580" y="0"/>
                </a:lnTo>
                <a:close/>
              </a:path>
            </a:pathLst>
          </a:custGeom>
          <a:solidFill>
            <a:srgbClr val="215B62"/>
          </a:solidFill>
        </p:spPr>
        <p:txBody>
          <a:bodyPr wrap="square" lIns="0" tIns="0" rIns="0" bIns="0" rtlCol="0"/>
          <a:lstStyle/>
          <a:p>
            <a:endParaRPr/>
          </a:p>
        </p:txBody>
      </p:sp>
      <p:sp>
        <p:nvSpPr>
          <p:cNvPr id="8" name="object 8"/>
          <p:cNvSpPr txBox="1"/>
          <p:nvPr/>
        </p:nvSpPr>
        <p:spPr>
          <a:xfrm>
            <a:off x="623764" y="488334"/>
            <a:ext cx="225425" cy="457200"/>
          </a:xfrm>
          <a:prstGeom prst="rect">
            <a:avLst/>
          </a:prstGeom>
        </p:spPr>
        <p:txBody>
          <a:bodyPr vert="horz" wrap="square" lIns="0" tIns="16510" rIns="0" bIns="0" rtlCol="0">
            <a:spAutoFit/>
          </a:bodyPr>
          <a:lstStyle/>
          <a:p>
            <a:pPr marL="12700">
              <a:lnSpc>
                <a:spcPct val="100000"/>
              </a:lnSpc>
              <a:spcBef>
                <a:spcPts val="130"/>
              </a:spcBef>
            </a:pPr>
            <a:r>
              <a:rPr sz="2800" b="1" spc="-50" dirty="0">
                <a:solidFill>
                  <a:srgbClr val="FFFFFF"/>
                </a:solidFill>
                <a:latin typeface="Arial"/>
                <a:cs typeface="Arial"/>
              </a:rPr>
              <a:t>6</a:t>
            </a:r>
            <a:endParaRPr sz="2800">
              <a:latin typeface="Arial"/>
              <a:cs typeface="Arial"/>
            </a:endParaRPr>
          </a:p>
        </p:txBody>
      </p:sp>
      <p:sp>
        <p:nvSpPr>
          <p:cNvPr id="9" name="object 9"/>
          <p:cNvSpPr/>
          <p:nvPr/>
        </p:nvSpPr>
        <p:spPr>
          <a:xfrm>
            <a:off x="318999" y="3279598"/>
            <a:ext cx="5941695" cy="2445385"/>
          </a:xfrm>
          <a:custGeom>
            <a:avLst/>
            <a:gdLst/>
            <a:ahLst/>
            <a:cxnLst/>
            <a:rect l="l" t="t" r="r" b="b"/>
            <a:pathLst>
              <a:path w="5941695" h="2445385">
                <a:moveTo>
                  <a:pt x="5839802" y="0"/>
                </a:moveTo>
                <a:lnTo>
                  <a:pt x="101600" y="0"/>
                </a:lnTo>
                <a:lnTo>
                  <a:pt x="62054" y="7984"/>
                </a:lnTo>
                <a:lnTo>
                  <a:pt x="29759" y="29759"/>
                </a:lnTo>
                <a:lnTo>
                  <a:pt x="7984" y="62054"/>
                </a:lnTo>
                <a:lnTo>
                  <a:pt x="0" y="101600"/>
                </a:lnTo>
                <a:lnTo>
                  <a:pt x="0" y="2343594"/>
                </a:lnTo>
                <a:lnTo>
                  <a:pt x="7984" y="2383140"/>
                </a:lnTo>
                <a:lnTo>
                  <a:pt x="29759" y="2415435"/>
                </a:lnTo>
                <a:lnTo>
                  <a:pt x="62054" y="2437209"/>
                </a:lnTo>
                <a:lnTo>
                  <a:pt x="101600" y="2445194"/>
                </a:lnTo>
                <a:lnTo>
                  <a:pt x="5839802" y="2445194"/>
                </a:lnTo>
                <a:lnTo>
                  <a:pt x="5879348" y="2437209"/>
                </a:lnTo>
                <a:lnTo>
                  <a:pt x="5911643" y="2415435"/>
                </a:lnTo>
                <a:lnTo>
                  <a:pt x="5933418" y="2383140"/>
                </a:lnTo>
                <a:lnTo>
                  <a:pt x="5941402" y="2343594"/>
                </a:lnTo>
                <a:lnTo>
                  <a:pt x="5941402" y="101600"/>
                </a:lnTo>
                <a:lnTo>
                  <a:pt x="5933418" y="62054"/>
                </a:lnTo>
                <a:lnTo>
                  <a:pt x="5911643" y="29759"/>
                </a:lnTo>
                <a:lnTo>
                  <a:pt x="5879348" y="7984"/>
                </a:lnTo>
                <a:lnTo>
                  <a:pt x="5839802" y="0"/>
                </a:lnTo>
                <a:close/>
              </a:path>
            </a:pathLst>
          </a:custGeom>
          <a:solidFill>
            <a:srgbClr val="FFFFFF"/>
          </a:solidFill>
        </p:spPr>
        <p:txBody>
          <a:bodyPr wrap="square" lIns="0" tIns="0" rIns="0" bIns="0" rtlCol="0"/>
          <a:lstStyle/>
          <a:p>
            <a:endParaRPr/>
          </a:p>
        </p:txBody>
      </p:sp>
      <p:sp>
        <p:nvSpPr>
          <p:cNvPr id="10" name="object 10"/>
          <p:cNvSpPr txBox="1"/>
          <p:nvPr/>
        </p:nvSpPr>
        <p:spPr>
          <a:xfrm>
            <a:off x="617899" y="3504035"/>
            <a:ext cx="4168775" cy="1805305"/>
          </a:xfrm>
          <a:prstGeom prst="rect">
            <a:avLst/>
          </a:prstGeom>
        </p:spPr>
        <p:txBody>
          <a:bodyPr vert="horz" wrap="square" lIns="0" tIns="12700" rIns="0" bIns="0" rtlCol="0">
            <a:spAutoFit/>
          </a:bodyPr>
          <a:lstStyle/>
          <a:p>
            <a:pPr marL="12700">
              <a:lnSpc>
                <a:spcPct val="100000"/>
              </a:lnSpc>
              <a:spcBef>
                <a:spcPts val="100"/>
              </a:spcBef>
            </a:pPr>
            <a:r>
              <a:rPr sz="1600" b="1" spc="-10" dirty="0">
                <a:latin typeface="Segoe UI Semibold"/>
                <a:cs typeface="Segoe UI Semibold"/>
              </a:rPr>
              <a:t>Checklist:</a:t>
            </a:r>
            <a:endParaRPr sz="1600">
              <a:latin typeface="Segoe UI Semibold"/>
              <a:cs typeface="Segoe UI Semibold"/>
            </a:endParaRPr>
          </a:p>
          <a:p>
            <a:pPr marL="595630">
              <a:lnSpc>
                <a:spcPct val="100000"/>
              </a:lnSpc>
              <a:spcBef>
                <a:spcPts val="1895"/>
              </a:spcBef>
            </a:pPr>
            <a:r>
              <a:rPr sz="1050" dirty="0">
                <a:latin typeface="Segoe UI"/>
                <a:cs typeface="Segoe UI"/>
              </a:rPr>
              <a:t>Define</a:t>
            </a:r>
            <a:r>
              <a:rPr sz="1050" spc="70" dirty="0">
                <a:latin typeface="Segoe UI"/>
                <a:cs typeface="Segoe UI"/>
              </a:rPr>
              <a:t> </a:t>
            </a:r>
            <a:r>
              <a:rPr sz="1050" dirty="0">
                <a:latin typeface="Segoe UI"/>
                <a:cs typeface="Segoe UI"/>
              </a:rPr>
              <a:t>RPO/RTO</a:t>
            </a:r>
            <a:r>
              <a:rPr sz="1050" spc="70" dirty="0">
                <a:latin typeface="Segoe UI"/>
                <a:cs typeface="Segoe UI"/>
              </a:rPr>
              <a:t> </a:t>
            </a:r>
            <a:r>
              <a:rPr sz="1050" dirty="0">
                <a:latin typeface="Segoe UI"/>
                <a:cs typeface="Segoe UI"/>
              </a:rPr>
              <a:t>targets</a:t>
            </a:r>
            <a:r>
              <a:rPr sz="1050" spc="70" dirty="0">
                <a:latin typeface="Segoe UI"/>
                <a:cs typeface="Segoe UI"/>
              </a:rPr>
              <a:t> </a:t>
            </a:r>
            <a:r>
              <a:rPr sz="1050" dirty="0">
                <a:latin typeface="Segoe UI"/>
                <a:cs typeface="Segoe UI"/>
              </a:rPr>
              <a:t>and</a:t>
            </a:r>
            <a:r>
              <a:rPr sz="1050" spc="70" dirty="0">
                <a:latin typeface="Segoe UI"/>
                <a:cs typeface="Segoe UI"/>
              </a:rPr>
              <a:t> </a:t>
            </a:r>
            <a:r>
              <a:rPr sz="1050" dirty="0">
                <a:latin typeface="Segoe UI"/>
                <a:cs typeface="Segoe UI"/>
              </a:rPr>
              <a:t>test</a:t>
            </a:r>
            <a:r>
              <a:rPr sz="1050" spc="70" dirty="0">
                <a:latin typeface="Segoe UI"/>
                <a:cs typeface="Segoe UI"/>
              </a:rPr>
              <a:t> </a:t>
            </a:r>
            <a:r>
              <a:rPr sz="1050" dirty="0">
                <a:latin typeface="Segoe UI"/>
                <a:cs typeface="Segoe UI"/>
              </a:rPr>
              <a:t>them</a:t>
            </a:r>
            <a:r>
              <a:rPr sz="1050" spc="75" dirty="0">
                <a:latin typeface="Segoe UI"/>
                <a:cs typeface="Segoe UI"/>
              </a:rPr>
              <a:t> </a:t>
            </a:r>
            <a:r>
              <a:rPr sz="1050" spc="-10" dirty="0">
                <a:latin typeface="Segoe UI"/>
                <a:cs typeface="Segoe UI"/>
              </a:rPr>
              <a:t>regularly.</a:t>
            </a:r>
            <a:endParaRPr sz="1050">
              <a:latin typeface="Segoe UI"/>
              <a:cs typeface="Segoe UI"/>
            </a:endParaRPr>
          </a:p>
          <a:p>
            <a:pPr marL="595630" marR="5080">
              <a:lnSpc>
                <a:spcPct val="354200"/>
              </a:lnSpc>
            </a:pPr>
            <a:r>
              <a:rPr sz="1050" dirty="0">
                <a:latin typeface="Segoe UI"/>
                <a:cs typeface="Segoe UI"/>
              </a:rPr>
              <a:t>Protect</a:t>
            </a:r>
            <a:r>
              <a:rPr sz="1050" spc="75" dirty="0">
                <a:latin typeface="Segoe UI"/>
                <a:cs typeface="Segoe UI"/>
              </a:rPr>
              <a:t> </a:t>
            </a:r>
            <a:r>
              <a:rPr sz="1050" dirty="0">
                <a:latin typeface="Segoe UI"/>
                <a:cs typeface="Segoe UI"/>
              </a:rPr>
              <a:t>all</a:t>
            </a:r>
            <a:r>
              <a:rPr sz="1050" spc="80" dirty="0">
                <a:latin typeface="Segoe UI"/>
                <a:cs typeface="Segoe UI"/>
              </a:rPr>
              <a:t> </a:t>
            </a:r>
            <a:r>
              <a:rPr sz="1050" dirty="0">
                <a:latin typeface="Segoe UI"/>
                <a:cs typeface="Segoe UI"/>
              </a:rPr>
              <a:t>critical</a:t>
            </a:r>
            <a:r>
              <a:rPr sz="1050" spc="75" dirty="0">
                <a:latin typeface="Segoe UI"/>
                <a:cs typeface="Segoe UI"/>
              </a:rPr>
              <a:t> </a:t>
            </a:r>
            <a:r>
              <a:rPr sz="1050" dirty="0">
                <a:latin typeface="Segoe UI"/>
                <a:cs typeface="Segoe UI"/>
              </a:rPr>
              <a:t>VMs</a:t>
            </a:r>
            <a:r>
              <a:rPr sz="1050" spc="80" dirty="0">
                <a:latin typeface="Segoe UI"/>
                <a:cs typeface="Segoe UI"/>
              </a:rPr>
              <a:t> </a:t>
            </a:r>
            <a:r>
              <a:rPr sz="1050" dirty="0">
                <a:latin typeface="Segoe UI"/>
                <a:cs typeface="Segoe UI"/>
              </a:rPr>
              <a:t>and</a:t>
            </a:r>
            <a:r>
              <a:rPr sz="1050" spc="75" dirty="0">
                <a:latin typeface="Segoe UI"/>
                <a:cs typeface="Segoe UI"/>
              </a:rPr>
              <a:t> </a:t>
            </a:r>
            <a:r>
              <a:rPr sz="1050" dirty="0">
                <a:latin typeface="Segoe UI"/>
                <a:cs typeface="Segoe UI"/>
              </a:rPr>
              <a:t>databases</a:t>
            </a:r>
            <a:r>
              <a:rPr sz="1050" spc="80" dirty="0">
                <a:latin typeface="Segoe UI"/>
                <a:cs typeface="Segoe UI"/>
              </a:rPr>
              <a:t> </a:t>
            </a:r>
            <a:r>
              <a:rPr sz="1050" dirty="0">
                <a:latin typeface="Segoe UI"/>
                <a:cs typeface="Segoe UI"/>
              </a:rPr>
              <a:t>with</a:t>
            </a:r>
            <a:r>
              <a:rPr sz="1050" spc="80" dirty="0">
                <a:latin typeface="Segoe UI"/>
                <a:cs typeface="Segoe UI"/>
              </a:rPr>
              <a:t> </a:t>
            </a:r>
            <a:r>
              <a:rPr sz="1050" dirty="0">
                <a:latin typeface="Segoe UI"/>
                <a:cs typeface="Segoe UI"/>
              </a:rPr>
              <a:t>backup</a:t>
            </a:r>
            <a:r>
              <a:rPr sz="1050" spc="75" dirty="0">
                <a:latin typeface="Segoe UI"/>
                <a:cs typeface="Segoe UI"/>
              </a:rPr>
              <a:t> </a:t>
            </a:r>
            <a:r>
              <a:rPr sz="1050" spc="-10" dirty="0">
                <a:latin typeface="Segoe UI"/>
                <a:cs typeface="Segoe UI"/>
              </a:rPr>
              <a:t>policies. </a:t>
            </a:r>
            <a:r>
              <a:rPr sz="1050" dirty="0">
                <a:latin typeface="Segoe UI"/>
                <a:cs typeface="Segoe UI"/>
              </a:rPr>
              <a:t>Document</a:t>
            </a:r>
            <a:r>
              <a:rPr sz="1050" spc="114" dirty="0">
                <a:latin typeface="Segoe UI"/>
                <a:cs typeface="Segoe UI"/>
              </a:rPr>
              <a:t> </a:t>
            </a:r>
            <a:r>
              <a:rPr sz="1050" dirty="0">
                <a:latin typeface="Segoe UI"/>
                <a:cs typeface="Segoe UI"/>
              </a:rPr>
              <a:t>and</a:t>
            </a:r>
            <a:r>
              <a:rPr sz="1050" spc="114" dirty="0">
                <a:latin typeface="Segoe UI"/>
                <a:cs typeface="Segoe UI"/>
              </a:rPr>
              <a:t> </a:t>
            </a:r>
            <a:r>
              <a:rPr sz="1050" dirty="0">
                <a:latin typeface="Segoe UI"/>
                <a:cs typeface="Segoe UI"/>
              </a:rPr>
              <a:t>rehearse</a:t>
            </a:r>
            <a:r>
              <a:rPr sz="1050" spc="114" dirty="0">
                <a:latin typeface="Segoe UI"/>
                <a:cs typeface="Segoe UI"/>
              </a:rPr>
              <a:t> </a:t>
            </a:r>
            <a:r>
              <a:rPr sz="1050" dirty="0">
                <a:latin typeface="Segoe UI"/>
                <a:cs typeface="Segoe UI"/>
              </a:rPr>
              <a:t>failover</a:t>
            </a:r>
            <a:r>
              <a:rPr sz="1050" spc="120" dirty="0">
                <a:latin typeface="Segoe UI"/>
                <a:cs typeface="Segoe UI"/>
              </a:rPr>
              <a:t> </a:t>
            </a:r>
            <a:r>
              <a:rPr sz="1050" spc="-10" dirty="0">
                <a:latin typeface="Segoe UI"/>
                <a:cs typeface="Segoe UI"/>
              </a:rPr>
              <a:t>runbooks.</a:t>
            </a:r>
            <a:endParaRPr sz="1050">
              <a:latin typeface="Segoe UI"/>
              <a:cs typeface="Segoe UI"/>
            </a:endParaRPr>
          </a:p>
        </p:txBody>
      </p:sp>
      <p:grpSp>
        <p:nvGrpSpPr>
          <p:cNvPr id="15" name="object 12">
            <a:extLst>
              <a:ext uri="{FF2B5EF4-FFF2-40B4-BE49-F238E27FC236}">
                <a16:creationId xmlns:a16="http://schemas.microsoft.com/office/drawing/2014/main" id="{E54D53D6-5D29-7EE7-49C1-91322842496E}"/>
              </a:ext>
            </a:extLst>
          </p:cNvPr>
          <p:cNvGrpSpPr/>
          <p:nvPr/>
        </p:nvGrpSpPr>
        <p:grpSpPr>
          <a:xfrm>
            <a:off x="721522" y="3981450"/>
            <a:ext cx="337157" cy="1233907"/>
            <a:chOff x="630599" y="3966743"/>
            <a:chExt cx="397510" cy="1454785"/>
          </a:xfrm>
        </p:grpSpPr>
        <p:pic>
          <p:nvPicPr>
            <p:cNvPr id="16" name="object 13">
              <a:extLst>
                <a:ext uri="{FF2B5EF4-FFF2-40B4-BE49-F238E27FC236}">
                  <a16:creationId xmlns:a16="http://schemas.microsoft.com/office/drawing/2014/main" id="{A4C866F0-09F8-CBE6-A16C-C73912224E97}"/>
                </a:ext>
              </a:extLst>
            </p:cNvPr>
            <p:cNvPicPr/>
            <p:nvPr/>
          </p:nvPicPr>
          <p:blipFill>
            <a:blip r:embed="rId3" cstate="print"/>
            <a:stretch>
              <a:fillRect/>
            </a:stretch>
          </p:blipFill>
          <p:spPr>
            <a:xfrm>
              <a:off x="630605" y="3966743"/>
              <a:ext cx="397339" cy="320845"/>
            </a:xfrm>
            <a:prstGeom prst="rect">
              <a:avLst/>
            </a:prstGeom>
          </p:spPr>
        </p:pic>
        <p:pic>
          <p:nvPicPr>
            <p:cNvPr id="17" name="object 14">
              <a:extLst>
                <a:ext uri="{FF2B5EF4-FFF2-40B4-BE49-F238E27FC236}">
                  <a16:creationId xmlns:a16="http://schemas.microsoft.com/office/drawing/2014/main" id="{8B58663B-D5D0-35D8-D44A-563EA4DD07EC}"/>
                </a:ext>
              </a:extLst>
            </p:cNvPr>
            <p:cNvPicPr/>
            <p:nvPr/>
          </p:nvPicPr>
          <p:blipFill>
            <a:blip r:embed="rId3" cstate="print"/>
            <a:stretch>
              <a:fillRect/>
            </a:stretch>
          </p:blipFill>
          <p:spPr>
            <a:xfrm>
              <a:off x="630599" y="4533509"/>
              <a:ext cx="397345" cy="320851"/>
            </a:xfrm>
            <a:prstGeom prst="rect">
              <a:avLst/>
            </a:prstGeom>
          </p:spPr>
        </p:pic>
        <p:pic>
          <p:nvPicPr>
            <p:cNvPr id="18" name="object 15">
              <a:extLst>
                <a:ext uri="{FF2B5EF4-FFF2-40B4-BE49-F238E27FC236}">
                  <a16:creationId xmlns:a16="http://schemas.microsoft.com/office/drawing/2014/main" id="{EF3ED8E5-DD7F-7374-DB39-941B69EC2FC2}"/>
                </a:ext>
              </a:extLst>
            </p:cNvPr>
            <p:cNvPicPr/>
            <p:nvPr/>
          </p:nvPicPr>
          <p:blipFill>
            <a:blip r:embed="rId3" cstate="print"/>
            <a:stretch>
              <a:fillRect/>
            </a:stretch>
          </p:blipFill>
          <p:spPr>
            <a:xfrm>
              <a:off x="630599" y="5100281"/>
              <a:ext cx="397345" cy="320851"/>
            </a:xfrm>
            <a:prstGeom prst="rect">
              <a:avLst/>
            </a:prstGeom>
          </p:spPr>
        </p:pic>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TotalTime>
  <Words>988</Words>
  <Application>Microsoft Macintosh PowerPoint</Application>
  <PresentationFormat>Custom</PresentationFormat>
  <Paragraphs>68</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adobe-clean</vt:lpstr>
      <vt:lpstr>Arial</vt:lpstr>
      <vt:lpstr>Segoe UI</vt:lpstr>
      <vt:lpstr>Segoe UI Semibold</vt:lpstr>
      <vt:lpstr>Office Theme</vt:lpstr>
      <vt:lpstr>Security in Azure: A Practical Guide to Building a Safer Cloud</vt:lpstr>
      <vt:lpstr>Executive Summary</vt:lpstr>
      <vt:lpstr>Why Security in Azure</vt:lpstr>
      <vt:lpstr>Identity First:</vt:lpstr>
      <vt:lpstr>Network Security:</vt:lpstr>
      <vt:lpstr>Data Protection:</vt:lpstr>
      <vt:lpstr>Application Security: Build and Run Safely</vt:lpstr>
      <vt:lpstr>Operations &amp; Threat Defense: See, Decide, Act</vt:lpstr>
      <vt:lpstr>Backup, DR, and Resilience</vt:lpstr>
      <vt:lpstr>Compliance &amp; Governance by Default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Meikle, Jack</cp:lastModifiedBy>
  <cp:revision>6</cp:revision>
  <dcterms:created xsi:type="dcterms:W3CDTF">2025-10-10T10:35:11Z</dcterms:created>
  <dcterms:modified xsi:type="dcterms:W3CDTF">2025-10-10T10:38:44Z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2025-10-10T00:00:00Z</vt:filetime>
  </property>
  <property fmtid="{D5CDD505-2E9C-101B-9397-08002B2CF9AE}" pid="3" name="Creator">
    <vt:lpwstr>Adobe InDesign 20.5 (Macintosh)</vt:lpwstr>
  </property>
  <property fmtid="{D5CDD505-2E9C-101B-9397-08002B2CF9AE}" pid="4" name="LastSaved">
    <vt:filetime>2025-10-10T00:00:00Z</vt:filetime>
  </property>
  <property fmtid="{D5CDD505-2E9C-101B-9397-08002B2CF9AE}" pid="5" name="Producer">
    <vt:lpwstr>Adobe PDF Library 17.0</vt:lpwstr>
  </property>
</Properties>
</file>