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media/image2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404100" cy="20104100"/>
  <p:notesSz cx="7404100" cy="201041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>
        <p:scale>
          <a:sx n="157" d="100"/>
          <a:sy n="157" d="100"/>
        </p:scale>
        <p:origin x="1728" y="14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55307" y="6232271"/>
            <a:ext cx="6293485" cy="42218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10615" y="11258296"/>
            <a:ext cx="5182870" cy="5026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0205" y="4623943"/>
            <a:ext cx="3220783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13111" y="4623943"/>
            <a:ext cx="3220783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7401559" cy="20104100"/>
          </a:xfrm>
          <a:custGeom>
            <a:avLst/>
            <a:gdLst/>
            <a:ahLst/>
            <a:cxnLst/>
            <a:rect l="l" t="t" r="r" b="b"/>
            <a:pathLst>
              <a:path w="7401559" h="20104100">
                <a:moveTo>
                  <a:pt x="7401031" y="0"/>
                </a:moveTo>
                <a:lnTo>
                  <a:pt x="0" y="0"/>
                </a:lnTo>
                <a:lnTo>
                  <a:pt x="0" y="20104099"/>
                </a:lnTo>
                <a:lnTo>
                  <a:pt x="7401031" y="20104099"/>
                </a:lnTo>
                <a:lnTo>
                  <a:pt x="7401031" y="0"/>
                </a:lnTo>
                <a:close/>
              </a:path>
            </a:pathLst>
          </a:custGeom>
          <a:solidFill>
            <a:srgbClr val="335A6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780130" y="0"/>
            <a:ext cx="3620913" cy="3496460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0" y="0"/>
            <a:ext cx="4166870" cy="3496945"/>
          </a:xfrm>
          <a:custGeom>
            <a:avLst/>
            <a:gdLst/>
            <a:ahLst/>
            <a:cxnLst/>
            <a:rect l="l" t="t" r="r" b="b"/>
            <a:pathLst>
              <a:path w="4166870" h="3496945">
                <a:moveTo>
                  <a:pt x="4166743" y="1099210"/>
                </a:moveTo>
                <a:lnTo>
                  <a:pt x="4166412" y="1054252"/>
                </a:lnTo>
                <a:lnTo>
                  <a:pt x="4165739" y="1008430"/>
                </a:lnTo>
                <a:lnTo>
                  <a:pt x="4164685" y="961720"/>
                </a:lnTo>
                <a:lnTo>
                  <a:pt x="4163250" y="914082"/>
                </a:lnTo>
                <a:lnTo>
                  <a:pt x="4161421" y="865479"/>
                </a:lnTo>
                <a:lnTo>
                  <a:pt x="4159173" y="815898"/>
                </a:lnTo>
                <a:lnTo>
                  <a:pt x="4156519" y="765289"/>
                </a:lnTo>
                <a:lnTo>
                  <a:pt x="4153446" y="713638"/>
                </a:lnTo>
                <a:lnTo>
                  <a:pt x="4149928" y="660895"/>
                </a:lnTo>
                <a:lnTo>
                  <a:pt x="4145965" y="607034"/>
                </a:lnTo>
                <a:lnTo>
                  <a:pt x="4141546" y="552030"/>
                </a:lnTo>
                <a:lnTo>
                  <a:pt x="4136669" y="495833"/>
                </a:lnTo>
                <a:lnTo>
                  <a:pt x="4131310" y="438442"/>
                </a:lnTo>
                <a:lnTo>
                  <a:pt x="4125468" y="379793"/>
                </a:lnTo>
                <a:lnTo>
                  <a:pt x="4119118" y="319874"/>
                </a:lnTo>
                <a:lnTo>
                  <a:pt x="4112285" y="258635"/>
                </a:lnTo>
                <a:lnTo>
                  <a:pt x="4104919" y="196075"/>
                </a:lnTo>
                <a:lnTo>
                  <a:pt x="4097032" y="132130"/>
                </a:lnTo>
                <a:lnTo>
                  <a:pt x="4088625" y="66789"/>
                </a:lnTo>
                <a:lnTo>
                  <a:pt x="4079659" y="0"/>
                </a:lnTo>
                <a:lnTo>
                  <a:pt x="3264801" y="0"/>
                </a:lnTo>
                <a:lnTo>
                  <a:pt x="814844" y="0"/>
                </a:lnTo>
                <a:lnTo>
                  <a:pt x="0" y="0"/>
                </a:lnTo>
                <a:lnTo>
                  <a:pt x="0" y="3496462"/>
                </a:lnTo>
                <a:lnTo>
                  <a:pt x="814844" y="3496462"/>
                </a:lnTo>
                <a:lnTo>
                  <a:pt x="3067697" y="3496462"/>
                </a:lnTo>
                <a:lnTo>
                  <a:pt x="3882567" y="3496462"/>
                </a:lnTo>
                <a:lnTo>
                  <a:pt x="3886962" y="3426930"/>
                </a:lnTo>
                <a:lnTo>
                  <a:pt x="3890607" y="3375266"/>
                </a:lnTo>
                <a:lnTo>
                  <a:pt x="3894480" y="3324656"/>
                </a:lnTo>
                <a:lnTo>
                  <a:pt x="3898569" y="3275076"/>
                </a:lnTo>
                <a:lnTo>
                  <a:pt x="3902862" y="3226485"/>
                </a:lnTo>
                <a:lnTo>
                  <a:pt x="3907345" y="3178848"/>
                </a:lnTo>
                <a:lnTo>
                  <a:pt x="3912019" y="3132137"/>
                </a:lnTo>
                <a:lnTo>
                  <a:pt x="3916870" y="3086316"/>
                </a:lnTo>
                <a:lnTo>
                  <a:pt x="3921887" y="3041358"/>
                </a:lnTo>
                <a:lnTo>
                  <a:pt x="3932377" y="2953893"/>
                </a:lnTo>
                <a:lnTo>
                  <a:pt x="3943413" y="2869501"/>
                </a:lnTo>
                <a:lnTo>
                  <a:pt x="3954919" y="2787904"/>
                </a:lnTo>
                <a:lnTo>
                  <a:pt x="3966807" y="2708872"/>
                </a:lnTo>
                <a:lnTo>
                  <a:pt x="3979011" y="2632138"/>
                </a:lnTo>
                <a:lnTo>
                  <a:pt x="3997706" y="2520772"/>
                </a:lnTo>
                <a:lnTo>
                  <a:pt x="4072369" y="2104034"/>
                </a:lnTo>
                <a:lnTo>
                  <a:pt x="4089666" y="2002726"/>
                </a:lnTo>
                <a:lnTo>
                  <a:pt x="4100614" y="1934921"/>
                </a:lnTo>
                <a:lnTo>
                  <a:pt x="4110990" y="1866607"/>
                </a:lnTo>
                <a:lnTo>
                  <a:pt x="4120743" y="1797519"/>
                </a:lnTo>
                <a:lnTo>
                  <a:pt x="4129773" y="1727415"/>
                </a:lnTo>
                <a:lnTo>
                  <a:pt x="4138003" y="1656041"/>
                </a:lnTo>
                <a:lnTo>
                  <a:pt x="4145369" y="1583131"/>
                </a:lnTo>
                <a:lnTo>
                  <a:pt x="4151769" y="1508429"/>
                </a:lnTo>
                <a:lnTo>
                  <a:pt x="4154589" y="1470329"/>
                </a:lnTo>
                <a:lnTo>
                  <a:pt x="4157141" y="1431683"/>
                </a:lnTo>
                <a:lnTo>
                  <a:pt x="4159415" y="1392478"/>
                </a:lnTo>
                <a:lnTo>
                  <a:pt x="4161396" y="1352651"/>
                </a:lnTo>
                <a:lnTo>
                  <a:pt x="4163085" y="1312189"/>
                </a:lnTo>
                <a:lnTo>
                  <a:pt x="4164469" y="1271066"/>
                </a:lnTo>
                <a:lnTo>
                  <a:pt x="4165523" y="1229233"/>
                </a:lnTo>
                <a:lnTo>
                  <a:pt x="4166260" y="1186662"/>
                </a:lnTo>
                <a:lnTo>
                  <a:pt x="4166743" y="1143330"/>
                </a:lnTo>
                <a:lnTo>
                  <a:pt x="4166743" y="1099210"/>
                </a:lnTo>
                <a:close/>
              </a:path>
            </a:pathLst>
          </a:custGeom>
          <a:solidFill>
            <a:srgbClr val="8ED1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0205" y="804164"/>
            <a:ext cx="6663690" cy="32166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0205" y="4623943"/>
            <a:ext cx="666369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17394" y="18696814"/>
            <a:ext cx="2369312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0205" y="18696814"/>
            <a:ext cx="1702943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330952" y="18696814"/>
            <a:ext cx="1702943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30916" y="3996439"/>
            <a:ext cx="4781550" cy="10960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1214755">
              <a:lnSpc>
                <a:spcPct val="100899"/>
              </a:lnSpc>
              <a:spcBef>
                <a:spcPts val="95"/>
              </a:spcBef>
            </a:pP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“We</a:t>
            </a:r>
            <a:r>
              <a:rPr sz="1650" b="1" spc="-2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already</a:t>
            </a:r>
            <a:r>
              <a:rPr sz="1650" b="1" spc="-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have</a:t>
            </a:r>
            <a:r>
              <a:rPr sz="1650" b="1" spc="-2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security</a:t>
            </a:r>
            <a:r>
              <a:rPr sz="1650" b="1" spc="-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tools.</a:t>
            </a:r>
            <a:r>
              <a:rPr sz="1650" b="1" spc="-25" dirty="0">
                <a:solidFill>
                  <a:srgbClr val="FFFFFF"/>
                </a:solidFill>
                <a:latin typeface="Segoe UI Semibold"/>
                <a:cs typeface="Segoe UI Semibold"/>
              </a:rPr>
              <a:t> Why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add</a:t>
            </a:r>
            <a:r>
              <a:rPr sz="1650" b="1" spc="-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Azure</a:t>
            </a:r>
            <a:r>
              <a:rPr sz="1650" b="1" spc="-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Security?”</a:t>
            </a:r>
            <a:endParaRPr sz="1650">
              <a:latin typeface="Segoe UI Semibold"/>
              <a:cs typeface="Segoe UI Semibold"/>
            </a:endParaRPr>
          </a:p>
          <a:p>
            <a:pPr marL="12700" marR="5080">
              <a:lnSpc>
                <a:spcPct val="102800"/>
              </a:lnSpc>
              <a:spcBef>
                <a:spcPts val="1595"/>
              </a:spcBef>
            </a:pP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Azure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integrates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with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existing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tools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—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it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complements,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not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replaces.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It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spc="-10" dirty="0">
                <a:solidFill>
                  <a:srgbClr val="FFFFFF"/>
                </a:solidFill>
                <a:latin typeface="Segoe UI"/>
                <a:cs typeface="Segoe UI"/>
              </a:rPr>
              <a:t>fills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cloud-specific</a:t>
            </a:r>
            <a:r>
              <a:rPr sz="1150" i="1" spc="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gaps</a:t>
            </a:r>
            <a:r>
              <a:rPr sz="1150" i="1" spc="6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your</a:t>
            </a:r>
            <a:r>
              <a:rPr sz="1150" i="1" spc="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current</a:t>
            </a:r>
            <a:r>
              <a:rPr sz="1150" i="1" spc="6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stack</a:t>
            </a:r>
            <a:r>
              <a:rPr sz="1150" i="1" spc="6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might</a:t>
            </a:r>
            <a:r>
              <a:rPr sz="1150" i="1" spc="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spc="-10" dirty="0">
                <a:solidFill>
                  <a:srgbClr val="FFFFFF"/>
                </a:solidFill>
                <a:latin typeface="Segoe UI"/>
                <a:cs typeface="Segoe UI"/>
              </a:rPr>
              <a:t>miss.</a:t>
            </a:r>
            <a:endParaRPr sz="1150">
              <a:latin typeface="Segoe UI"/>
              <a:cs typeface="Segoe U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30916" y="11981254"/>
            <a:ext cx="4606925" cy="10960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1645285">
              <a:lnSpc>
                <a:spcPct val="100899"/>
              </a:lnSpc>
              <a:spcBef>
                <a:spcPts val="95"/>
              </a:spcBef>
            </a:pP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“Compliance</a:t>
            </a:r>
            <a:r>
              <a:rPr sz="1650" b="1" spc="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is</a:t>
            </a:r>
            <a:r>
              <a:rPr sz="1650" b="1" spc="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handled</a:t>
            </a:r>
            <a:r>
              <a:rPr sz="1650" b="1" spc="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by</a:t>
            </a:r>
            <a:r>
              <a:rPr sz="1650" b="1" spc="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spc="-25" dirty="0">
                <a:solidFill>
                  <a:srgbClr val="FFFFFF"/>
                </a:solidFill>
                <a:latin typeface="Segoe UI Semibold"/>
                <a:cs typeface="Segoe UI Semibold"/>
              </a:rPr>
              <a:t>our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internal</a:t>
            </a:r>
            <a:r>
              <a:rPr sz="1650" b="1" spc="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teams.”</a:t>
            </a:r>
            <a:endParaRPr sz="1650">
              <a:latin typeface="Segoe UI Semibold"/>
              <a:cs typeface="Segoe UI Semibold"/>
            </a:endParaRPr>
          </a:p>
          <a:p>
            <a:pPr marL="12700" marR="5080">
              <a:lnSpc>
                <a:spcPct val="102800"/>
              </a:lnSpc>
              <a:spcBef>
                <a:spcPts val="1595"/>
              </a:spcBef>
            </a:pP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Azure</a:t>
            </a:r>
            <a:r>
              <a:rPr sz="1150" i="1" spc="7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provides</a:t>
            </a:r>
            <a:r>
              <a:rPr sz="1150" i="1" spc="7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continuous</a:t>
            </a:r>
            <a:r>
              <a:rPr sz="1150" i="1" spc="7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compliance</a:t>
            </a:r>
            <a:r>
              <a:rPr sz="1150" i="1" spc="7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monitoring</a:t>
            </a:r>
            <a:r>
              <a:rPr sz="1150" i="1" spc="7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and</a:t>
            </a:r>
            <a:r>
              <a:rPr sz="1150" i="1" spc="7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reports</a:t>
            </a:r>
            <a:r>
              <a:rPr sz="1150" i="1" spc="7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to</a:t>
            </a:r>
            <a:r>
              <a:rPr sz="1150" i="1" spc="7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spc="-20" dirty="0">
                <a:solidFill>
                  <a:srgbClr val="FFFFFF"/>
                </a:solidFill>
                <a:latin typeface="Segoe UI"/>
                <a:cs typeface="Segoe UI"/>
              </a:rPr>
              <a:t>make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their</a:t>
            </a:r>
            <a:r>
              <a:rPr sz="1150" i="1" spc="4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job</a:t>
            </a:r>
            <a:r>
              <a:rPr sz="1150" i="1" spc="4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easier</a:t>
            </a:r>
            <a:r>
              <a:rPr sz="1150" i="1" spc="5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and</a:t>
            </a:r>
            <a:r>
              <a:rPr sz="1150" i="1" spc="4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reduce</a:t>
            </a:r>
            <a:r>
              <a:rPr sz="1150" i="1" spc="4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audit</a:t>
            </a:r>
            <a:r>
              <a:rPr sz="1150" i="1" spc="5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spc="-10" dirty="0">
                <a:solidFill>
                  <a:srgbClr val="FFFFFF"/>
                </a:solidFill>
                <a:latin typeface="Segoe UI"/>
                <a:cs typeface="Segoe UI"/>
              </a:rPr>
              <a:t>fatigue.</a:t>
            </a:r>
            <a:endParaRPr sz="1150">
              <a:latin typeface="Segoe UI"/>
              <a:cs typeface="Segoe U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30916" y="7229194"/>
            <a:ext cx="4920615" cy="82296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“We</a:t>
            </a:r>
            <a:r>
              <a:rPr sz="1650" b="1" spc="-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don’t</a:t>
            </a:r>
            <a:r>
              <a:rPr sz="1650" b="1" spc="-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have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time</a:t>
            </a:r>
            <a:r>
              <a:rPr sz="1650" b="1" spc="-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to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migrate</a:t>
            </a:r>
            <a:r>
              <a:rPr sz="1650" b="1" spc="-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our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security</a:t>
            </a:r>
            <a:r>
              <a:rPr sz="1650" b="1" spc="-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stack.”</a:t>
            </a:r>
            <a:endParaRPr sz="1650">
              <a:latin typeface="Segoe UI Semibold"/>
              <a:cs typeface="Segoe UI Semibold"/>
            </a:endParaRPr>
          </a:p>
          <a:p>
            <a:pPr marL="12700" marR="188595">
              <a:lnSpc>
                <a:spcPct val="102800"/>
              </a:lnSpc>
              <a:spcBef>
                <a:spcPts val="1440"/>
              </a:spcBef>
            </a:pP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Many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capabilities</a:t>
            </a:r>
            <a:r>
              <a:rPr sz="1150" i="1" spc="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are</a:t>
            </a:r>
            <a:r>
              <a:rPr sz="1150" i="1" spc="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agentless</a:t>
            </a:r>
            <a:r>
              <a:rPr sz="1150" i="1" spc="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and</a:t>
            </a:r>
            <a:r>
              <a:rPr sz="1150" i="1" spc="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work</a:t>
            </a:r>
            <a:r>
              <a:rPr sz="1150" i="1" spc="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with</a:t>
            </a:r>
            <a:r>
              <a:rPr sz="1150" i="1" spc="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your</a:t>
            </a:r>
            <a:r>
              <a:rPr sz="1150" i="1" spc="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current</a:t>
            </a:r>
            <a:r>
              <a:rPr sz="1150" i="1" spc="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spc="-10" dirty="0">
                <a:solidFill>
                  <a:srgbClr val="FFFFFF"/>
                </a:solidFill>
                <a:latin typeface="Segoe UI"/>
                <a:cs typeface="Segoe UI"/>
              </a:rPr>
              <a:t>environment;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phased</a:t>
            </a:r>
            <a:r>
              <a:rPr sz="1150" i="1" spc="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adoption</a:t>
            </a:r>
            <a:r>
              <a:rPr sz="1150" i="1" spc="6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is</a:t>
            </a:r>
            <a:r>
              <a:rPr sz="1150" i="1" spc="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possible</a:t>
            </a:r>
            <a:r>
              <a:rPr sz="1150" i="1" spc="6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without</a:t>
            </a:r>
            <a:r>
              <a:rPr sz="1150" i="1" spc="6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spc="-10" dirty="0">
                <a:solidFill>
                  <a:srgbClr val="FFFFFF"/>
                </a:solidFill>
                <a:latin typeface="Segoe UI"/>
                <a:cs typeface="Segoe UI"/>
              </a:rPr>
              <a:t>disruption.</a:t>
            </a:r>
            <a:endParaRPr sz="115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30916" y="15214010"/>
            <a:ext cx="4736465" cy="10344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794385">
              <a:lnSpc>
                <a:spcPct val="100899"/>
              </a:lnSpc>
              <a:spcBef>
                <a:spcPts val="95"/>
              </a:spcBef>
            </a:pP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“Our</a:t>
            </a:r>
            <a:r>
              <a:rPr sz="1650" b="1" spc="-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workloads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aren’t</a:t>
            </a:r>
            <a:r>
              <a:rPr sz="1650" b="1" spc="-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critical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enough</a:t>
            </a:r>
            <a:r>
              <a:rPr sz="1650" b="1" spc="-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spc="-25" dirty="0">
                <a:solidFill>
                  <a:srgbClr val="FFFFFF"/>
                </a:solidFill>
                <a:latin typeface="Segoe UI Semibold"/>
                <a:cs typeface="Segoe UI Semibold"/>
              </a:rPr>
              <a:t>for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advanced</a:t>
            </a:r>
            <a:r>
              <a:rPr sz="1650" b="1" spc="-3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security.”</a:t>
            </a:r>
            <a:endParaRPr sz="1650">
              <a:latin typeface="Segoe UI Semibold"/>
              <a:cs typeface="Segoe UI Semibold"/>
            </a:endParaRPr>
          </a:p>
          <a:p>
            <a:pPr marL="12700" marR="5080">
              <a:lnSpc>
                <a:spcPct val="102800"/>
              </a:lnSpc>
              <a:spcBef>
                <a:spcPts val="1105"/>
              </a:spcBef>
            </a:pP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Many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capabilities</a:t>
            </a:r>
            <a:r>
              <a:rPr sz="1150" i="1" spc="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are</a:t>
            </a:r>
            <a:r>
              <a:rPr sz="1150" i="1" spc="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agentless</a:t>
            </a:r>
            <a:r>
              <a:rPr sz="1150" i="1" spc="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and</a:t>
            </a:r>
            <a:r>
              <a:rPr sz="1150" i="1" spc="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work</a:t>
            </a:r>
            <a:r>
              <a:rPr sz="1150" i="1" spc="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with</a:t>
            </a:r>
            <a:r>
              <a:rPr sz="1150" i="1" spc="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your</a:t>
            </a:r>
            <a:r>
              <a:rPr sz="1150" i="1" spc="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current</a:t>
            </a:r>
            <a:r>
              <a:rPr sz="1150" i="1" spc="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spc="-10" dirty="0">
                <a:solidFill>
                  <a:srgbClr val="FFFFFF"/>
                </a:solidFill>
                <a:latin typeface="Segoe UI"/>
                <a:cs typeface="Segoe UI"/>
              </a:rPr>
              <a:t>environment;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phased</a:t>
            </a:r>
            <a:r>
              <a:rPr sz="1150" i="1" spc="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adoption</a:t>
            </a:r>
            <a:r>
              <a:rPr sz="1150" i="1" spc="6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is</a:t>
            </a:r>
            <a:r>
              <a:rPr sz="1150" i="1" spc="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possible</a:t>
            </a:r>
            <a:r>
              <a:rPr sz="1150" i="1" spc="6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without</a:t>
            </a:r>
            <a:r>
              <a:rPr sz="1150" i="1" spc="6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spc="-10" dirty="0">
                <a:solidFill>
                  <a:srgbClr val="FFFFFF"/>
                </a:solidFill>
                <a:latin typeface="Segoe UI"/>
                <a:cs typeface="Segoe UI"/>
              </a:rPr>
              <a:t>disruption.</a:t>
            </a:r>
            <a:endParaRPr sz="115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30916" y="5666745"/>
            <a:ext cx="4702175" cy="8051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“Cloud</a:t>
            </a:r>
            <a:r>
              <a:rPr sz="1650" b="1" spc="-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is less secure</a:t>
            </a:r>
            <a:r>
              <a:rPr sz="1650" b="1" spc="-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than 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on-prem.”</a:t>
            </a:r>
            <a:endParaRPr sz="1650">
              <a:latin typeface="Segoe UI Semibold"/>
              <a:cs typeface="Segoe UI Semibold"/>
            </a:endParaRPr>
          </a:p>
          <a:p>
            <a:pPr marL="12700" marR="5080">
              <a:lnSpc>
                <a:spcPct val="102800"/>
              </a:lnSpc>
              <a:spcBef>
                <a:spcPts val="1300"/>
              </a:spcBef>
            </a:pP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Microsoft</a:t>
            </a:r>
            <a:r>
              <a:rPr sz="1150" i="1" spc="4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invests</a:t>
            </a:r>
            <a:r>
              <a:rPr sz="1150" i="1" spc="4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$1B+</a:t>
            </a:r>
            <a:r>
              <a:rPr sz="1150" i="1" spc="5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annually</a:t>
            </a:r>
            <a:r>
              <a:rPr sz="1150" i="1" spc="4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in</a:t>
            </a:r>
            <a:r>
              <a:rPr sz="1150" i="1" spc="5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security,</a:t>
            </a:r>
            <a:r>
              <a:rPr sz="1150" i="1" spc="4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with</a:t>
            </a:r>
            <a:r>
              <a:rPr sz="1150" i="1" spc="4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8,500+</a:t>
            </a:r>
            <a:r>
              <a:rPr sz="1150" i="1" spc="5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security</a:t>
            </a:r>
            <a:r>
              <a:rPr sz="1150" i="1" spc="4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spc="-10" dirty="0">
                <a:solidFill>
                  <a:srgbClr val="FFFFFF"/>
                </a:solidFill>
                <a:latin typeface="Segoe UI"/>
                <a:cs typeface="Segoe UI"/>
              </a:rPr>
              <a:t>experts.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Azure</a:t>
            </a:r>
            <a:r>
              <a:rPr sz="1150" i="1" spc="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often</a:t>
            </a:r>
            <a:r>
              <a:rPr sz="1150" i="1" spc="6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exceeds</a:t>
            </a:r>
            <a:r>
              <a:rPr sz="1150" i="1" spc="6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on-prem</a:t>
            </a:r>
            <a:r>
              <a:rPr sz="1150" i="1" spc="6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security</a:t>
            </a:r>
            <a:r>
              <a:rPr sz="1150" i="1" spc="6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spc="-10" dirty="0">
                <a:solidFill>
                  <a:srgbClr val="FFFFFF"/>
                </a:solidFill>
                <a:latin typeface="Segoe UI"/>
                <a:cs typeface="Segoe UI"/>
              </a:rPr>
              <a:t>capabilities.</a:t>
            </a:r>
            <a:endParaRPr sz="115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130916" y="13651562"/>
            <a:ext cx="5060315" cy="8051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“We’re</a:t>
            </a:r>
            <a:r>
              <a:rPr sz="1650" b="1" spc="-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concerned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about</a:t>
            </a:r>
            <a:r>
              <a:rPr sz="1650" b="1" spc="-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vendor</a:t>
            </a:r>
            <a:r>
              <a:rPr sz="1650" b="1" spc="-20" dirty="0">
                <a:solidFill>
                  <a:srgbClr val="FFFFFF"/>
                </a:solidFill>
                <a:latin typeface="Segoe UI Semibold"/>
                <a:cs typeface="Segoe UI Semibold"/>
              </a:rPr>
              <a:t> lock-in.”</a:t>
            </a:r>
            <a:endParaRPr sz="1650">
              <a:latin typeface="Segoe UI Semibold"/>
              <a:cs typeface="Segoe UI Semibold"/>
            </a:endParaRPr>
          </a:p>
          <a:p>
            <a:pPr marL="12700" marR="5080">
              <a:lnSpc>
                <a:spcPct val="102800"/>
              </a:lnSpc>
              <a:spcBef>
                <a:spcPts val="1300"/>
              </a:spcBef>
            </a:pP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Azure</a:t>
            </a:r>
            <a:r>
              <a:rPr sz="1150" i="1" spc="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Security</a:t>
            </a:r>
            <a:r>
              <a:rPr sz="1150" i="1" spc="6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uses</a:t>
            </a:r>
            <a:r>
              <a:rPr sz="1150" i="1" spc="6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open</a:t>
            </a:r>
            <a:r>
              <a:rPr sz="1150" i="1" spc="6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standards</a:t>
            </a:r>
            <a:r>
              <a:rPr sz="1150" i="1" spc="6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and</a:t>
            </a:r>
            <a:r>
              <a:rPr sz="1150" i="1" spc="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integrates</a:t>
            </a:r>
            <a:r>
              <a:rPr sz="1150" i="1" spc="6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with</a:t>
            </a:r>
            <a:r>
              <a:rPr sz="1150" i="1" spc="6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3rd-party</a:t>
            </a:r>
            <a:r>
              <a:rPr sz="1150" i="1" spc="6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spc="-10" dirty="0">
                <a:solidFill>
                  <a:srgbClr val="FFFFFF"/>
                </a:solidFill>
                <a:latin typeface="Segoe UI"/>
                <a:cs typeface="Segoe UI"/>
              </a:rPr>
              <a:t>SIEM/SOAR.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You</a:t>
            </a:r>
            <a:r>
              <a:rPr sz="1150" i="1" spc="4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maintain</a:t>
            </a:r>
            <a:r>
              <a:rPr sz="1150" i="1" spc="4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flexibility</a:t>
            </a:r>
            <a:r>
              <a:rPr sz="1150" i="1" spc="4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and</a:t>
            </a:r>
            <a:r>
              <a:rPr sz="1150" i="1" spc="5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ownership</a:t>
            </a:r>
            <a:r>
              <a:rPr sz="1150" i="1" spc="4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of</a:t>
            </a:r>
            <a:r>
              <a:rPr sz="1150" i="1" spc="4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spc="-20" dirty="0">
                <a:solidFill>
                  <a:srgbClr val="FFFFFF"/>
                </a:solidFill>
                <a:latin typeface="Segoe UI"/>
                <a:cs typeface="Segoe UI"/>
              </a:rPr>
              <a:t>data.</a:t>
            </a:r>
            <a:endParaRPr sz="1150">
              <a:latin typeface="Segoe UI"/>
              <a:cs typeface="Segoe U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130916" y="10409501"/>
            <a:ext cx="5048250" cy="8051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“We’re</a:t>
            </a:r>
            <a:r>
              <a:rPr sz="1650" b="1" spc="-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a</a:t>
            </a:r>
            <a:r>
              <a:rPr sz="1650" b="1" spc="-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hybrid</a:t>
            </a:r>
            <a:r>
              <a:rPr sz="1650" b="1" spc="-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org,</a:t>
            </a:r>
            <a:r>
              <a:rPr sz="1650" b="1" spc="-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Azure</a:t>
            </a:r>
            <a:r>
              <a:rPr sz="1650" b="1" spc="-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can’t</a:t>
            </a:r>
            <a:r>
              <a:rPr sz="1650" b="1" spc="-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cover</a:t>
            </a:r>
            <a:r>
              <a:rPr sz="1650" b="1" spc="-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everything.”</a:t>
            </a:r>
            <a:endParaRPr sz="1650" dirty="0">
              <a:latin typeface="Segoe UI Semibold"/>
              <a:cs typeface="Segoe UI Semibold"/>
            </a:endParaRPr>
          </a:p>
          <a:p>
            <a:pPr marL="12700" marR="5080">
              <a:lnSpc>
                <a:spcPct val="102800"/>
              </a:lnSpc>
              <a:spcBef>
                <a:spcPts val="1300"/>
              </a:spcBef>
            </a:pP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Defender</a:t>
            </a:r>
            <a:r>
              <a:rPr sz="1150" i="1" spc="5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for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Cloud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and</a:t>
            </a:r>
            <a:r>
              <a:rPr sz="1150" i="1" spc="5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Sentinel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are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hybrid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by</a:t>
            </a:r>
            <a:r>
              <a:rPr sz="1150" i="1" spc="5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design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—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they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secure</a:t>
            </a:r>
            <a:r>
              <a:rPr sz="1150" i="1" spc="5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on-</a:t>
            </a:r>
            <a:r>
              <a:rPr sz="1150" i="1" spc="-10" dirty="0">
                <a:solidFill>
                  <a:srgbClr val="FFFFFF"/>
                </a:solidFill>
                <a:latin typeface="Segoe UI"/>
                <a:cs typeface="Segoe UI"/>
              </a:rPr>
              <a:t>prem,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other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clouds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(AWS,</a:t>
            </a:r>
            <a:r>
              <a:rPr sz="1150" i="1" spc="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GCP),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and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spc="-10" dirty="0">
                <a:solidFill>
                  <a:srgbClr val="FFFFFF"/>
                </a:solidFill>
                <a:latin typeface="Segoe UI"/>
                <a:cs typeface="Segoe UI"/>
              </a:rPr>
              <a:t>Azure.</a:t>
            </a:r>
            <a:endParaRPr sz="1150" dirty="0">
              <a:latin typeface="Segoe UI"/>
              <a:cs typeface="Segoe U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130916" y="18605800"/>
            <a:ext cx="4757420" cy="80518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“We’re</a:t>
            </a:r>
            <a:r>
              <a:rPr sz="1650" b="1" spc="-2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evaluating</a:t>
            </a:r>
            <a:r>
              <a:rPr sz="1650" b="1" spc="-2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other</a:t>
            </a:r>
            <a:r>
              <a:rPr sz="1650" b="1" spc="-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cloud</a:t>
            </a:r>
            <a:r>
              <a:rPr sz="1650" b="1" spc="-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providers</a:t>
            </a:r>
            <a:r>
              <a:rPr sz="1650" b="1" spc="-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first.”</a:t>
            </a:r>
            <a:endParaRPr sz="1650">
              <a:latin typeface="Segoe UI Semibold"/>
              <a:cs typeface="Segoe UI Semibold"/>
            </a:endParaRPr>
          </a:p>
          <a:p>
            <a:pPr marL="12700" marR="5080">
              <a:lnSpc>
                <a:spcPct val="102800"/>
              </a:lnSpc>
              <a:spcBef>
                <a:spcPts val="1300"/>
              </a:spcBef>
            </a:pP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That’s</a:t>
            </a:r>
            <a:r>
              <a:rPr sz="1150" i="1" spc="4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great</a:t>
            </a:r>
            <a:r>
              <a:rPr sz="1150" i="1" spc="5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—</a:t>
            </a:r>
            <a:r>
              <a:rPr sz="1150" i="1" spc="4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Azure’s</a:t>
            </a:r>
            <a:r>
              <a:rPr sz="1150" i="1" spc="5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multi-cloud</a:t>
            </a:r>
            <a:r>
              <a:rPr sz="1150" i="1" spc="4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security</a:t>
            </a:r>
            <a:r>
              <a:rPr sz="1150" i="1" spc="5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coverage</a:t>
            </a:r>
            <a:r>
              <a:rPr sz="1150" i="1" spc="4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means</a:t>
            </a:r>
            <a:r>
              <a:rPr sz="1150" i="1" spc="5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you</a:t>
            </a:r>
            <a:r>
              <a:rPr sz="1150" i="1" spc="5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can</a:t>
            </a:r>
            <a:r>
              <a:rPr sz="1150" i="1" spc="4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spc="-10" dirty="0">
                <a:solidFill>
                  <a:srgbClr val="FFFFFF"/>
                </a:solidFill>
                <a:latin typeface="Segoe UI"/>
                <a:cs typeface="Segoe UI"/>
              </a:rPr>
              <a:t>start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securing</a:t>
            </a:r>
            <a:r>
              <a:rPr sz="1150" i="1" spc="5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today,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even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outside</a:t>
            </a:r>
            <a:r>
              <a:rPr sz="1150" i="1" spc="5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Azure,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without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spc="-10" dirty="0">
                <a:solidFill>
                  <a:srgbClr val="FFFFFF"/>
                </a:solidFill>
                <a:latin typeface="Segoe UI"/>
                <a:cs typeface="Segoe UI"/>
              </a:rPr>
              <a:t>lock-</a:t>
            </a:r>
            <a:r>
              <a:rPr sz="1150" i="1" spc="-25" dirty="0">
                <a:solidFill>
                  <a:srgbClr val="FFFFFF"/>
                </a:solidFill>
                <a:latin typeface="Segoe UI"/>
                <a:cs typeface="Segoe UI"/>
              </a:rPr>
              <a:t>in.</a:t>
            </a:r>
            <a:endParaRPr sz="1150">
              <a:latin typeface="Segoe UI"/>
              <a:cs typeface="Segoe U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130916" y="8820193"/>
            <a:ext cx="4782185" cy="7931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“This</a:t>
            </a:r>
            <a:r>
              <a:rPr sz="1650" b="1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looks</a:t>
            </a:r>
            <a:r>
              <a:rPr sz="1650" b="1" spc="3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expensive.”</a:t>
            </a:r>
            <a:endParaRPr sz="1650">
              <a:latin typeface="Segoe UI Semibold"/>
              <a:cs typeface="Segoe UI Semibold"/>
            </a:endParaRPr>
          </a:p>
          <a:p>
            <a:pPr marL="12700" marR="5080">
              <a:lnSpc>
                <a:spcPct val="102800"/>
              </a:lnSpc>
              <a:spcBef>
                <a:spcPts val="1205"/>
              </a:spcBef>
            </a:pP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Azure</a:t>
            </a:r>
            <a:r>
              <a:rPr sz="1150" i="1" spc="5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Security</a:t>
            </a:r>
            <a:r>
              <a:rPr sz="1150" i="1" spc="5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can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lower</a:t>
            </a:r>
            <a:r>
              <a:rPr sz="1150" i="1" spc="5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total</a:t>
            </a:r>
            <a:r>
              <a:rPr sz="1150" i="1" spc="5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cost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of</a:t>
            </a:r>
            <a:r>
              <a:rPr sz="1150" i="1" spc="5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ownership</a:t>
            </a:r>
            <a:r>
              <a:rPr sz="1150" i="1" spc="5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by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consolidating</a:t>
            </a:r>
            <a:r>
              <a:rPr sz="1150" i="1" spc="5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spc="-10" dirty="0">
                <a:solidFill>
                  <a:srgbClr val="FFFFFF"/>
                </a:solidFill>
                <a:latin typeface="Segoe UI"/>
                <a:cs typeface="Segoe UI"/>
              </a:rPr>
              <a:t>multiple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tools</a:t>
            </a:r>
            <a:r>
              <a:rPr sz="1150" i="1" spc="7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and</a:t>
            </a:r>
            <a:r>
              <a:rPr sz="1150" i="1" spc="7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automating</a:t>
            </a:r>
            <a:r>
              <a:rPr sz="1150" i="1" spc="7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manual</a:t>
            </a:r>
            <a:r>
              <a:rPr sz="1150" i="1" spc="7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spc="-20" dirty="0">
                <a:solidFill>
                  <a:srgbClr val="FFFFFF"/>
                </a:solidFill>
                <a:latin typeface="Segoe UI"/>
                <a:cs typeface="Segoe UI"/>
              </a:rPr>
              <a:t>work.</a:t>
            </a:r>
            <a:endParaRPr sz="1150">
              <a:latin typeface="Segoe UI"/>
              <a:cs typeface="Segoe U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130916" y="17016494"/>
            <a:ext cx="4927600" cy="7931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“Our</a:t>
            </a:r>
            <a:r>
              <a:rPr sz="1650" b="1" spc="-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team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isn’t</a:t>
            </a:r>
            <a:r>
              <a:rPr sz="1650" b="1" spc="-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trained</a:t>
            </a:r>
            <a:r>
              <a:rPr sz="1650" b="1" spc="-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on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Azure</a:t>
            </a:r>
            <a:r>
              <a:rPr sz="1650" b="1" spc="-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Security.”</a:t>
            </a:r>
            <a:endParaRPr sz="1650">
              <a:latin typeface="Segoe UI Semibold"/>
              <a:cs typeface="Segoe UI Semibold"/>
            </a:endParaRPr>
          </a:p>
          <a:p>
            <a:pPr marL="12700" marR="5080">
              <a:lnSpc>
                <a:spcPct val="102800"/>
              </a:lnSpc>
              <a:spcBef>
                <a:spcPts val="1200"/>
              </a:spcBef>
            </a:pP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Microsoft</a:t>
            </a:r>
            <a:r>
              <a:rPr sz="1150" i="1" spc="7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provides</a:t>
            </a:r>
            <a:r>
              <a:rPr sz="1150" i="1" spc="7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guided</a:t>
            </a:r>
            <a:r>
              <a:rPr sz="1150" i="1" spc="7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onboarding,</a:t>
            </a:r>
            <a:r>
              <a:rPr sz="1150" i="1" spc="7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templates,</a:t>
            </a:r>
            <a:r>
              <a:rPr sz="1150" i="1" spc="7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and</a:t>
            </a:r>
            <a:r>
              <a:rPr sz="1150" i="1" spc="7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automation</a:t>
            </a:r>
            <a:r>
              <a:rPr sz="1150" i="1" spc="7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to</a:t>
            </a:r>
            <a:r>
              <a:rPr sz="1150" i="1" spc="7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spc="-10" dirty="0">
                <a:solidFill>
                  <a:srgbClr val="FFFFFF"/>
                </a:solidFill>
                <a:latin typeface="Segoe UI"/>
                <a:cs typeface="Segoe UI"/>
              </a:rPr>
              <a:t>reduce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learning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curve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and</a:t>
            </a:r>
            <a:r>
              <a:rPr sz="1150" i="1" spc="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accelerate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time</a:t>
            </a:r>
            <a:r>
              <a:rPr sz="1150" i="1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dirty="0">
                <a:solidFill>
                  <a:srgbClr val="FFFFFF"/>
                </a:solidFill>
                <a:latin typeface="Segoe UI"/>
                <a:cs typeface="Segoe UI"/>
              </a:rPr>
              <a:t>to</a:t>
            </a:r>
            <a:r>
              <a:rPr sz="1150" i="1" spc="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i="1" spc="-10" dirty="0">
                <a:solidFill>
                  <a:srgbClr val="FFFFFF"/>
                </a:solidFill>
                <a:latin typeface="Segoe UI"/>
                <a:cs typeface="Segoe UI"/>
              </a:rPr>
              <a:t>value.</a:t>
            </a:r>
            <a:endParaRPr sz="1150">
              <a:latin typeface="Segoe UI"/>
              <a:cs typeface="Segoe U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41739" y="3884169"/>
            <a:ext cx="23558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0" dirty="0">
                <a:solidFill>
                  <a:srgbClr val="FFFFFF"/>
                </a:solidFill>
                <a:latin typeface="Segoe UI Semilight"/>
                <a:cs typeface="Segoe UI Semilight"/>
              </a:rPr>
              <a:t>1</a:t>
            </a:r>
            <a:endParaRPr sz="4400">
              <a:latin typeface="Segoe UI Semilight"/>
              <a:cs typeface="Segoe UI Semilight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41739" y="11869115"/>
            <a:ext cx="3206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0" dirty="0">
                <a:solidFill>
                  <a:srgbClr val="FFFFFF"/>
                </a:solidFill>
                <a:latin typeface="Segoe UI Semilight"/>
                <a:cs typeface="Segoe UI Semilight"/>
              </a:rPr>
              <a:t>6</a:t>
            </a:r>
            <a:endParaRPr sz="4400">
              <a:latin typeface="Segoe UI Semilight"/>
              <a:cs typeface="Segoe UI Semilight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41739" y="7116864"/>
            <a:ext cx="3206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0" dirty="0">
                <a:solidFill>
                  <a:srgbClr val="FFFFFF"/>
                </a:solidFill>
                <a:latin typeface="Segoe UI Semilight"/>
                <a:cs typeface="Segoe UI Semilight"/>
              </a:rPr>
              <a:t>3</a:t>
            </a:r>
            <a:endParaRPr sz="4400">
              <a:latin typeface="Segoe UI Semilight"/>
              <a:cs typeface="Segoe UI Semiligh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41739" y="15101809"/>
            <a:ext cx="3206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0" dirty="0">
                <a:solidFill>
                  <a:srgbClr val="FFFFFF"/>
                </a:solidFill>
                <a:latin typeface="Segoe UI Semilight"/>
                <a:cs typeface="Segoe UI Semilight"/>
              </a:rPr>
              <a:t>8</a:t>
            </a:r>
            <a:endParaRPr sz="4400">
              <a:latin typeface="Segoe UI Semilight"/>
              <a:cs typeface="Segoe UI Semiligh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41739" y="5554786"/>
            <a:ext cx="3206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0" dirty="0">
                <a:solidFill>
                  <a:srgbClr val="FFFFFF"/>
                </a:solidFill>
                <a:latin typeface="Segoe UI Semilight"/>
                <a:cs typeface="Segoe UI Semilight"/>
              </a:rPr>
              <a:t>2</a:t>
            </a:r>
            <a:endParaRPr sz="4400">
              <a:latin typeface="Segoe UI Semilight"/>
              <a:cs typeface="Segoe UI Semiligh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41739" y="13539731"/>
            <a:ext cx="3079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0" dirty="0">
                <a:solidFill>
                  <a:srgbClr val="FFFFFF"/>
                </a:solidFill>
                <a:latin typeface="Segoe UI Semilight"/>
                <a:cs typeface="Segoe UI Semilight"/>
              </a:rPr>
              <a:t>7</a:t>
            </a:r>
            <a:endParaRPr sz="4400">
              <a:latin typeface="Segoe UI Semilight"/>
              <a:cs typeface="Segoe UI Semiligh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41739" y="10297526"/>
            <a:ext cx="3206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0" dirty="0">
                <a:solidFill>
                  <a:srgbClr val="FFFFFF"/>
                </a:solidFill>
                <a:latin typeface="Segoe UI Semilight"/>
                <a:cs typeface="Segoe UI Semilight"/>
              </a:rPr>
              <a:t>5</a:t>
            </a:r>
            <a:endParaRPr sz="4400">
              <a:latin typeface="Segoe UI Semilight"/>
              <a:cs typeface="Segoe UI Semiligh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62293" y="18511301"/>
            <a:ext cx="53022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25" dirty="0">
                <a:solidFill>
                  <a:srgbClr val="FFFFFF"/>
                </a:solidFill>
                <a:latin typeface="Segoe UI Semilight"/>
                <a:cs typeface="Segoe UI Semilight"/>
              </a:rPr>
              <a:t>10</a:t>
            </a:r>
            <a:endParaRPr sz="4400">
              <a:latin typeface="Segoe UI Semilight"/>
              <a:cs typeface="Segoe UI Semiligh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41739" y="8708034"/>
            <a:ext cx="33274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0" dirty="0">
                <a:solidFill>
                  <a:srgbClr val="FFFFFF"/>
                </a:solidFill>
                <a:latin typeface="Segoe UI Semilight"/>
                <a:cs typeface="Segoe UI Semilight"/>
              </a:rPr>
              <a:t>4</a:t>
            </a:r>
            <a:endParaRPr sz="4400">
              <a:latin typeface="Segoe UI Semilight"/>
              <a:cs typeface="Segoe UI Semiligh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41739" y="16853552"/>
            <a:ext cx="3206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0" dirty="0">
                <a:solidFill>
                  <a:srgbClr val="FFFFFF"/>
                </a:solidFill>
                <a:latin typeface="Segoe UI Semilight"/>
                <a:cs typeface="Segoe UI Semilight"/>
              </a:rPr>
              <a:t>9</a:t>
            </a:r>
            <a:endParaRPr sz="4400">
              <a:latin typeface="Segoe UI Semilight"/>
              <a:cs typeface="Segoe UI Semilight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630654" y="5402937"/>
            <a:ext cx="6329680" cy="0"/>
          </a:xfrm>
          <a:custGeom>
            <a:avLst/>
            <a:gdLst/>
            <a:ahLst/>
            <a:cxnLst/>
            <a:rect l="l" t="t" r="r" b="b"/>
            <a:pathLst>
              <a:path w="6329680">
                <a:moveTo>
                  <a:pt x="0" y="0"/>
                </a:moveTo>
                <a:lnTo>
                  <a:pt x="6329459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30654" y="13334872"/>
            <a:ext cx="6329680" cy="0"/>
          </a:xfrm>
          <a:custGeom>
            <a:avLst/>
            <a:gdLst/>
            <a:ahLst/>
            <a:cxnLst/>
            <a:rect l="l" t="t" r="r" b="b"/>
            <a:pathLst>
              <a:path w="6329680">
                <a:moveTo>
                  <a:pt x="0" y="0"/>
                </a:moveTo>
                <a:lnTo>
                  <a:pt x="6329459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30654" y="8486864"/>
            <a:ext cx="6329680" cy="0"/>
          </a:xfrm>
          <a:custGeom>
            <a:avLst/>
            <a:gdLst/>
            <a:ahLst/>
            <a:cxnLst/>
            <a:rect l="l" t="t" r="r" b="b"/>
            <a:pathLst>
              <a:path w="6329680">
                <a:moveTo>
                  <a:pt x="0" y="0"/>
                </a:moveTo>
                <a:lnTo>
                  <a:pt x="6329459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630654" y="16683124"/>
            <a:ext cx="6329680" cy="0"/>
          </a:xfrm>
          <a:custGeom>
            <a:avLst/>
            <a:gdLst/>
            <a:ahLst/>
            <a:cxnLst/>
            <a:rect l="l" t="t" r="r" b="b"/>
            <a:pathLst>
              <a:path w="6329680">
                <a:moveTo>
                  <a:pt x="0" y="0"/>
                </a:moveTo>
                <a:lnTo>
                  <a:pt x="6329459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30654" y="6903807"/>
            <a:ext cx="6329680" cy="0"/>
          </a:xfrm>
          <a:custGeom>
            <a:avLst/>
            <a:gdLst/>
            <a:ahLst/>
            <a:cxnLst/>
            <a:rect l="l" t="t" r="r" b="b"/>
            <a:pathLst>
              <a:path w="6329680">
                <a:moveTo>
                  <a:pt x="0" y="0"/>
                </a:moveTo>
                <a:lnTo>
                  <a:pt x="6329459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30654" y="14888607"/>
            <a:ext cx="6329680" cy="0"/>
          </a:xfrm>
          <a:custGeom>
            <a:avLst/>
            <a:gdLst/>
            <a:ahLst/>
            <a:cxnLst/>
            <a:rect l="l" t="t" r="r" b="b"/>
            <a:pathLst>
              <a:path w="6329680">
                <a:moveTo>
                  <a:pt x="0" y="0"/>
                </a:moveTo>
                <a:lnTo>
                  <a:pt x="6329459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30654" y="10076450"/>
            <a:ext cx="6329680" cy="0"/>
          </a:xfrm>
          <a:custGeom>
            <a:avLst/>
            <a:gdLst/>
            <a:ahLst/>
            <a:cxnLst/>
            <a:rect l="l" t="t" r="r" b="b"/>
            <a:pathLst>
              <a:path w="6329680">
                <a:moveTo>
                  <a:pt x="0" y="0"/>
                </a:moveTo>
                <a:lnTo>
                  <a:pt x="6329459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30654" y="18272707"/>
            <a:ext cx="6329680" cy="0"/>
          </a:xfrm>
          <a:custGeom>
            <a:avLst/>
            <a:gdLst/>
            <a:ahLst/>
            <a:cxnLst/>
            <a:rect l="l" t="t" r="r" b="b"/>
            <a:pathLst>
              <a:path w="6329680">
                <a:moveTo>
                  <a:pt x="0" y="0"/>
                </a:moveTo>
                <a:lnTo>
                  <a:pt x="6329459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30654" y="11666035"/>
            <a:ext cx="6329680" cy="0"/>
          </a:xfrm>
          <a:custGeom>
            <a:avLst/>
            <a:gdLst/>
            <a:ahLst/>
            <a:cxnLst/>
            <a:rect l="l" t="t" r="r" b="b"/>
            <a:pathLst>
              <a:path w="6329680">
                <a:moveTo>
                  <a:pt x="0" y="0"/>
                </a:moveTo>
                <a:lnTo>
                  <a:pt x="6329459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441739" y="760940"/>
            <a:ext cx="3206750" cy="2420620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70"/>
              </a:spcBef>
            </a:pPr>
            <a:r>
              <a:rPr sz="2150" b="1" dirty="0">
                <a:latin typeface="Segoe UI"/>
                <a:cs typeface="Segoe UI"/>
              </a:rPr>
              <a:t>Security</a:t>
            </a:r>
            <a:r>
              <a:rPr sz="2150" b="1" spc="-20" dirty="0">
                <a:latin typeface="Segoe UI"/>
                <a:cs typeface="Segoe UI"/>
              </a:rPr>
              <a:t> </a:t>
            </a:r>
            <a:r>
              <a:rPr sz="2150" b="1" dirty="0">
                <a:latin typeface="Segoe UI"/>
                <a:cs typeface="Segoe UI"/>
              </a:rPr>
              <a:t>in</a:t>
            </a:r>
            <a:r>
              <a:rPr sz="2150" b="1" spc="-15" dirty="0">
                <a:latin typeface="Segoe UI"/>
                <a:cs typeface="Segoe UI"/>
              </a:rPr>
              <a:t> </a:t>
            </a:r>
            <a:r>
              <a:rPr sz="2150" b="1" spc="-10" dirty="0">
                <a:latin typeface="Segoe UI"/>
                <a:cs typeface="Segoe UI"/>
              </a:rPr>
              <a:t>Azure:</a:t>
            </a:r>
            <a:endParaRPr sz="2150">
              <a:latin typeface="Segoe UI"/>
              <a:cs typeface="Segoe UI"/>
            </a:endParaRPr>
          </a:p>
          <a:p>
            <a:pPr marL="12700" marR="5080">
              <a:lnSpc>
                <a:spcPts val="3820"/>
              </a:lnSpc>
              <a:spcBef>
                <a:spcPts val="1045"/>
              </a:spcBef>
            </a:pPr>
            <a:r>
              <a:rPr sz="3800" dirty="0">
                <a:latin typeface="Segoe UI"/>
                <a:cs typeface="Segoe UI"/>
              </a:rPr>
              <a:t>Common </a:t>
            </a:r>
            <a:r>
              <a:rPr sz="3800" spc="-10" dirty="0">
                <a:latin typeface="Segoe UI"/>
                <a:cs typeface="Segoe UI"/>
              </a:rPr>
              <a:t>Sales </a:t>
            </a:r>
            <a:r>
              <a:rPr sz="3800" dirty="0">
                <a:latin typeface="Segoe UI"/>
                <a:cs typeface="Segoe UI"/>
              </a:rPr>
              <a:t>Pushbacks</a:t>
            </a:r>
            <a:r>
              <a:rPr sz="3800" spc="-70" dirty="0">
                <a:latin typeface="Segoe UI"/>
                <a:cs typeface="Segoe UI"/>
              </a:rPr>
              <a:t> </a:t>
            </a:r>
            <a:r>
              <a:rPr sz="3800" spc="-50" dirty="0">
                <a:latin typeface="Segoe UI"/>
                <a:cs typeface="Segoe UI"/>
              </a:rPr>
              <a:t>&amp; </a:t>
            </a:r>
            <a:r>
              <a:rPr sz="3800" spc="-10" dirty="0">
                <a:latin typeface="Segoe UI"/>
                <a:cs typeface="Segoe UI"/>
              </a:rPr>
              <a:t>Rebuttals</a:t>
            </a:r>
            <a:endParaRPr sz="3800">
              <a:latin typeface="Segoe UI"/>
              <a:cs typeface="Segoe UI"/>
            </a:endParaRPr>
          </a:p>
          <a:p>
            <a:pPr marL="12700" marR="1189355">
              <a:lnSpc>
                <a:spcPct val="100000"/>
              </a:lnSpc>
              <a:spcBef>
                <a:spcPts val="835"/>
              </a:spcBef>
            </a:pPr>
            <a:r>
              <a:rPr sz="1150" dirty="0">
                <a:latin typeface="Segoe UI"/>
                <a:cs typeface="Segoe UI"/>
              </a:rPr>
              <a:t>Equip</a:t>
            </a:r>
            <a:r>
              <a:rPr sz="1150" spc="-15" dirty="0">
                <a:latin typeface="Segoe UI"/>
                <a:cs typeface="Segoe UI"/>
              </a:rPr>
              <a:t> </a:t>
            </a:r>
            <a:r>
              <a:rPr sz="1150" dirty="0">
                <a:latin typeface="Segoe UI"/>
                <a:cs typeface="Segoe UI"/>
              </a:rPr>
              <a:t>sales</a:t>
            </a:r>
            <a:r>
              <a:rPr sz="1150" spc="-15" dirty="0">
                <a:latin typeface="Segoe UI"/>
                <a:cs typeface="Segoe UI"/>
              </a:rPr>
              <a:t> </a:t>
            </a:r>
            <a:r>
              <a:rPr sz="1150" dirty="0">
                <a:latin typeface="Segoe UI"/>
                <a:cs typeface="Segoe UI"/>
              </a:rPr>
              <a:t>teams</a:t>
            </a:r>
            <a:r>
              <a:rPr sz="1150" spc="-15" dirty="0">
                <a:latin typeface="Segoe UI"/>
                <a:cs typeface="Segoe UI"/>
              </a:rPr>
              <a:t> </a:t>
            </a:r>
            <a:r>
              <a:rPr sz="1150" dirty="0">
                <a:latin typeface="Segoe UI"/>
                <a:cs typeface="Segoe UI"/>
              </a:rPr>
              <a:t>to</a:t>
            </a:r>
            <a:r>
              <a:rPr sz="1150" spc="-10" dirty="0">
                <a:latin typeface="Segoe UI"/>
                <a:cs typeface="Segoe UI"/>
              </a:rPr>
              <a:t> overcome </a:t>
            </a:r>
            <a:r>
              <a:rPr sz="1150" dirty="0">
                <a:latin typeface="Segoe UI"/>
                <a:cs typeface="Segoe UI"/>
              </a:rPr>
              <a:t>objections</a:t>
            </a:r>
            <a:r>
              <a:rPr sz="1150" spc="-45" dirty="0">
                <a:latin typeface="Segoe UI"/>
                <a:cs typeface="Segoe UI"/>
              </a:rPr>
              <a:t> </a:t>
            </a:r>
            <a:r>
              <a:rPr sz="1150" spc="-10" dirty="0">
                <a:latin typeface="Segoe UI"/>
                <a:cs typeface="Segoe UI"/>
              </a:rPr>
              <a:t>confidently</a:t>
            </a:r>
            <a:endParaRPr sz="1150">
              <a:latin typeface="Segoe UI"/>
              <a:cs typeface="Segoe UI"/>
            </a:endParaRPr>
          </a:p>
        </p:txBody>
      </p:sp>
      <p:pic>
        <p:nvPicPr>
          <p:cNvPr id="32" name="Picture 31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5BC47819-B3AA-4A1E-04D0-3EE736AB16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650" y="316711"/>
            <a:ext cx="1304243" cy="316028"/>
          </a:xfrm>
          <a:prstGeom prst="rect">
            <a:avLst/>
          </a:prstGeom>
        </p:spPr>
      </p:pic>
      <p:pic>
        <p:nvPicPr>
          <p:cNvPr id="33" name="Picture 32" descr="A black and white logo&#10;&#10;AI-generated content may be incorrect.">
            <a:extLst>
              <a:ext uri="{FF2B5EF4-FFF2-40B4-BE49-F238E27FC236}">
                <a16:creationId xmlns:a16="http://schemas.microsoft.com/office/drawing/2014/main" id="{E680E4AA-F063-1827-977E-0D08C4B1EE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584" y="171580"/>
            <a:ext cx="1047750" cy="58936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315</Words>
  <Application>Microsoft Macintosh PowerPoint</Application>
  <PresentationFormat>Custom</PresentationFormat>
  <Paragraphs>33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Segoe UI</vt:lpstr>
      <vt:lpstr>Segoe UI Semibold</vt:lpstr>
      <vt:lpstr>Segoe UI Semilight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Meikle, Jack</cp:lastModifiedBy>
  <cp:revision>2</cp:revision>
  <dcterms:created xsi:type="dcterms:W3CDTF">2025-10-22T15:41:12Z</dcterms:created>
  <dcterms:modified xsi:type="dcterms:W3CDTF">2025-10-22T15:42:36Z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2025-10-22T00:00:00Z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2025-10-22T00:00:00Z</vt:filetime>
  </property>
  <property fmtid="{D5CDD505-2E9C-101B-9397-08002B2CF9AE}" pid="5" name="Producer">
    <vt:lpwstr>Adobe PDF Library 17.0</vt:lpwstr>
  </property>
</Properties>
</file>