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404100" cy="20104100"/>
  <p:notesSz cx="7404100" cy="201041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>
        <p:scale>
          <a:sx n="163" d="100"/>
          <a:sy n="163" d="100"/>
        </p:scale>
        <p:origin x="1600" y="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55307" y="6232271"/>
            <a:ext cx="6293485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10615" y="11258296"/>
            <a:ext cx="518287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0205" y="4623943"/>
            <a:ext cx="322078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13111" y="4623943"/>
            <a:ext cx="3220783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3468386"/>
            <a:ext cx="7401559" cy="16635730"/>
          </a:xfrm>
          <a:custGeom>
            <a:avLst/>
            <a:gdLst/>
            <a:ahLst/>
            <a:cxnLst/>
            <a:rect l="l" t="t" r="r" b="b"/>
            <a:pathLst>
              <a:path w="7401559" h="16635730">
                <a:moveTo>
                  <a:pt x="7401043" y="0"/>
                </a:moveTo>
                <a:lnTo>
                  <a:pt x="0" y="0"/>
                </a:lnTo>
                <a:lnTo>
                  <a:pt x="0" y="16635713"/>
                </a:lnTo>
                <a:lnTo>
                  <a:pt x="7401043" y="16635713"/>
                </a:lnTo>
                <a:lnTo>
                  <a:pt x="7401043" y="0"/>
                </a:lnTo>
                <a:close/>
              </a:path>
            </a:pathLst>
          </a:custGeom>
          <a:solidFill>
            <a:srgbClr val="192D30">
              <a:alpha val="8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60221" y="-12"/>
            <a:ext cx="4140810" cy="349647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-12"/>
            <a:ext cx="3700779" cy="3496945"/>
          </a:xfrm>
          <a:custGeom>
            <a:avLst/>
            <a:gdLst/>
            <a:ahLst/>
            <a:cxnLst/>
            <a:rect l="l" t="t" r="r" b="b"/>
            <a:pathLst>
              <a:path w="3700779" h="3496945">
                <a:moveTo>
                  <a:pt x="3700521" y="0"/>
                </a:moveTo>
                <a:lnTo>
                  <a:pt x="0" y="0"/>
                </a:lnTo>
                <a:lnTo>
                  <a:pt x="0" y="3496472"/>
                </a:lnTo>
                <a:lnTo>
                  <a:pt x="3700521" y="3496472"/>
                </a:lnTo>
                <a:lnTo>
                  <a:pt x="3700521" y="0"/>
                </a:lnTo>
                <a:close/>
              </a:path>
            </a:pathLst>
          </a:custGeom>
          <a:solidFill>
            <a:srgbClr val="192D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0205" y="804164"/>
            <a:ext cx="666369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0205" y="4623943"/>
            <a:ext cx="666369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17394" y="18696814"/>
            <a:ext cx="2369312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0205" y="18696814"/>
            <a:ext cx="170294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330952" y="18696814"/>
            <a:ext cx="1702943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17733" y="4592931"/>
            <a:ext cx="2251710" cy="746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Centralized</a:t>
            </a:r>
            <a:r>
              <a:rPr sz="1150" spc="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spc="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management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through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Microsoft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Defender</a:t>
            </a:r>
            <a:r>
              <a:rPr sz="1150" spc="8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5" dirty="0">
                <a:solidFill>
                  <a:srgbClr val="FFFFFF"/>
                </a:solidFill>
                <a:latin typeface="Segoe UI"/>
                <a:cs typeface="Segoe UI"/>
              </a:rPr>
              <a:t>for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Cloud</a:t>
            </a:r>
            <a:r>
              <a:rPr sz="115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gives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single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pane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of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glass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for</a:t>
            </a:r>
            <a:r>
              <a:rPr sz="1150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all</a:t>
            </a:r>
            <a:r>
              <a:rPr sz="1150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assets.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7733" y="12269389"/>
            <a:ext cx="2309495" cy="56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Automated</a:t>
            </a:r>
            <a:r>
              <a:rPr sz="1150" spc="10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patching,</a:t>
            </a:r>
            <a:r>
              <a:rPr sz="1150" spc="10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Defender</a:t>
            </a:r>
            <a:r>
              <a:rPr sz="1150" spc="10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5" dirty="0">
                <a:solidFill>
                  <a:srgbClr val="FFFFFF"/>
                </a:solidFill>
                <a:latin typeface="Segoe UI"/>
                <a:cs typeface="Segoe UI"/>
              </a:rPr>
              <a:t>for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Servers,</a:t>
            </a:r>
            <a:r>
              <a:rPr sz="1150" spc="9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vulnerability</a:t>
            </a:r>
            <a:r>
              <a:rPr sz="1150" spc="9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scanning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keep</a:t>
            </a:r>
            <a:r>
              <a:rPr sz="115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workloads</a:t>
            </a:r>
            <a:r>
              <a:rPr sz="115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up</a:t>
            </a:r>
            <a:r>
              <a:rPr sz="115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to</a:t>
            </a:r>
            <a:r>
              <a:rPr sz="115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Segoe UI"/>
                <a:cs typeface="Segoe UI"/>
              </a:rPr>
              <a:t>date.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17733" y="7774545"/>
            <a:ext cx="2211070" cy="746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Entra</a:t>
            </a:r>
            <a:r>
              <a:rPr sz="1150" spc="4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ID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(Azure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AD)</a:t>
            </a:r>
            <a:r>
              <a:rPr sz="1150" spc="4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enforces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strong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identity</a:t>
            </a:r>
            <a:r>
              <a:rPr sz="1150" spc="9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governance,</a:t>
            </a:r>
            <a:r>
              <a:rPr sz="1150" spc="9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Segoe UI"/>
                <a:cs typeface="Segoe UI"/>
              </a:rPr>
              <a:t>MFA,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Conditional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Access,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least privilege.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17733" y="15201865"/>
            <a:ext cx="2363470" cy="56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provides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layered</a:t>
            </a:r>
            <a:r>
              <a:rPr sz="1150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defenses: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Defender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for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Endpoint,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network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protection,</a:t>
            </a:r>
            <a:r>
              <a:rPr sz="1150" spc="9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9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continuous</a:t>
            </a:r>
            <a:r>
              <a:rPr sz="1150" spc="1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backup.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17733" y="6219233"/>
            <a:ext cx="2360930" cy="56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Azure’s</a:t>
            </a:r>
            <a:r>
              <a:rPr sz="1150" spc="5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AI-driven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threat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protection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behavioral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analytics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detect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5" dirty="0">
                <a:solidFill>
                  <a:srgbClr val="FFFFFF"/>
                </a:solidFill>
                <a:latin typeface="Segoe UI"/>
                <a:cs typeface="Segoe UI"/>
              </a:rPr>
              <a:t>and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respond</a:t>
            </a:r>
            <a:r>
              <a:rPr sz="1150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automatically.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17733" y="13648354"/>
            <a:ext cx="2315210" cy="56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Microsoft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Sentinel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offers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cloud-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native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SIEM/SOAR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with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automated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playbooks</a:t>
            </a:r>
            <a:r>
              <a:rPr sz="1150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to</a:t>
            </a:r>
            <a:r>
              <a:rPr sz="1150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reduce</a:t>
            </a:r>
            <a:r>
              <a:rPr sz="1150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alert</a:t>
            </a:r>
            <a:r>
              <a:rPr sz="1150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fatigue.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17733" y="10937250"/>
            <a:ext cx="2383790" cy="56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Defender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for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Cloud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&amp;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Entra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5" dirty="0">
                <a:solidFill>
                  <a:srgbClr val="FFFFFF"/>
                </a:solidFill>
                <a:latin typeface="Segoe UI"/>
                <a:cs typeface="Segoe UI"/>
              </a:rPr>
              <a:t>ID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discover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unmanaged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apps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Segoe UI"/>
                <a:cs typeface="Segoe UI"/>
              </a:rPr>
              <a:t>help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bring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them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under</a:t>
            </a:r>
            <a:r>
              <a:rPr sz="1150" spc="7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governance.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17733" y="18364570"/>
            <a:ext cx="1979930" cy="746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Open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APIs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5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integrations</a:t>
            </a:r>
            <a:r>
              <a:rPr sz="1150" spc="50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let</a:t>
            </a:r>
            <a:r>
              <a:rPr sz="1150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spc="6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plug</a:t>
            </a:r>
            <a:r>
              <a:rPr sz="1150" spc="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0" dirty="0">
                <a:solidFill>
                  <a:srgbClr val="FFFFFF"/>
                </a:solidFill>
                <a:latin typeface="Segoe UI"/>
                <a:cs typeface="Segoe UI"/>
              </a:rPr>
              <a:t>into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existing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SOC/SIEM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stacks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25" dirty="0">
                <a:solidFill>
                  <a:srgbClr val="FFFFFF"/>
                </a:solidFill>
                <a:latin typeface="Segoe UI"/>
                <a:cs typeface="Segoe UI"/>
              </a:rPr>
              <a:t>and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3rd-party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tools.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17733" y="9372482"/>
            <a:ext cx="2233930" cy="746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Built-in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regulatory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compliance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templates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continuous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assessments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help</a:t>
            </a:r>
            <a:r>
              <a:rPr sz="1150" spc="8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meet</a:t>
            </a:r>
            <a:r>
              <a:rPr sz="1150" spc="7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standards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like</a:t>
            </a:r>
            <a:r>
              <a:rPr sz="1150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ISO,</a:t>
            </a:r>
            <a:r>
              <a:rPr sz="1150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SOC,</a:t>
            </a:r>
            <a:r>
              <a:rPr sz="1150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GDPR.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17733" y="16763032"/>
            <a:ext cx="2419350" cy="5657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800"/>
              </a:lnSpc>
              <a:spcBef>
                <a:spcPts val="9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Native</a:t>
            </a:r>
            <a:r>
              <a:rPr sz="1150" spc="8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encryption,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key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management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(Key</a:t>
            </a:r>
            <a:r>
              <a:rPr sz="1150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Vault),</a:t>
            </a:r>
            <a:r>
              <a:rPr sz="1150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and</a:t>
            </a:r>
            <a:r>
              <a:rPr sz="1150" spc="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data</a:t>
            </a:r>
            <a:r>
              <a:rPr sz="1150" spc="2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residency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controls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protect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sensitive</a:t>
            </a:r>
            <a:r>
              <a:rPr sz="1150" spc="9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data.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30916" y="4569138"/>
            <a:ext cx="2239010" cy="78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Limited visibility</a:t>
            </a:r>
            <a:r>
              <a:rPr sz="1650" b="1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across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hybrid</a:t>
            </a:r>
            <a:r>
              <a:rPr sz="1650" b="1" spc="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or</a:t>
            </a:r>
            <a:r>
              <a:rPr sz="1650" b="1" spc="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multi-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cloud environments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30916" y="12245608"/>
            <a:ext cx="2146935" cy="78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Patch</a:t>
            </a:r>
            <a:r>
              <a:rPr sz="1650" b="1" spc="-5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management</a:t>
            </a:r>
            <a:r>
              <a:rPr sz="1650" b="1" spc="-4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50" dirty="0">
                <a:solidFill>
                  <a:srgbClr val="FFFFFF"/>
                </a:solidFill>
                <a:latin typeface="Segoe UI Semibold"/>
                <a:cs typeface="Segoe UI Semibold"/>
              </a:rPr>
              <a:t>&amp;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vulnerability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exposure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1650" b="1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complex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30916" y="7757903"/>
            <a:ext cx="2012950" cy="533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Identity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sprawl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and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weak</a:t>
            </a:r>
            <a:r>
              <a:rPr sz="165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access</a:t>
            </a:r>
            <a:r>
              <a:rPr sz="165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controls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30916" y="15205336"/>
            <a:ext cx="1918970" cy="78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Ransomware</a:t>
            </a:r>
            <a:r>
              <a:rPr sz="1650" b="1" spc="-50" dirty="0">
                <a:solidFill>
                  <a:srgbClr val="FFFFFF"/>
                </a:solidFill>
                <a:latin typeface="Segoe UI Semibold"/>
                <a:cs typeface="Segoe UI Semibold"/>
              </a:rPr>
              <a:t> &amp;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malware</a:t>
            </a:r>
            <a:r>
              <a:rPr sz="1650" b="1" spc="-4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threats</a:t>
            </a:r>
            <a:r>
              <a:rPr sz="1650" b="1" spc="-3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are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escalating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30916" y="6195666"/>
            <a:ext cx="2047875" cy="78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Manual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threat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detection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slow</a:t>
            </a:r>
            <a:r>
              <a:rPr sz="1650" b="1" spc="-1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and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inconsistent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30916" y="13643099"/>
            <a:ext cx="1779270" cy="7867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Limited</a:t>
            </a:r>
            <a:r>
              <a:rPr sz="165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SecOps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capacity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to</a:t>
            </a:r>
            <a:r>
              <a:rPr sz="1650" b="1" spc="-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handle alerts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30916" y="10938421"/>
            <a:ext cx="2132965" cy="533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Shadow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IT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5" dirty="0">
                <a:solidFill>
                  <a:srgbClr val="FFFFFF"/>
                </a:solidFill>
                <a:latin typeface="Segoe UI Semibold"/>
                <a:cs typeface="Segoe UI Semibold"/>
              </a:rPr>
              <a:t>and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unsanctioned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services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30916" y="9349114"/>
            <a:ext cx="2141855" cy="533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Compliance gaps</a:t>
            </a:r>
            <a:r>
              <a:rPr sz="1650" b="1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with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evolving</a:t>
            </a:r>
            <a:r>
              <a:rPr sz="1650" b="1" spc="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regulations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30916" y="16770112"/>
            <a:ext cx="2183765" cy="533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Data</a:t>
            </a:r>
            <a:r>
              <a:rPr sz="165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protection</a:t>
            </a:r>
            <a:r>
              <a:rPr sz="1650" b="1" spc="-30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across 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geographies is</a:t>
            </a:r>
            <a:r>
              <a:rPr sz="1650" b="1" spc="5" dirty="0">
                <a:solidFill>
                  <a:srgbClr val="FFFFFF"/>
                </a:solidFill>
                <a:latin typeface="Segoe UI Semibold"/>
                <a:cs typeface="Segoe UI Semibold"/>
              </a:rPr>
              <a:t> </a:t>
            </a:r>
            <a:r>
              <a:rPr sz="1650" b="1" spc="-20" dirty="0">
                <a:solidFill>
                  <a:srgbClr val="FFFFFF"/>
                </a:solidFill>
                <a:latin typeface="Segoe UI Semibold"/>
                <a:cs typeface="Segoe UI Semibold"/>
              </a:rPr>
              <a:t>hard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41739" y="4456869"/>
            <a:ext cx="23558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1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41739" y="12133539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6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1739" y="7645923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3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1739" y="15093205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8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41739" y="6083286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2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41739" y="13530569"/>
            <a:ext cx="3079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7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41739" y="10826026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5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6893" y="18265202"/>
            <a:ext cx="2386965" cy="8813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8100">
              <a:lnSpc>
                <a:spcPts val="5015"/>
              </a:lnSpc>
              <a:spcBef>
                <a:spcPts val="105"/>
              </a:spcBef>
              <a:tabLst>
                <a:tab pos="806450" algn="l"/>
                <a:tab pos="1933575" algn="l"/>
              </a:tabLst>
            </a:pPr>
            <a:r>
              <a:rPr sz="4400" spc="-25" dirty="0">
                <a:solidFill>
                  <a:srgbClr val="FFFFFF"/>
                </a:solidFill>
                <a:latin typeface="Segoe UI Semilight"/>
                <a:cs typeface="Segoe UI Semilight"/>
              </a:rPr>
              <a:t>10</a:t>
            </a:r>
            <a:r>
              <a:rPr sz="4400" dirty="0">
                <a:solidFill>
                  <a:srgbClr val="FFFFFF"/>
                </a:solidFill>
                <a:latin typeface="Segoe UI Semilight"/>
                <a:cs typeface="Segoe UI Semilight"/>
              </a:rPr>
              <a:t>	</a:t>
            </a:r>
            <a:r>
              <a:rPr sz="1650" b="1" spc="-60" dirty="0">
                <a:solidFill>
                  <a:srgbClr val="FFFFFF"/>
                </a:solidFill>
                <a:latin typeface="Segoe UI Semibold"/>
                <a:cs typeface="Segoe UI Semibold"/>
              </a:rPr>
              <a:t>existin</a:t>
            </a:r>
            <a:r>
              <a:rPr sz="1650" b="1" spc="-5895" dirty="0">
                <a:solidFill>
                  <a:srgbClr val="FFFFFF"/>
                </a:solidFill>
                <a:latin typeface="Segoe UI Semibold"/>
                <a:cs typeface="Segoe UI Semibold"/>
              </a:rPr>
              <a:t>g</a:t>
            </a:r>
            <a:r>
              <a:rPr sz="2475" b="1" spc="-89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I</a:t>
            </a:r>
            <a:r>
              <a:rPr sz="2475" b="1" spc="-97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r>
              <a:rPr sz="2475" b="1" spc="-104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2475" b="1" spc="-97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egratio</a:t>
            </a:r>
            <a:r>
              <a:rPr sz="2475" b="1" spc="-2317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n</a:t>
            </a:r>
            <a:r>
              <a:rPr sz="1650" b="1" spc="-65" dirty="0">
                <a:solidFill>
                  <a:srgbClr val="FFFFFF"/>
                </a:solidFill>
                <a:latin typeface="Segoe UI Semibold"/>
                <a:cs typeface="Segoe UI Semibold"/>
              </a:rPr>
              <a:t>ool</a:t>
            </a:r>
            <a:r>
              <a:rPr sz="1650" b="1" spc="-3795" dirty="0">
                <a:solidFill>
                  <a:srgbClr val="FFFFFF"/>
                </a:solidFill>
                <a:latin typeface="Segoe UI Semibold"/>
                <a:cs typeface="Segoe UI Semibold"/>
              </a:rPr>
              <a:t>s</a:t>
            </a:r>
            <a:r>
              <a:rPr sz="1650" b="1" spc="-60" dirty="0">
                <a:solidFill>
                  <a:srgbClr val="FFFFFF"/>
                </a:solidFill>
                <a:latin typeface="Segoe UI Semibold"/>
                <a:cs typeface="Segoe UI Semibold"/>
              </a:rPr>
              <a:t>t</a:t>
            </a:r>
            <a:r>
              <a:rPr sz="1650" b="1" dirty="0">
                <a:solidFill>
                  <a:srgbClr val="FFFFFF"/>
                </a:solidFill>
                <a:latin typeface="Segoe UI Semibold"/>
                <a:cs typeface="Segoe UI Semibold"/>
              </a:rPr>
              <a:t>	</a:t>
            </a:r>
            <a:r>
              <a:rPr sz="2475" b="1" spc="30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wit</a:t>
            </a:r>
            <a:r>
              <a:rPr sz="2475" b="1" spc="-2370" baseline="67340" dirty="0">
                <a:solidFill>
                  <a:srgbClr val="FFFFFF"/>
                </a:solidFill>
                <a:latin typeface="Segoe UI Semibold"/>
                <a:cs typeface="Segoe UI Semibold"/>
              </a:rPr>
              <a:t>h</a:t>
            </a:r>
            <a:r>
              <a:rPr sz="1650" b="1" spc="20" dirty="0">
                <a:solidFill>
                  <a:srgbClr val="FFFFFF"/>
                </a:solidFill>
                <a:latin typeface="Segoe UI Semibold"/>
                <a:cs typeface="Segoe UI Semibold"/>
              </a:rPr>
              <a:t>is</a:t>
            </a:r>
            <a:endParaRPr sz="1650">
              <a:latin typeface="Segoe UI Semibold"/>
              <a:cs typeface="Segoe UI Semibold"/>
            </a:endParaRPr>
          </a:p>
          <a:p>
            <a:pPr marR="175895" algn="ctr">
              <a:lnSpc>
                <a:spcPts val="1714"/>
              </a:lnSpc>
            </a:pPr>
            <a:r>
              <a:rPr sz="1650" b="1" spc="-10" dirty="0">
                <a:solidFill>
                  <a:srgbClr val="FFFFFF"/>
                </a:solidFill>
                <a:latin typeface="Segoe UI Semibold"/>
                <a:cs typeface="Segoe UI Semibold"/>
              </a:rPr>
              <a:t>messy</a:t>
            </a:r>
            <a:endParaRPr sz="1650">
              <a:latin typeface="Segoe UI Semibold"/>
              <a:cs typeface="Segoe UI Semibold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1739" y="9236534"/>
            <a:ext cx="33274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4</a:t>
            </a:r>
            <a:endParaRPr sz="4400">
              <a:latin typeface="Segoe UI Semilight"/>
              <a:cs typeface="Segoe UI Semiligh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41739" y="16606608"/>
            <a:ext cx="32067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0" dirty="0">
                <a:solidFill>
                  <a:srgbClr val="FFFFFF"/>
                </a:solidFill>
                <a:latin typeface="Segoe UI Semilight"/>
                <a:cs typeface="Segoe UI Semilight"/>
              </a:rPr>
              <a:t>9</a:t>
            </a:r>
            <a:endParaRPr sz="4400">
              <a:latin typeface="Segoe UI Semilight"/>
              <a:cs typeface="Segoe UI Semiligh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375142" y="4254911"/>
            <a:ext cx="6585584" cy="13773150"/>
            <a:chOff x="375142" y="4254911"/>
            <a:chExt cx="6585584" cy="13773150"/>
          </a:xfrm>
        </p:grpSpPr>
        <p:sp>
          <p:nvSpPr>
            <p:cNvPr id="32" name="object 32"/>
            <p:cNvSpPr/>
            <p:nvPr/>
          </p:nvSpPr>
          <p:spPr>
            <a:xfrm>
              <a:off x="375142" y="5931582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75142" y="4261128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124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75142" y="13326061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75142" y="9015510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75142" y="16436422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75142" y="7432453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75142" y="14879797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75142" y="10605095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75142" y="18026007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75142" y="11930357"/>
              <a:ext cx="6585584" cy="0"/>
            </a:xfrm>
            <a:custGeom>
              <a:avLst/>
              <a:gdLst/>
              <a:ahLst/>
              <a:cxnLst/>
              <a:rect l="l" t="t" r="r" b="b"/>
              <a:pathLst>
                <a:path w="6585584">
                  <a:moveTo>
                    <a:pt x="0" y="0"/>
                  </a:moveTo>
                  <a:lnTo>
                    <a:pt x="658496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441739" y="1148094"/>
            <a:ext cx="2719705" cy="191897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12700" marR="5080">
              <a:lnSpc>
                <a:spcPts val="4110"/>
              </a:lnSpc>
              <a:spcBef>
                <a:spcPts val="615"/>
              </a:spcBef>
            </a:pPr>
            <a:r>
              <a:rPr sz="3800" dirty="0">
                <a:solidFill>
                  <a:srgbClr val="FFFFFF"/>
                </a:solidFill>
                <a:latin typeface="Segoe UI"/>
                <a:cs typeface="Segoe UI"/>
              </a:rPr>
              <a:t>10</a:t>
            </a:r>
            <a:r>
              <a:rPr sz="3800" spc="-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3800" spc="-10" dirty="0">
                <a:solidFill>
                  <a:srgbClr val="FFFFFF"/>
                </a:solidFill>
                <a:latin typeface="Segoe UI"/>
                <a:cs typeface="Segoe UI"/>
              </a:rPr>
              <a:t>Problems </a:t>
            </a:r>
            <a:r>
              <a:rPr sz="3800" dirty="0">
                <a:solidFill>
                  <a:srgbClr val="FFFFFF"/>
                </a:solidFill>
                <a:latin typeface="Segoe UI"/>
                <a:cs typeface="Segoe UI"/>
              </a:rPr>
              <a:t>Security </a:t>
            </a:r>
            <a:r>
              <a:rPr sz="3800" spc="-25" dirty="0">
                <a:solidFill>
                  <a:srgbClr val="FFFFFF"/>
                </a:solidFill>
                <a:latin typeface="Segoe UI"/>
                <a:cs typeface="Segoe UI"/>
              </a:rPr>
              <a:t>in </a:t>
            </a:r>
            <a:r>
              <a:rPr sz="3800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3800" spc="-6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3800" spc="-10" dirty="0">
                <a:solidFill>
                  <a:srgbClr val="FFFFFF"/>
                </a:solidFill>
                <a:latin typeface="Segoe UI"/>
                <a:cs typeface="Segoe UI"/>
              </a:rPr>
              <a:t>Solves</a:t>
            </a:r>
            <a:endParaRPr sz="3800">
              <a:latin typeface="Segoe UI"/>
              <a:cs typeface="Segoe UI"/>
            </a:endParaRPr>
          </a:p>
          <a:p>
            <a:pPr marL="12700">
              <a:lnSpc>
                <a:spcPct val="100000"/>
              </a:lnSpc>
              <a:spcBef>
                <a:spcPts val="680"/>
              </a:spcBef>
            </a:pPr>
            <a:r>
              <a:rPr sz="1150" dirty="0">
                <a:solidFill>
                  <a:srgbClr val="FFFFFF"/>
                </a:solidFill>
                <a:latin typeface="Segoe UI"/>
                <a:cs typeface="Segoe UI"/>
              </a:rPr>
              <a:t>Conversation starters for sales </a:t>
            </a:r>
            <a:r>
              <a:rPr sz="1150" spc="-10" dirty="0">
                <a:solidFill>
                  <a:srgbClr val="FFFFFF"/>
                </a:solidFill>
                <a:latin typeface="Segoe UI"/>
                <a:cs typeface="Segoe UI"/>
              </a:rPr>
              <a:t>teams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41739" y="3946186"/>
            <a:ext cx="215646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Customer</a:t>
            </a:r>
            <a:r>
              <a:rPr sz="115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Pain</a:t>
            </a:r>
            <a:r>
              <a:rPr sz="115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Point</a:t>
            </a:r>
            <a:r>
              <a:rPr sz="115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/</a:t>
            </a:r>
            <a:r>
              <a:rPr sz="115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spc="-10" dirty="0">
                <a:solidFill>
                  <a:srgbClr val="FFFFFF"/>
                </a:solidFill>
                <a:latin typeface="Segoe UI"/>
                <a:cs typeface="Segoe UI"/>
              </a:rPr>
              <a:t>Problem</a:t>
            </a:r>
            <a:endParaRPr sz="1150">
              <a:latin typeface="Segoe UI"/>
              <a:cs typeface="Segoe U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017731" y="3946186"/>
            <a:ext cx="2000250" cy="201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How</a:t>
            </a:r>
            <a:r>
              <a:rPr sz="115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Azure</a:t>
            </a:r>
            <a:r>
              <a:rPr sz="115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Security</a:t>
            </a:r>
            <a:r>
              <a:rPr sz="1150" b="1" spc="-35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dirty="0">
                <a:solidFill>
                  <a:srgbClr val="FFFFFF"/>
                </a:solidFill>
                <a:latin typeface="Segoe UI"/>
                <a:cs typeface="Segoe UI"/>
              </a:rPr>
              <a:t>Solves</a:t>
            </a:r>
            <a:r>
              <a:rPr sz="1150" b="1" spc="-30" dirty="0">
                <a:solidFill>
                  <a:srgbClr val="FFFFFF"/>
                </a:solidFill>
                <a:latin typeface="Segoe UI"/>
                <a:cs typeface="Segoe UI"/>
              </a:rPr>
              <a:t> </a:t>
            </a:r>
            <a:r>
              <a:rPr sz="1150" b="1" spc="-25" dirty="0">
                <a:solidFill>
                  <a:srgbClr val="FFFFFF"/>
                </a:solidFill>
                <a:latin typeface="Segoe UI"/>
                <a:cs typeface="Segoe UI"/>
              </a:rPr>
              <a:t>It</a:t>
            </a:r>
            <a:endParaRPr sz="1150">
              <a:latin typeface="Segoe UI"/>
              <a:cs typeface="Segoe UI"/>
            </a:endParaRPr>
          </a:p>
        </p:txBody>
      </p:sp>
      <p:pic>
        <p:nvPicPr>
          <p:cNvPr id="45" name="Picture 4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63B90B61-8DF5-301C-D1F4-E2733F743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650" y="387745"/>
            <a:ext cx="1304243" cy="316028"/>
          </a:xfrm>
          <a:prstGeom prst="rect">
            <a:avLst/>
          </a:prstGeom>
        </p:spPr>
      </p:pic>
      <p:pic>
        <p:nvPicPr>
          <p:cNvPr id="46" name="Picture 45" descr="A black and white logo&#10;&#10;AI-generated content may be incorrect.">
            <a:extLst>
              <a:ext uri="{FF2B5EF4-FFF2-40B4-BE49-F238E27FC236}">
                <a16:creationId xmlns:a16="http://schemas.microsoft.com/office/drawing/2014/main" id="{8BE54F93-8FCB-ADD9-A5DA-A57CD561E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634" y="252902"/>
            <a:ext cx="1047750" cy="5893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257</Words>
  <Application>Microsoft Macintosh PowerPoint</Application>
  <PresentationFormat>Custom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Segoe UI</vt:lpstr>
      <vt:lpstr>Segoe UI Semibold</vt:lpstr>
      <vt:lpstr>Segoe UI Semilight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Meikle, Jack</cp:lastModifiedBy>
  <cp:revision>1</cp:revision>
  <dcterms:created xsi:type="dcterms:W3CDTF">2025-10-22T15:41:35Z</dcterms:created>
  <dcterms:modified xsi:type="dcterms:W3CDTF">2025-10-22T15:42:10Z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2025-10-22T00:00:00Z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2025-10-22T00:00:00Z</vt:filetime>
  </property>
  <property fmtid="{D5CDD505-2E9C-101B-9397-08002B2CF9AE}" pid="5" name="Producer">
    <vt:lpwstr>Adobe PDF Library 17.0</vt:lpwstr>
  </property>
</Properties>
</file>