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7556500" cy="10693400"/>
  <p:notesSz cx="7556500" cy="10693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7560005" cy="10692003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2" y="9544240"/>
            <a:ext cx="7560309" cy="1148080"/>
          </a:xfrm>
          <a:custGeom>
            <a:avLst/>
            <a:gdLst/>
            <a:ahLst/>
            <a:cxnLst/>
            <a:rect l="l" t="t" r="r" b="b"/>
            <a:pathLst>
              <a:path w="7560309" h="1148079">
                <a:moveTo>
                  <a:pt x="7560157" y="0"/>
                </a:moveTo>
                <a:lnTo>
                  <a:pt x="0" y="0"/>
                </a:lnTo>
                <a:lnTo>
                  <a:pt x="0" y="1147762"/>
                </a:lnTo>
                <a:lnTo>
                  <a:pt x="7560157" y="1147762"/>
                </a:lnTo>
                <a:lnTo>
                  <a:pt x="7560157" y="0"/>
                </a:lnTo>
                <a:close/>
              </a:path>
            </a:pathLst>
          </a:custGeom>
          <a:solidFill>
            <a:srgbClr val="0024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855922" y="628111"/>
            <a:ext cx="3851005" cy="5003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42330" y="9905651"/>
            <a:ext cx="5477510" cy="40132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701675" marR="5080" indent="-689610">
              <a:lnSpc>
                <a:spcPct val="102699"/>
              </a:lnSpc>
              <a:spcBef>
                <a:spcPts val="90"/>
              </a:spcBef>
            </a:pP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Talk</a:t>
            </a:r>
            <a:r>
              <a:rPr dirty="0" sz="1200" spc="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dirty="0" sz="1200" spc="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FFFFFF"/>
                </a:solidFill>
                <a:latin typeface="Arial"/>
                <a:cs typeface="Arial"/>
              </a:rPr>
              <a:t>[PARTNER</a:t>
            </a:r>
            <a:r>
              <a:rPr dirty="0" sz="1200" spc="5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b="1">
                <a:solidFill>
                  <a:srgbClr val="FFFFFF"/>
                </a:solidFill>
                <a:latin typeface="Arial"/>
                <a:cs typeface="Arial"/>
              </a:rPr>
              <a:t>NAME]</a:t>
            </a:r>
            <a:r>
              <a:rPr dirty="0" sz="1200" spc="5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dirty="0" sz="1200" spc="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align</a:t>
            </a:r>
            <a:r>
              <a:rPr dirty="0" sz="1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ASR</a:t>
            </a:r>
            <a:r>
              <a:rPr dirty="0" sz="1200" spc="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dirty="0" sz="1200" spc="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your</a:t>
            </a:r>
            <a:r>
              <a:rPr dirty="0" sz="1200" spc="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service</a:t>
            </a:r>
            <a:r>
              <a:rPr dirty="0" sz="1200" spc="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catalogue,</a:t>
            </a:r>
            <a:r>
              <a:rPr dirty="0" sz="1200" spc="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critical</a:t>
            </a:r>
            <a:r>
              <a:rPr dirty="0" sz="1200" spc="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10">
                <a:solidFill>
                  <a:srgbClr val="FFFFFF"/>
                </a:solidFill>
                <a:latin typeface="Arial"/>
                <a:cs typeface="Arial"/>
              </a:rPr>
              <a:t>tiers,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dirty="0" sz="1200" spc="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application</a:t>
            </a:r>
            <a:r>
              <a:rPr dirty="0" sz="1200" spc="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dependency</a:t>
            </a:r>
            <a:r>
              <a:rPr dirty="0" sz="1200" spc="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map</a:t>
            </a:r>
            <a:r>
              <a:rPr dirty="0" sz="1200" spc="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dirty="0" sz="1200" spc="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dirty="0" sz="1200" spc="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reduce</a:t>
            </a:r>
            <a:r>
              <a:rPr dirty="0" sz="1200" spc="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>
                <a:solidFill>
                  <a:srgbClr val="FFFFFF"/>
                </a:solidFill>
                <a:latin typeface="Arial"/>
                <a:cs typeface="Arial"/>
              </a:rPr>
              <a:t>outage</a:t>
            </a:r>
            <a:r>
              <a:rPr dirty="0" sz="1200" spc="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200" spc="-10">
                <a:solidFill>
                  <a:srgbClr val="FFFFFF"/>
                </a:solidFill>
                <a:latin typeface="Arial"/>
                <a:cs typeface="Arial"/>
              </a:rPr>
              <a:t>risk.</a:t>
            </a:r>
            <a:endParaRPr sz="12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764" y="1242530"/>
            <a:ext cx="6741159" cy="67691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14"/>
              </a:spcBef>
            </a:pP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Cloud-native</a:t>
            </a:r>
            <a:r>
              <a:rPr dirty="0" sz="105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disaster</a:t>
            </a:r>
            <a:r>
              <a:rPr dirty="0" sz="105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recovery</a:t>
            </a:r>
            <a:r>
              <a:rPr dirty="0" sz="1050" spc="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dirty="0" sz="105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keep</a:t>
            </a:r>
            <a:r>
              <a:rPr dirty="0" sz="105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applications</a:t>
            </a:r>
            <a:r>
              <a:rPr dirty="0" sz="1050" spc="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available</a:t>
            </a:r>
            <a:r>
              <a:rPr dirty="0" sz="105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dirty="0" sz="105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even</a:t>
            </a:r>
            <a:r>
              <a:rPr dirty="0" sz="1050" spc="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through</a:t>
            </a:r>
            <a:r>
              <a:rPr dirty="0" sz="105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planned</a:t>
            </a:r>
            <a:r>
              <a:rPr dirty="0" sz="105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or</a:t>
            </a:r>
            <a:r>
              <a:rPr dirty="0" sz="1050" spc="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unplanned</a:t>
            </a:r>
            <a:r>
              <a:rPr dirty="0" sz="105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Arial"/>
                <a:cs typeface="Arial"/>
              </a:rPr>
              <a:t>outage.</a:t>
            </a:r>
            <a:endParaRPr sz="10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10"/>
              </a:spcBef>
            </a:pPr>
            <a:endParaRPr sz="1050">
              <a:latin typeface="Arial"/>
              <a:cs typeface="Arial"/>
            </a:endParaRPr>
          </a:p>
          <a:p>
            <a:pPr algn="ctr" marL="12065" marR="5080">
              <a:lnSpc>
                <a:spcPct val="101699"/>
              </a:lnSpc>
            </a:pP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Azure</a:t>
            </a:r>
            <a:r>
              <a:rPr dirty="0" sz="1050" spc="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Site</a:t>
            </a:r>
            <a:r>
              <a:rPr dirty="0" sz="1050" spc="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Recovery</a:t>
            </a:r>
            <a:r>
              <a:rPr dirty="0" sz="1050" spc="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replicates</a:t>
            </a:r>
            <a:r>
              <a:rPr dirty="0" sz="1050" spc="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workloads</a:t>
            </a:r>
            <a:r>
              <a:rPr dirty="0" sz="1050" spc="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dirty="0" sz="105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Azure</a:t>
            </a:r>
            <a:r>
              <a:rPr dirty="0" sz="1050" spc="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(or</a:t>
            </a:r>
            <a:r>
              <a:rPr dirty="0" sz="1050" spc="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region-to-region)</a:t>
            </a:r>
            <a:r>
              <a:rPr dirty="0" sz="1050" spc="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dirty="0" sz="1050" spc="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orchestrates</a:t>
            </a:r>
            <a:r>
              <a:rPr dirty="0" sz="1050" spc="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failover</a:t>
            </a:r>
            <a:r>
              <a:rPr dirty="0" sz="1050" spc="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dirty="0" sz="1050" spc="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failback</a:t>
            </a:r>
            <a:r>
              <a:rPr dirty="0" sz="1050" spc="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 spc="-25">
                <a:solidFill>
                  <a:srgbClr val="FFFFFF"/>
                </a:solidFill>
                <a:latin typeface="Arial"/>
                <a:cs typeface="Arial"/>
              </a:rPr>
              <a:t>to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deliver</a:t>
            </a:r>
            <a:r>
              <a:rPr dirty="0" sz="1050" spc="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meaningful,</a:t>
            </a:r>
            <a:r>
              <a:rPr dirty="0" sz="1050" spc="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operational</a:t>
            </a:r>
            <a:r>
              <a:rPr dirty="0" sz="105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RPO</a:t>
            </a:r>
            <a:r>
              <a:rPr dirty="0" sz="1050" spc="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/</a:t>
            </a:r>
            <a:r>
              <a:rPr dirty="0" sz="1050" spc="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RTO</a:t>
            </a:r>
            <a:r>
              <a:rPr dirty="0" sz="1050" spc="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results</a:t>
            </a:r>
            <a:r>
              <a:rPr dirty="0" sz="1050" spc="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dirty="0" sz="1050" spc="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without</a:t>
            </a:r>
            <a:r>
              <a:rPr dirty="0" sz="1050" spc="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dirty="0" sz="1050" spc="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cost</a:t>
            </a:r>
            <a:r>
              <a:rPr dirty="0" sz="1050" spc="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dirty="0" sz="1050" spc="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050" spc="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>
                <a:solidFill>
                  <a:srgbClr val="FFFFFF"/>
                </a:solidFill>
                <a:latin typeface="Arial"/>
                <a:cs typeface="Arial"/>
              </a:rPr>
              <a:t>second</a:t>
            </a:r>
            <a:r>
              <a:rPr dirty="0" sz="1050" spc="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050" spc="-10">
                <a:solidFill>
                  <a:srgbClr val="FFFFFF"/>
                </a:solidFill>
                <a:latin typeface="Arial"/>
                <a:cs typeface="Arial"/>
              </a:rPr>
              <a:t>datacentre.</a:t>
            </a:r>
            <a:endParaRPr sz="105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98846" y="6318577"/>
            <a:ext cx="3870325" cy="2325370"/>
            <a:chOff x="298846" y="6318577"/>
            <a:chExt cx="3870325" cy="2325370"/>
          </a:xfrm>
        </p:grpSpPr>
        <p:sp>
          <p:nvSpPr>
            <p:cNvPr id="5" name="object 5"/>
            <p:cNvSpPr/>
            <p:nvPr/>
          </p:nvSpPr>
          <p:spPr>
            <a:xfrm>
              <a:off x="407285" y="6591493"/>
              <a:ext cx="3761740" cy="2052320"/>
            </a:xfrm>
            <a:custGeom>
              <a:avLst/>
              <a:gdLst/>
              <a:ahLst/>
              <a:cxnLst/>
              <a:rect l="l" t="t" r="r" b="b"/>
              <a:pathLst>
                <a:path w="3761740" h="2052320">
                  <a:moveTo>
                    <a:pt x="94843" y="0"/>
                  </a:moveTo>
                  <a:lnTo>
                    <a:pt x="48742" y="11925"/>
                  </a:lnTo>
                  <a:lnTo>
                    <a:pt x="15087" y="43446"/>
                  </a:lnTo>
                  <a:lnTo>
                    <a:pt x="266" y="87109"/>
                  </a:lnTo>
                  <a:lnTo>
                    <a:pt x="0" y="1960308"/>
                  </a:lnTo>
                  <a:lnTo>
                    <a:pt x="2082" y="1977237"/>
                  </a:lnTo>
                  <a:lnTo>
                    <a:pt x="22478" y="2018588"/>
                  </a:lnTo>
                  <a:lnTo>
                    <a:pt x="55676" y="2043633"/>
                  </a:lnTo>
                  <a:lnTo>
                    <a:pt x="3666769" y="2052078"/>
                  </a:lnTo>
                  <a:lnTo>
                    <a:pt x="3682225" y="2050821"/>
                  </a:lnTo>
                  <a:lnTo>
                    <a:pt x="3725748" y="2031517"/>
                  </a:lnTo>
                  <a:lnTo>
                    <a:pt x="3755009" y="1992071"/>
                  </a:lnTo>
                  <a:lnTo>
                    <a:pt x="3761638" y="94869"/>
                  </a:lnTo>
                  <a:lnTo>
                    <a:pt x="3761600" y="91770"/>
                  </a:lnTo>
                  <a:lnTo>
                    <a:pt x="3748938" y="47421"/>
                  </a:lnTo>
                  <a:lnTo>
                    <a:pt x="3718179" y="15125"/>
                  </a:lnTo>
                  <a:lnTo>
                    <a:pt x="3674516" y="304"/>
                  </a:lnTo>
                  <a:lnTo>
                    <a:pt x="948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298846" y="6318577"/>
              <a:ext cx="2354580" cy="375920"/>
            </a:xfrm>
            <a:custGeom>
              <a:avLst/>
              <a:gdLst/>
              <a:ahLst/>
              <a:cxnLst/>
              <a:rect l="l" t="t" r="r" b="b"/>
              <a:pathLst>
                <a:path w="2354580" h="375920">
                  <a:moveTo>
                    <a:pt x="2173770" y="76"/>
                  </a:moveTo>
                  <a:lnTo>
                    <a:pt x="186778" y="0"/>
                  </a:lnTo>
                  <a:lnTo>
                    <a:pt x="183718" y="0"/>
                  </a:lnTo>
                  <a:lnTo>
                    <a:pt x="135483" y="7150"/>
                  </a:lnTo>
                  <a:lnTo>
                    <a:pt x="85547" y="29781"/>
                  </a:lnTo>
                  <a:lnTo>
                    <a:pt x="44335" y="65925"/>
                  </a:lnTo>
                  <a:lnTo>
                    <a:pt x="15379" y="112483"/>
                  </a:lnTo>
                  <a:lnTo>
                    <a:pt x="1193" y="165430"/>
                  </a:lnTo>
                  <a:lnTo>
                    <a:pt x="0" y="183718"/>
                  </a:lnTo>
                  <a:lnTo>
                    <a:pt x="596" y="204076"/>
                  </a:lnTo>
                  <a:lnTo>
                    <a:pt x="13042" y="257454"/>
                  </a:lnTo>
                  <a:lnTo>
                    <a:pt x="40462" y="304939"/>
                  </a:lnTo>
                  <a:lnTo>
                    <a:pt x="80467" y="342404"/>
                  </a:lnTo>
                  <a:lnTo>
                    <a:pt x="129628" y="366661"/>
                  </a:lnTo>
                  <a:lnTo>
                    <a:pt x="180670" y="375513"/>
                  </a:lnTo>
                  <a:lnTo>
                    <a:pt x="2173770" y="375513"/>
                  </a:lnTo>
                  <a:lnTo>
                    <a:pt x="2227707" y="365696"/>
                  </a:lnTo>
                  <a:lnTo>
                    <a:pt x="2276462" y="340652"/>
                  </a:lnTo>
                  <a:lnTo>
                    <a:pt x="2315857" y="302526"/>
                  </a:lnTo>
                  <a:lnTo>
                    <a:pt x="2339047" y="263105"/>
                  </a:lnTo>
                  <a:lnTo>
                    <a:pt x="2353233" y="210159"/>
                  </a:lnTo>
                  <a:lnTo>
                    <a:pt x="2354440" y="191858"/>
                  </a:lnTo>
                  <a:lnTo>
                    <a:pt x="2353843" y="171513"/>
                  </a:lnTo>
                  <a:lnTo>
                    <a:pt x="2344547" y="126733"/>
                  </a:lnTo>
                  <a:lnTo>
                    <a:pt x="2319502" y="77965"/>
                  </a:lnTo>
                  <a:lnTo>
                    <a:pt x="2281377" y="38582"/>
                  </a:lnTo>
                  <a:lnTo>
                    <a:pt x="2241956" y="15392"/>
                  </a:lnTo>
                  <a:lnTo>
                    <a:pt x="2189010" y="1193"/>
                  </a:lnTo>
                  <a:lnTo>
                    <a:pt x="2173770" y="7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/>
          <p:cNvSpPr txBox="1"/>
          <p:nvPr/>
        </p:nvSpPr>
        <p:spPr>
          <a:xfrm>
            <a:off x="566566" y="6394545"/>
            <a:ext cx="1821180" cy="20383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Flexible failover</a:t>
            </a:r>
            <a:r>
              <a:rPr dirty="0" sz="1150" spc="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/</a:t>
            </a:r>
            <a:r>
              <a:rPr dirty="0" sz="1150" spc="1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spc="-10" b="1">
                <a:solidFill>
                  <a:srgbClr val="FFFFFF"/>
                </a:solidFill>
                <a:latin typeface="Arial"/>
                <a:cs typeface="Arial"/>
              </a:rPr>
              <a:t>failback</a:t>
            </a:r>
            <a:endParaRPr sz="115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28185" y="6862409"/>
            <a:ext cx="3184525" cy="15379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6364" indent="-113664">
              <a:lnSpc>
                <a:spcPct val="100000"/>
              </a:lnSpc>
              <a:spcBef>
                <a:spcPts val="120"/>
              </a:spcBef>
              <a:buChar char="•"/>
              <a:tabLst>
                <a:tab pos="126364" algn="l"/>
              </a:tabLst>
            </a:pPr>
            <a:r>
              <a:rPr dirty="0" sz="1050">
                <a:latin typeface="Arial"/>
                <a:cs typeface="Arial"/>
              </a:rPr>
              <a:t>Planned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(zero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data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loss)</a:t>
            </a:r>
            <a:endParaRPr sz="1050">
              <a:latin typeface="Arial"/>
              <a:cs typeface="Arial"/>
            </a:endParaRPr>
          </a:p>
          <a:p>
            <a:pPr marL="125730" marR="5080" indent="-113664">
              <a:lnSpc>
                <a:spcPct val="101899"/>
              </a:lnSpc>
              <a:spcBef>
                <a:spcPts val="969"/>
              </a:spcBef>
              <a:buChar char="•"/>
              <a:tabLst>
                <a:tab pos="127635" algn="l"/>
              </a:tabLst>
            </a:pPr>
            <a:r>
              <a:rPr dirty="0" sz="1050">
                <a:latin typeface="Arial"/>
                <a:cs typeface="Arial"/>
              </a:rPr>
              <a:t>Unplanned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(minimal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data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loss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based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on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replication 	frequency)</a:t>
            </a:r>
            <a:endParaRPr sz="1050">
              <a:latin typeface="Arial"/>
              <a:cs typeface="Arial"/>
            </a:endParaRPr>
          </a:p>
          <a:p>
            <a:pPr marL="125730" marR="148590" indent="-113664">
              <a:lnSpc>
                <a:spcPct val="101899"/>
              </a:lnSpc>
              <a:spcBef>
                <a:spcPts val="975"/>
              </a:spcBef>
              <a:buChar char="•"/>
              <a:tabLst>
                <a:tab pos="127635" algn="l"/>
              </a:tabLst>
            </a:pPr>
            <a:r>
              <a:rPr dirty="0" sz="1050">
                <a:latin typeface="Arial"/>
                <a:cs typeface="Arial"/>
              </a:rPr>
              <a:t>Controlled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failback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once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primary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site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is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available 	again</a:t>
            </a:r>
            <a:endParaRPr sz="1050">
              <a:latin typeface="Arial"/>
              <a:cs typeface="Arial"/>
            </a:endParaRPr>
          </a:p>
          <a:p>
            <a:pPr marL="125730" marR="155575" indent="-113664">
              <a:lnSpc>
                <a:spcPct val="101899"/>
              </a:lnSpc>
              <a:spcBef>
                <a:spcPts val="969"/>
              </a:spcBef>
              <a:buChar char="•"/>
              <a:tabLst>
                <a:tab pos="127635" algn="l"/>
              </a:tabLst>
            </a:pPr>
            <a:r>
              <a:rPr dirty="0" sz="1050">
                <a:latin typeface="Arial"/>
                <a:cs typeface="Arial"/>
              </a:rPr>
              <a:t>Supports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both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business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continuity</a:t>
            </a:r>
            <a:r>
              <a:rPr dirty="0" sz="1050" spc="-3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AND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return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 spc="-25">
                <a:latin typeface="Arial"/>
                <a:cs typeface="Arial"/>
              </a:rPr>
              <a:t>to </a:t>
            </a:r>
            <a:r>
              <a:rPr dirty="0" sz="1050" spc="-25">
                <a:latin typeface="Arial"/>
                <a:cs typeface="Arial"/>
              </a:rPr>
              <a:t>	</a:t>
            </a:r>
            <a:r>
              <a:rPr dirty="0" sz="1050">
                <a:latin typeface="Arial"/>
                <a:cs typeface="Arial"/>
              </a:rPr>
              <a:t>normal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operations.</a:t>
            </a:r>
            <a:endParaRPr sz="105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07249" y="2534902"/>
            <a:ext cx="3761740" cy="1361440"/>
          </a:xfrm>
          <a:custGeom>
            <a:avLst/>
            <a:gdLst/>
            <a:ahLst/>
            <a:cxnLst/>
            <a:rect l="l" t="t" r="r" b="b"/>
            <a:pathLst>
              <a:path w="3761740" h="1361439">
                <a:moveTo>
                  <a:pt x="94868" y="0"/>
                </a:moveTo>
                <a:lnTo>
                  <a:pt x="47421" y="12700"/>
                </a:lnTo>
                <a:lnTo>
                  <a:pt x="15125" y="43459"/>
                </a:lnTo>
                <a:lnTo>
                  <a:pt x="304" y="87122"/>
                </a:lnTo>
                <a:lnTo>
                  <a:pt x="0" y="1266532"/>
                </a:lnTo>
                <a:lnTo>
                  <a:pt x="1257" y="1281988"/>
                </a:lnTo>
                <a:lnTo>
                  <a:pt x="19596" y="1324305"/>
                </a:lnTo>
                <a:lnTo>
                  <a:pt x="55714" y="1352969"/>
                </a:lnTo>
                <a:lnTo>
                  <a:pt x="3668242" y="1361414"/>
                </a:lnTo>
                <a:lnTo>
                  <a:pt x="3683647" y="1359890"/>
                </a:lnTo>
                <a:lnTo>
                  <a:pt x="3725672" y="1340853"/>
                </a:lnTo>
                <a:lnTo>
                  <a:pt x="3753739" y="1304277"/>
                </a:lnTo>
                <a:lnTo>
                  <a:pt x="3761562" y="94869"/>
                </a:lnTo>
                <a:lnTo>
                  <a:pt x="3761104" y="85572"/>
                </a:lnTo>
                <a:lnTo>
                  <a:pt x="3744696" y="40868"/>
                </a:lnTo>
                <a:lnTo>
                  <a:pt x="3714115" y="12700"/>
                </a:lnTo>
                <a:lnTo>
                  <a:pt x="3674427" y="304"/>
                </a:lnTo>
                <a:lnTo>
                  <a:pt x="9486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628185" y="2796391"/>
            <a:ext cx="3132455" cy="514984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5730" marR="5080" indent="-113664">
              <a:lnSpc>
                <a:spcPct val="101899"/>
              </a:lnSpc>
              <a:spcBef>
                <a:spcPts val="95"/>
              </a:spcBef>
              <a:buChar char="•"/>
              <a:tabLst>
                <a:tab pos="127635" algn="l"/>
              </a:tabLst>
            </a:pPr>
            <a:r>
              <a:rPr dirty="0" sz="1050">
                <a:latin typeface="Arial"/>
                <a:cs typeface="Arial"/>
              </a:rPr>
              <a:t>Remove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the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secondary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datacentre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cost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envelope: </a:t>
            </a:r>
            <a:r>
              <a:rPr dirty="0" sz="1050" spc="-10">
                <a:latin typeface="Arial"/>
                <a:cs typeface="Arial"/>
              </a:rPr>
              <a:t>	</a:t>
            </a:r>
            <a:r>
              <a:rPr dirty="0" sz="1050">
                <a:latin typeface="Arial"/>
                <a:cs typeface="Arial"/>
              </a:rPr>
              <a:t>hardware,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power,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rack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space,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switching,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storage, </a:t>
            </a:r>
            <a:r>
              <a:rPr dirty="0" sz="1050" spc="-10">
                <a:latin typeface="Arial"/>
                <a:cs typeface="Arial"/>
              </a:rPr>
              <a:t>	</a:t>
            </a:r>
            <a:r>
              <a:rPr dirty="0" sz="1050">
                <a:latin typeface="Arial"/>
                <a:cs typeface="Arial"/>
              </a:rPr>
              <a:t>patching,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lifecycle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maintenance.</a:t>
            </a:r>
            <a:endParaRPr sz="105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28185" y="3412635"/>
            <a:ext cx="3328035" cy="1885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6364" indent="-113664">
              <a:lnSpc>
                <a:spcPct val="100000"/>
              </a:lnSpc>
              <a:spcBef>
                <a:spcPts val="120"/>
              </a:spcBef>
              <a:buChar char="•"/>
              <a:tabLst>
                <a:tab pos="126364" algn="l"/>
              </a:tabLst>
            </a:pPr>
            <a:r>
              <a:rPr dirty="0" sz="1050">
                <a:latin typeface="Arial"/>
                <a:cs typeface="Arial"/>
              </a:rPr>
              <a:t>Only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pay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for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DR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compute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when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you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actually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fail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over.</a:t>
            </a:r>
            <a:endParaRPr sz="105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04054" y="2264831"/>
            <a:ext cx="2684780" cy="375920"/>
          </a:xfrm>
          <a:custGeom>
            <a:avLst/>
            <a:gdLst/>
            <a:ahLst/>
            <a:cxnLst/>
            <a:rect l="l" t="t" r="r" b="b"/>
            <a:pathLst>
              <a:path w="2684780" h="375919">
                <a:moveTo>
                  <a:pt x="2502865" y="76"/>
                </a:moveTo>
                <a:lnTo>
                  <a:pt x="187794" y="0"/>
                </a:lnTo>
                <a:lnTo>
                  <a:pt x="136220" y="7188"/>
                </a:lnTo>
                <a:lnTo>
                  <a:pt x="86017" y="29946"/>
                </a:lnTo>
                <a:lnTo>
                  <a:pt x="44577" y="66281"/>
                </a:lnTo>
                <a:lnTo>
                  <a:pt x="15468" y="113093"/>
                </a:lnTo>
                <a:lnTo>
                  <a:pt x="1206" y="166331"/>
                </a:lnTo>
                <a:lnTo>
                  <a:pt x="0" y="184721"/>
                </a:lnTo>
                <a:lnTo>
                  <a:pt x="609" y="203136"/>
                </a:lnTo>
                <a:lnTo>
                  <a:pt x="13119" y="256819"/>
                </a:lnTo>
                <a:lnTo>
                  <a:pt x="40678" y="304546"/>
                </a:lnTo>
                <a:lnTo>
                  <a:pt x="80911" y="342226"/>
                </a:lnTo>
                <a:lnTo>
                  <a:pt x="130340" y="366610"/>
                </a:lnTo>
                <a:lnTo>
                  <a:pt x="181648" y="375513"/>
                </a:lnTo>
                <a:lnTo>
                  <a:pt x="2499804" y="375589"/>
                </a:lnTo>
                <a:lnTo>
                  <a:pt x="2518194" y="374383"/>
                </a:lnTo>
                <a:lnTo>
                  <a:pt x="2565755" y="362470"/>
                </a:lnTo>
                <a:lnTo>
                  <a:pt x="2613482" y="334911"/>
                </a:lnTo>
                <a:lnTo>
                  <a:pt x="2649397" y="297192"/>
                </a:lnTo>
                <a:lnTo>
                  <a:pt x="2674581" y="248170"/>
                </a:lnTo>
                <a:lnTo>
                  <a:pt x="2684145" y="200075"/>
                </a:lnTo>
                <a:lnTo>
                  <a:pt x="2684449" y="181648"/>
                </a:lnTo>
                <a:lnTo>
                  <a:pt x="2682938" y="163283"/>
                </a:lnTo>
                <a:lnTo>
                  <a:pt x="2667800" y="110274"/>
                </a:lnTo>
                <a:lnTo>
                  <a:pt x="2643835" y="71031"/>
                </a:lnTo>
                <a:lnTo>
                  <a:pt x="2603614" y="33350"/>
                </a:lnTo>
                <a:lnTo>
                  <a:pt x="2565755" y="13119"/>
                </a:lnTo>
                <a:lnTo>
                  <a:pt x="2518194" y="1206"/>
                </a:lnTo>
                <a:lnTo>
                  <a:pt x="2502865" y="7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559586" y="2340798"/>
            <a:ext cx="2176145" cy="20383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Reduce</a:t>
            </a:r>
            <a:r>
              <a:rPr dirty="0" sz="1150" spc="1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disaster</a:t>
            </a:r>
            <a:r>
              <a:rPr dirty="0" sz="1150" spc="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recovery</a:t>
            </a:r>
            <a:r>
              <a:rPr dirty="0" sz="1150" spc="1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spc="-20" b="1">
                <a:solidFill>
                  <a:srgbClr val="FFFFFF"/>
                </a:solidFill>
                <a:latin typeface="Arial"/>
                <a:cs typeface="Arial"/>
              </a:rPr>
              <a:t>cost</a:t>
            </a:r>
            <a:endParaRPr sz="1150">
              <a:latin typeface="Arial"/>
              <a:cs typeface="Arial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4409332" y="2264831"/>
            <a:ext cx="2804795" cy="2613660"/>
            <a:chOff x="4409332" y="2264831"/>
            <a:chExt cx="2804795" cy="2613660"/>
          </a:xfrm>
        </p:grpSpPr>
        <p:sp>
          <p:nvSpPr>
            <p:cNvPr id="15" name="object 15"/>
            <p:cNvSpPr/>
            <p:nvPr/>
          </p:nvSpPr>
          <p:spPr>
            <a:xfrm>
              <a:off x="4512525" y="2535160"/>
              <a:ext cx="2701925" cy="2343150"/>
            </a:xfrm>
            <a:custGeom>
              <a:avLst/>
              <a:gdLst/>
              <a:ahLst/>
              <a:cxnLst/>
              <a:rect l="l" t="t" r="r" b="b"/>
              <a:pathLst>
                <a:path w="2701925" h="2343150">
                  <a:moveTo>
                    <a:pt x="94869" y="0"/>
                  </a:moveTo>
                  <a:lnTo>
                    <a:pt x="47421" y="12700"/>
                  </a:lnTo>
                  <a:lnTo>
                    <a:pt x="15125" y="43459"/>
                  </a:lnTo>
                  <a:lnTo>
                    <a:pt x="304" y="87122"/>
                  </a:lnTo>
                  <a:lnTo>
                    <a:pt x="0" y="2248014"/>
                  </a:lnTo>
                  <a:lnTo>
                    <a:pt x="1257" y="2263470"/>
                  </a:lnTo>
                  <a:lnTo>
                    <a:pt x="19596" y="2305773"/>
                  </a:lnTo>
                  <a:lnTo>
                    <a:pt x="55714" y="2334437"/>
                  </a:lnTo>
                  <a:lnTo>
                    <a:pt x="2606548" y="2342883"/>
                  </a:lnTo>
                  <a:lnTo>
                    <a:pt x="2622003" y="2341626"/>
                  </a:lnTo>
                  <a:lnTo>
                    <a:pt x="2665539" y="2322334"/>
                  </a:lnTo>
                  <a:lnTo>
                    <a:pt x="2694800" y="2282888"/>
                  </a:lnTo>
                  <a:lnTo>
                    <a:pt x="2701417" y="94869"/>
                  </a:lnTo>
                  <a:lnTo>
                    <a:pt x="2700172" y="79413"/>
                  </a:lnTo>
                  <a:lnTo>
                    <a:pt x="2680868" y="35890"/>
                  </a:lnTo>
                  <a:lnTo>
                    <a:pt x="2641422" y="6629"/>
                  </a:lnTo>
                  <a:lnTo>
                    <a:pt x="9486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4409332" y="2264831"/>
              <a:ext cx="2191385" cy="375920"/>
            </a:xfrm>
            <a:custGeom>
              <a:avLst/>
              <a:gdLst/>
              <a:ahLst/>
              <a:cxnLst/>
              <a:rect l="l" t="t" r="r" b="b"/>
              <a:pathLst>
                <a:path w="2191384" h="375919">
                  <a:moveTo>
                    <a:pt x="2009330" y="76"/>
                  </a:moveTo>
                  <a:lnTo>
                    <a:pt x="187794" y="0"/>
                  </a:lnTo>
                  <a:lnTo>
                    <a:pt x="136220" y="7188"/>
                  </a:lnTo>
                  <a:lnTo>
                    <a:pt x="86017" y="29946"/>
                  </a:lnTo>
                  <a:lnTo>
                    <a:pt x="44576" y="66281"/>
                  </a:lnTo>
                  <a:lnTo>
                    <a:pt x="15468" y="113093"/>
                  </a:lnTo>
                  <a:lnTo>
                    <a:pt x="1206" y="166331"/>
                  </a:lnTo>
                  <a:lnTo>
                    <a:pt x="0" y="184721"/>
                  </a:lnTo>
                  <a:lnTo>
                    <a:pt x="609" y="203136"/>
                  </a:lnTo>
                  <a:lnTo>
                    <a:pt x="13119" y="256819"/>
                  </a:lnTo>
                  <a:lnTo>
                    <a:pt x="40678" y="304546"/>
                  </a:lnTo>
                  <a:lnTo>
                    <a:pt x="80911" y="342226"/>
                  </a:lnTo>
                  <a:lnTo>
                    <a:pt x="130340" y="366610"/>
                  </a:lnTo>
                  <a:lnTo>
                    <a:pt x="181648" y="375513"/>
                  </a:lnTo>
                  <a:lnTo>
                    <a:pt x="2003183" y="375589"/>
                  </a:lnTo>
                  <a:lnTo>
                    <a:pt x="2018537" y="374980"/>
                  </a:lnTo>
                  <a:lnTo>
                    <a:pt x="2069350" y="363575"/>
                  </a:lnTo>
                  <a:lnTo>
                    <a:pt x="2112581" y="340461"/>
                  </a:lnTo>
                  <a:lnTo>
                    <a:pt x="2152192" y="302133"/>
                  </a:lnTo>
                  <a:lnTo>
                    <a:pt x="2178964" y="253949"/>
                  </a:lnTo>
                  <a:lnTo>
                    <a:pt x="2190597" y="200075"/>
                  </a:lnTo>
                  <a:lnTo>
                    <a:pt x="2190902" y="181648"/>
                  </a:lnTo>
                  <a:lnTo>
                    <a:pt x="2189391" y="163283"/>
                  </a:lnTo>
                  <a:lnTo>
                    <a:pt x="2174265" y="110274"/>
                  </a:lnTo>
                  <a:lnTo>
                    <a:pt x="2150300" y="71031"/>
                  </a:lnTo>
                  <a:lnTo>
                    <a:pt x="2110079" y="33350"/>
                  </a:lnTo>
                  <a:lnTo>
                    <a:pt x="2072208" y="13119"/>
                  </a:lnTo>
                  <a:lnTo>
                    <a:pt x="2024646" y="1206"/>
                  </a:lnTo>
                  <a:lnTo>
                    <a:pt x="2009330" y="7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7" name="object 17"/>
          <p:cNvSpPr txBox="1"/>
          <p:nvPr/>
        </p:nvSpPr>
        <p:spPr>
          <a:xfrm>
            <a:off x="4634382" y="2340798"/>
            <a:ext cx="1739264" cy="20383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Broad</a:t>
            </a:r>
            <a:r>
              <a:rPr dirty="0" sz="1150" spc="4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workload</a:t>
            </a:r>
            <a:r>
              <a:rPr dirty="0" sz="1150" spc="4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spc="-10" b="1">
                <a:solidFill>
                  <a:srgbClr val="FFFFFF"/>
                </a:solidFill>
                <a:latin typeface="Arial"/>
                <a:cs typeface="Arial"/>
              </a:rPr>
              <a:t>support</a:t>
            </a:r>
            <a:endParaRPr sz="115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750029" y="2796391"/>
            <a:ext cx="2189480" cy="1885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050">
                <a:latin typeface="Arial"/>
                <a:cs typeface="Arial"/>
              </a:rPr>
              <a:t>Replicate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hybrid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+</a:t>
            </a:r>
            <a:r>
              <a:rPr dirty="0" sz="1050" spc="-4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Azure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workloads:</a:t>
            </a:r>
            <a:endParaRPr sz="105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750029" y="3082975"/>
            <a:ext cx="1198245" cy="35179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5730" marR="5080" indent="-113664">
              <a:lnSpc>
                <a:spcPct val="101899"/>
              </a:lnSpc>
              <a:spcBef>
                <a:spcPts val="95"/>
              </a:spcBef>
              <a:buChar char="•"/>
              <a:tabLst>
                <a:tab pos="127635" algn="l"/>
              </a:tabLst>
            </a:pPr>
            <a:r>
              <a:rPr dirty="0" sz="1050">
                <a:latin typeface="Arial"/>
                <a:cs typeface="Arial"/>
              </a:rPr>
              <a:t>Azure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 spc="-25">
                <a:latin typeface="Arial"/>
                <a:cs typeface="Arial"/>
              </a:rPr>
              <a:t>VMs </a:t>
            </a:r>
            <a:r>
              <a:rPr dirty="0" sz="1050" spc="-25">
                <a:latin typeface="Arial"/>
                <a:cs typeface="Arial"/>
              </a:rPr>
              <a:t>	</a:t>
            </a:r>
            <a:r>
              <a:rPr dirty="0" sz="1050">
                <a:latin typeface="Arial"/>
                <a:cs typeface="Arial"/>
              </a:rPr>
              <a:t>(region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↔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region)</a:t>
            </a:r>
            <a:endParaRPr sz="105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750029" y="3532623"/>
            <a:ext cx="2112645" cy="76200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6364" indent="-113664">
              <a:lnSpc>
                <a:spcPct val="100000"/>
              </a:lnSpc>
              <a:spcBef>
                <a:spcPts val="120"/>
              </a:spcBef>
              <a:buChar char="•"/>
              <a:tabLst>
                <a:tab pos="126364" algn="l"/>
              </a:tabLst>
            </a:pPr>
            <a:r>
              <a:rPr dirty="0" sz="1050">
                <a:latin typeface="Arial"/>
                <a:cs typeface="Arial"/>
              </a:rPr>
              <a:t>Azure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Extended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Zones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→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region</a:t>
            </a:r>
            <a:endParaRPr sz="1050">
              <a:latin typeface="Arial"/>
              <a:cs typeface="Arial"/>
            </a:endParaRPr>
          </a:p>
          <a:p>
            <a:pPr marL="126364" indent="-113664">
              <a:lnSpc>
                <a:spcPct val="100000"/>
              </a:lnSpc>
              <a:spcBef>
                <a:spcPts val="994"/>
              </a:spcBef>
              <a:buChar char="•"/>
              <a:tabLst>
                <a:tab pos="126364" algn="l"/>
              </a:tabLst>
            </a:pPr>
            <a:r>
              <a:rPr dirty="0" sz="1050">
                <a:latin typeface="Arial"/>
                <a:cs typeface="Arial"/>
              </a:rPr>
              <a:t>VMware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 spc="-25">
                <a:latin typeface="Arial"/>
                <a:cs typeface="Arial"/>
              </a:rPr>
              <a:t>VMs</a:t>
            </a:r>
            <a:endParaRPr sz="1050">
              <a:latin typeface="Arial"/>
              <a:cs typeface="Arial"/>
            </a:endParaRPr>
          </a:p>
          <a:p>
            <a:pPr marL="126364" indent="-113664">
              <a:lnSpc>
                <a:spcPct val="100000"/>
              </a:lnSpc>
              <a:spcBef>
                <a:spcPts val="994"/>
              </a:spcBef>
              <a:buChar char="•"/>
              <a:tabLst>
                <a:tab pos="126364" algn="l"/>
              </a:tabLst>
            </a:pPr>
            <a:r>
              <a:rPr dirty="0" sz="1050">
                <a:latin typeface="Arial"/>
                <a:cs typeface="Arial"/>
              </a:rPr>
              <a:t>Hyper-V</a:t>
            </a:r>
            <a:r>
              <a:rPr dirty="0" sz="1050" spc="40">
                <a:latin typeface="Arial"/>
                <a:cs typeface="Arial"/>
              </a:rPr>
              <a:t> </a:t>
            </a:r>
            <a:r>
              <a:rPr dirty="0" sz="1050" spc="-25">
                <a:latin typeface="Arial"/>
                <a:cs typeface="Arial"/>
              </a:rPr>
              <a:t>VMs</a:t>
            </a:r>
            <a:endParaRPr sz="105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750029" y="4392374"/>
            <a:ext cx="2232660" cy="1885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6364" indent="-113664">
              <a:lnSpc>
                <a:spcPct val="100000"/>
              </a:lnSpc>
              <a:spcBef>
                <a:spcPts val="120"/>
              </a:spcBef>
              <a:buChar char="•"/>
              <a:tabLst>
                <a:tab pos="126364" algn="l"/>
              </a:tabLst>
            </a:pPr>
            <a:r>
              <a:rPr dirty="0" sz="1050">
                <a:latin typeface="Arial"/>
                <a:cs typeface="Arial"/>
              </a:rPr>
              <a:t>physical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servers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(Windows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/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Linux)</a:t>
            </a:r>
            <a:endParaRPr sz="105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02037" y="4432593"/>
            <a:ext cx="3766820" cy="1617980"/>
          </a:xfrm>
          <a:custGeom>
            <a:avLst/>
            <a:gdLst/>
            <a:ahLst/>
            <a:cxnLst/>
            <a:rect l="l" t="t" r="r" b="b"/>
            <a:pathLst>
              <a:path w="3766820" h="1617979">
                <a:moveTo>
                  <a:pt x="94868" y="0"/>
                </a:moveTo>
                <a:lnTo>
                  <a:pt x="47421" y="12700"/>
                </a:lnTo>
                <a:lnTo>
                  <a:pt x="15125" y="43459"/>
                </a:lnTo>
                <a:lnTo>
                  <a:pt x="304" y="87122"/>
                </a:lnTo>
                <a:lnTo>
                  <a:pt x="0" y="1522577"/>
                </a:lnTo>
                <a:lnTo>
                  <a:pt x="304" y="1530324"/>
                </a:lnTo>
                <a:lnTo>
                  <a:pt x="16852" y="1576578"/>
                </a:lnTo>
                <a:lnTo>
                  <a:pt x="47421" y="1604746"/>
                </a:lnTo>
                <a:lnTo>
                  <a:pt x="87109" y="1617141"/>
                </a:lnTo>
                <a:lnTo>
                  <a:pt x="3674999" y="1617408"/>
                </a:lnTo>
                <a:lnTo>
                  <a:pt x="3691915" y="1615325"/>
                </a:lnTo>
                <a:lnTo>
                  <a:pt x="3730879" y="1596898"/>
                </a:lnTo>
                <a:lnTo>
                  <a:pt x="3760139" y="1557451"/>
                </a:lnTo>
                <a:lnTo>
                  <a:pt x="3766769" y="93319"/>
                </a:lnTo>
                <a:lnTo>
                  <a:pt x="3765245" y="77889"/>
                </a:lnTo>
                <a:lnTo>
                  <a:pt x="3744239" y="33489"/>
                </a:lnTo>
                <a:lnTo>
                  <a:pt x="3706761" y="6629"/>
                </a:lnTo>
                <a:lnTo>
                  <a:pt x="9486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 txBox="1"/>
          <p:nvPr/>
        </p:nvSpPr>
        <p:spPr>
          <a:xfrm>
            <a:off x="628185" y="4688178"/>
            <a:ext cx="2655570" cy="35179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5730" marR="5080" indent="-113664">
              <a:lnSpc>
                <a:spcPct val="101899"/>
              </a:lnSpc>
              <a:spcBef>
                <a:spcPts val="95"/>
              </a:spcBef>
              <a:buChar char="•"/>
              <a:tabLst>
                <a:tab pos="127635" algn="l"/>
              </a:tabLst>
            </a:pPr>
            <a:r>
              <a:rPr dirty="0" sz="1050">
                <a:latin typeface="Arial"/>
                <a:cs typeface="Arial"/>
              </a:rPr>
              <a:t>Full</a:t>
            </a:r>
            <a:r>
              <a:rPr dirty="0" sz="1050" spc="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workload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replication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-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not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a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single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 spc="-25">
                <a:latin typeface="Arial"/>
                <a:cs typeface="Arial"/>
              </a:rPr>
              <a:t>VM </a:t>
            </a:r>
            <a:r>
              <a:rPr dirty="0" sz="1050" spc="-25">
                <a:latin typeface="Arial"/>
                <a:cs typeface="Arial"/>
              </a:rPr>
              <a:t>	</a:t>
            </a:r>
            <a:r>
              <a:rPr dirty="0" sz="1050">
                <a:latin typeface="Arial"/>
                <a:cs typeface="Arial"/>
              </a:rPr>
              <a:t>snapshot</a:t>
            </a:r>
            <a:r>
              <a:rPr dirty="0" sz="1050" spc="45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approach.</a:t>
            </a:r>
            <a:endParaRPr sz="105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28185" y="5141359"/>
            <a:ext cx="2875915" cy="35179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5730" marR="5080" indent="-113664">
              <a:lnSpc>
                <a:spcPct val="101899"/>
              </a:lnSpc>
              <a:spcBef>
                <a:spcPts val="95"/>
              </a:spcBef>
              <a:buChar char="•"/>
              <a:tabLst>
                <a:tab pos="127635" algn="l"/>
              </a:tabLst>
            </a:pPr>
            <a:r>
              <a:rPr dirty="0" sz="1050">
                <a:latin typeface="Arial"/>
                <a:cs typeface="Arial"/>
              </a:rPr>
              <a:t>Application-consistent</a:t>
            </a:r>
            <a:r>
              <a:rPr dirty="0" sz="1050" spc="6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recovery</a:t>
            </a:r>
            <a:r>
              <a:rPr dirty="0" sz="1050" spc="6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points</a:t>
            </a:r>
            <a:r>
              <a:rPr dirty="0" sz="1050" spc="65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ensure </a:t>
            </a:r>
            <a:r>
              <a:rPr dirty="0" sz="1050" spc="-10">
                <a:latin typeface="Arial"/>
                <a:cs typeface="Arial"/>
              </a:rPr>
              <a:t>	</a:t>
            </a:r>
            <a:r>
              <a:rPr dirty="0" sz="1050">
                <a:latin typeface="Arial"/>
                <a:cs typeface="Arial"/>
              </a:rPr>
              <a:t>stateful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tier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recovery.</a:t>
            </a:r>
            <a:endParaRPr sz="105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28185" y="5594539"/>
            <a:ext cx="2671445" cy="1885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6364" indent="-113664">
              <a:lnSpc>
                <a:spcPct val="100000"/>
              </a:lnSpc>
              <a:spcBef>
                <a:spcPts val="120"/>
              </a:spcBef>
              <a:buChar char="•"/>
              <a:tabLst>
                <a:tab pos="126364" algn="l"/>
              </a:tabLst>
            </a:pPr>
            <a:r>
              <a:rPr dirty="0" sz="1050">
                <a:latin typeface="Arial"/>
                <a:cs typeface="Arial"/>
              </a:rPr>
              <a:t>Sequencing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of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multi-tier</a:t>
            </a:r>
            <a:r>
              <a:rPr dirty="0" sz="1050" spc="3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stacks</a:t>
            </a:r>
            <a:r>
              <a:rPr dirty="0" sz="1050" spc="25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supported.</a:t>
            </a:r>
            <a:endParaRPr sz="105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298924" y="4163836"/>
            <a:ext cx="3452495" cy="375920"/>
          </a:xfrm>
          <a:custGeom>
            <a:avLst/>
            <a:gdLst/>
            <a:ahLst/>
            <a:cxnLst/>
            <a:rect l="l" t="t" r="r" b="b"/>
            <a:pathLst>
              <a:path w="3452495" h="375920">
                <a:moveTo>
                  <a:pt x="3272624" y="76"/>
                </a:moveTo>
                <a:lnTo>
                  <a:pt x="185851" y="0"/>
                </a:lnTo>
                <a:lnTo>
                  <a:pt x="143624" y="4838"/>
                </a:lnTo>
                <a:lnTo>
                  <a:pt x="95516" y="23393"/>
                </a:lnTo>
                <a:lnTo>
                  <a:pt x="52222" y="56603"/>
                </a:lnTo>
                <a:lnTo>
                  <a:pt x="24803" y="92951"/>
                </a:lnTo>
                <a:lnTo>
                  <a:pt x="6235" y="137807"/>
                </a:lnTo>
                <a:lnTo>
                  <a:pt x="0" y="195732"/>
                </a:lnTo>
                <a:lnTo>
                  <a:pt x="1485" y="213931"/>
                </a:lnTo>
                <a:lnTo>
                  <a:pt x="16471" y="266395"/>
                </a:lnTo>
                <a:lnTo>
                  <a:pt x="46037" y="312267"/>
                </a:lnTo>
                <a:lnTo>
                  <a:pt x="85077" y="345948"/>
                </a:lnTo>
                <a:lnTo>
                  <a:pt x="128968" y="366699"/>
                </a:lnTo>
                <a:lnTo>
                  <a:pt x="179768" y="375513"/>
                </a:lnTo>
                <a:lnTo>
                  <a:pt x="3269589" y="375589"/>
                </a:lnTo>
                <a:lnTo>
                  <a:pt x="3287788" y="374396"/>
                </a:lnTo>
                <a:lnTo>
                  <a:pt x="3340506" y="360273"/>
                </a:lnTo>
                <a:lnTo>
                  <a:pt x="3382137" y="335318"/>
                </a:lnTo>
                <a:lnTo>
                  <a:pt x="3417697" y="297967"/>
                </a:lnTo>
                <a:lnTo>
                  <a:pt x="3442627" y="249428"/>
                </a:lnTo>
                <a:lnTo>
                  <a:pt x="3452088" y="201815"/>
                </a:lnTo>
                <a:lnTo>
                  <a:pt x="3452469" y="182892"/>
                </a:lnTo>
                <a:lnTo>
                  <a:pt x="3451275" y="164680"/>
                </a:lnTo>
                <a:lnTo>
                  <a:pt x="3437140" y="111963"/>
                </a:lnTo>
                <a:lnTo>
                  <a:pt x="3412185" y="70332"/>
                </a:lnTo>
                <a:lnTo>
                  <a:pt x="3372370" y="33020"/>
                </a:lnTo>
                <a:lnTo>
                  <a:pt x="3323424" y="8890"/>
                </a:lnTo>
                <a:lnTo>
                  <a:pt x="3272624" y="7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 txBox="1"/>
          <p:nvPr/>
        </p:nvSpPr>
        <p:spPr>
          <a:xfrm>
            <a:off x="539134" y="4239802"/>
            <a:ext cx="2970530" cy="20383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Continuous</a:t>
            </a:r>
            <a:r>
              <a:rPr dirty="0" sz="1150" spc="2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replication</a:t>
            </a:r>
            <a:r>
              <a:rPr dirty="0" sz="1150" spc="3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+</a:t>
            </a:r>
            <a:r>
              <a:rPr dirty="0" sz="1150" spc="3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app</a:t>
            </a:r>
            <a:r>
              <a:rPr dirty="0" sz="1150" spc="3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spc="-10" b="1">
                <a:solidFill>
                  <a:srgbClr val="FFFFFF"/>
                </a:solidFill>
                <a:latin typeface="Arial"/>
                <a:cs typeface="Arial"/>
              </a:rPr>
              <a:t>consistency</a:t>
            </a:r>
            <a:endParaRPr sz="1150">
              <a:latin typeface="Arial"/>
              <a:cs typeface="Arial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4409332" y="5139203"/>
            <a:ext cx="2804795" cy="1948180"/>
            <a:chOff x="4409332" y="5139203"/>
            <a:chExt cx="2804795" cy="1948180"/>
          </a:xfrm>
        </p:grpSpPr>
        <p:sp>
          <p:nvSpPr>
            <p:cNvPr id="29" name="object 29"/>
            <p:cNvSpPr/>
            <p:nvPr/>
          </p:nvSpPr>
          <p:spPr>
            <a:xfrm>
              <a:off x="4512525" y="5408603"/>
              <a:ext cx="2701925" cy="1678939"/>
            </a:xfrm>
            <a:custGeom>
              <a:avLst/>
              <a:gdLst/>
              <a:ahLst/>
              <a:cxnLst/>
              <a:rect l="l" t="t" r="r" b="b"/>
              <a:pathLst>
                <a:path w="2701925" h="1678940">
                  <a:moveTo>
                    <a:pt x="94869" y="0"/>
                  </a:moveTo>
                  <a:lnTo>
                    <a:pt x="47421" y="12700"/>
                  </a:lnTo>
                  <a:lnTo>
                    <a:pt x="15125" y="43459"/>
                  </a:lnTo>
                  <a:lnTo>
                    <a:pt x="304" y="87122"/>
                  </a:lnTo>
                  <a:lnTo>
                    <a:pt x="0" y="1583537"/>
                  </a:lnTo>
                  <a:lnTo>
                    <a:pt x="304" y="1591284"/>
                  </a:lnTo>
                  <a:lnTo>
                    <a:pt x="16852" y="1637538"/>
                  </a:lnTo>
                  <a:lnTo>
                    <a:pt x="47421" y="1665706"/>
                  </a:lnTo>
                  <a:lnTo>
                    <a:pt x="87109" y="1678101"/>
                  </a:lnTo>
                  <a:lnTo>
                    <a:pt x="2608097" y="1678406"/>
                  </a:lnTo>
                  <a:lnTo>
                    <a:pt x="2623540" y="1676882"/>
                  </a:lnTo>
                  <a:lnTo>
                    <a:pt x="2667939" y="1655889"/>
                  </a:lnTo>
                  <a:lnTo>
                    <a:pt x="2694800" y="1618411"/>
                  </a:lnTo>
                  <a:lnTo>
                    <a:pt x="2701417" y="94869"/>
                  </a:lnTo>
                  <a:lnTo>
                    <a:pt x="2700172" y="79413"/>
                  </a:lnTo>
                  <a:lnTo>
                    <a:pt x="2680868" y="35890"/>
                  </a:lnTo>
                  <a:lnTo>
                    <a:pt x="2641422" y="6629"/>
                  </a:lnTo>
                  <a:lnTo>
                    <a:pt x="9486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4409332" y="5139203"/>
              <a:ext cx="2254885" cy="375920"/>
            </a:xfrm>
            <a:custGeom>
              <a:avLst/>
              <a:gdLst/>
              <a:ahLst/>
              <a:cxnLst/>
              <a:rect l="l" t="t" r="r" b="b"/>
              <a:pathLst>
                <a:path w="2254884" h="375920">
                  <a:moveTo>
                    <a:pt x="2072703" y="76"/>
                  </a:moveTo>
                  <a:lnTo>
                    <a:pt x="187794" y="0"/>
                  </a:lnTo>
                  <a:lnTo>
                    <a:pt x="136220" y="7188"/>
                  </a:lnTo>
                  <a:lnTo>
                    <a:pt x="86017" y="29946"/>
                  </a:lnTo>
                  <a:lnTo>
                    <a:pt x="44576" y="66281"/>
                  </a:lnTo>
                  <a:lnTo>
                    <a:pt x="15468" y="113093"/>
                  </a:lnTo>
                  <a:lnTo>
                    <a:pt x="1206" y="166331"/>
                  </a:lnTo>
                  <a:lnTo>
                    <a:pt x="0" y="184721"/>
                  </a:lnTo>
                  <a:lnTo>
                    <a:pt x="609" y="203136"/>
                  </a:lnTo>
                  <a:lnTo>
                    <a:pt x="13119" y="256819"/>
                  </a:lnTo>
                  <a:lnTo>
                    <a:pt x="40678" y="304546"/>
                  </a:lnTo>
                  <a:lnTo>
                    <a:pt x="80911" y="342226"/>
                  </a:lnTo>
                  <a:lnTo>
                    <a:pt x="130340" y="366610"/>
                  </a:lnTo>
                  <a:lnTo>
                    <a:pt x="181648" y="375513"/>
                  </a:lnTo>
                  <a:lnTo>
                    <a:pt x="2069642" y="375589"/>
                  </a:lnTo>
                  <a:lnTo>
                    <a:pt x="2088032" y="374383"/>
                  </a:lnTo>
                  <a:lnTo>
                    <a:pt x="2135593" y="362470"/>
                  </a:lnTo>
                  <a:lnTo>
                    <a:pt x="2183320" y="334911"/>
                  </a:lnTo>
                  <a:lnTo>
                    <a:pt x="2215565" y="302133"/>
                  </a:lnTo>
                  <a:lnTo>
                    <a:pt x="2242350" y="253949"/>
                  </a:lnTo>
                  <a:lnTo>
                    <a:pt x="2253157" y="209257"/>
                  </a:lnTo>
                  <a:lnTo>
                    <a:pt x="2254351" y="190868"/>
                  </a:lnTo>
                  <a:lnTo>
                    <a:pt x="2253754" y="172440"/>
                  </a:lnTo>
                  <a:lnTo>
                    <a:pt x="2241232" y="118770"/>
                  </a:lnTo>
                  <a:lnTo>
                    <a:pt x="2213686" y="71031"/>
                  </a:lnTo>
                  <a:lnTo>
                    <a:pt x="2173452" y="33350"/>
                  </a:lnTo>
                  <a:lnTo>
                    <a:pt x="2124024" y="8978"/>
                  </a:lnTo>
                  <a:lnTo>
                    <a:pt x="2072703" y="7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1" name="object 31"/>
          <p:cNvSpPr txBox="1"/>
          <p:nvPr/>
        </p:nvSpPr>
        <p:spPr>
          <a:xfrm>
            <a:off x="4609998" y="5215170"/>
            <a:ext cx="1853564" cy="20383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Non-disruptive</a:t>
            </a:r>
            <a:r>
              <a:rPr dirty="0" sz="1150" spc="2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b="1">
                <a:solidFill>
                  <a:srgbClr val="FFFFFF"/>
                </a:solidFill>
                <a:latin typeface="Arial"/>
                <a:cs typeface="Arial"/>
              </a:rPr>
              <a:t>DR</a:t>
            </a:r>
            <a:r>
              <a:rPr dirty="0" sz="1150" spc="2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spc="-10" b="1">
                <a:solidFill>
                  <a:srgbClr val="FFFFFF"/>
                </a:solidFill>
                <a:latin typeface="Arial"/>
                <a:cs typeface="Arial"/>
              </a:rPr>
              <a:t>testing</a:t>
            </a:r>
            <a:endParaRPr sz="115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750025" y="5682615"/>
            <a:ext cx="1878330" cy="35179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5730" marR="5080" indent="-113664">
              <a:lnSpc>
                <a:spcPct val="101899"/>
              </a:lnSpc>
              <a:spcBef>
                <a:spcPts val="95"/>
              </a:spcBef>
              <a:buChar char="•"/>
              <a:tabLst>
                <a:tab pos="127635" algn="l"/>
              </a:tabLst>
            </a:pPr>
            <a:r>
              <a:rPr dirty="0" sz="1050">
                <a:latin typeface="Arial"/>
                <a:cs typeface="Arial"/>
              </a:rPr>
              <a:t>Run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drills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at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any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time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without </a:t>
            </a:r>
            <a:r>
              <a:rPr dirty="0" sz="1050" spc="-10">
                <a:latin typeface="Arial"/>
                <a:cs typeface="Arial"/>
              </a:rPr>
              <a:t>	</a:t>
            </a:r>
            <a:r>
              <a:rPr dirty="0" sz="1050">
                <a:latin typeface="Arial"/>
                <a:cs typeface="Arial"/>
              </a:rPr>
              <a:t>impacting</a:t>
            </a:r>
            <a:r>
              <a:rPr dirty="0" sz="1050" spc="1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production.</a:t>
            </a:r>
            <a:endParaRPr sz="105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750025" y="6132262"/>
            <a:ext cx="2090420" cy="6781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5730" marR="5080" indent="-113664">
              <a:lnSpc>
                <a:spcPct val="101899"/>
              </a:lnSpc>
              <a:spcBef>
                <a:spcPts val="95"/>
              </a:spcBef>
              <a:buChar char="•"/>
              <a:tabLst>
                <a:tab pos="127635" algn="l"/>
              </a:tabLst>
            </a:pPr>
            <a:r>
              <a:rPr dirty="0" sz="1050">
                <a:latin typeface="Arial"/>
                <a:cs typeface="Arial"/>
              </a:rPr>
              <a:t>Validate</a:t>
            </a:r>
            <a:r>
              <a:rPr dirty="0" sz="1050" spc="-1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runbooks,</a:t>
            </a:r>
            <a:r>
              <a:rPr dirty="0" sz="1050" spc="-10">
                <a:latin typeface="Arial"/>
                <a:cs typeface="Arial"/>
              </a:rPr>
              <a:t> validate </a:t>
            </a:r>
            <a:r>
              <a:rPr dirty="0" sz="1050" spc="-10">
                <a:latin typeface="Arial"/>
                <a:cs typeface="Arial"/>
              </a:rPr>
              <a:t>	</a:t>
            </a:r>
            <a:r>
              <a:rPr dirty="0" sz="1050">
                <a:latin typeface="Arial"/>
                <a:cs typeface="Arial"/>
              </a:rPr>
              <a:t>dependencies,</a:t>
            </a:r>
            <a:r>
              <a:rPr dirty="0" sz="1050" spc="4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validate</a:t>
            </a:r>
            <a:r>
              <a:rPr dirty="0" sz="1050" spc="40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recovery </a:t>
            </a:r>
            <a:r>
              <a:rPr dirty="0" sz="1050" spc="-10">
                <a:latin typeface="Arial"/>
                <a:cs typeface="Arial"/>
              </a:rPr>
              <a:t>	</a:t>
            </a:r>
            <a:r>
              <a:rPr dirty="0" sz="1050">
                <a:latin typeface="Arial"/>
                <a:cs typeface="Arial"/>
              </a:rPr>
              <a:t>pn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logging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-</a:t>
            </a:r>
            <a:r>
              <a:rPr dirty="0" sz="1050" spc="20">
                <a:latin typeface="Arial"/>
                <a:cs typeface="Arial"/>
              </a:rPr>
              <a:t> </a:t>
            </a:r>
            <a:r>
              <a:rPr dirty="0" sz="1050">
                <a:latin typeface="Arial"/>
                <a:cs typeface="Arial"/>
              </a:rPr>
              <a:t>without</a:t>
            </a:r>
            <a:r>
              <a:rPr dirty="0" sz="1050" spc="15">
                <a:latin typeface="Arial"/>
                <a:cs typeface="Arial"/>
              </a:rPr>
              <a:t> </a:t>
            </a:r>
            <a:r>
              <a:rPr dirty="0" sz="1050" spc="-10">
                <a:latin typeface="Arial"/>
                <a:cs typeface="Arial"/>
              </a:rPr>
              <a:t>stopping 	operations.</a:t>
            </a:r>
            <a:endParaRPr sz="1050">
              <a:latin typeface="Arial"/>
              <a:cs typeface="Arial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3854586" y="496951"/>
            <a:ext cx="3423920" cy="8842375"/>
            <a:chOff x="3854586" y="496951"/>
            <a:chExt cx="3423920" cy="8842375"/>
          </a:xfrm>
        </p:grpSpPr>
        <p:pic>
          <p:nvPicPr>
            <p:cNvPr id="35" name="object 3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71984" y="8311871"/>
              <a:ext cx="1206418" cy="1026984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54586" y="7553393"/>
              <a:ext cx="3087466" cy="1746059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44543" y="522226"/>
              <a:ext cx="924005" cy="10576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34443" y="496951"/>
              <a:ext cx="161607" cy="161620"/>
            </a:xfrm>
            <a:prstGeom prst="rect">
              <a:avLst/>
            </a:prstGeom>
          </p:spPr>
        </p:pic>
      </p:grpSp>
      <p:sp>
        <p:nvSpPr>
          <p:cNvPr id="39" name="object 39" descr="$PPTXTitle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/>
              <a:t>Azure</a:t>
            </a:r>
            <a:r>
              <a:rPr dirty="0" spc="-30"/>
              <a:t> </a:t>
            </a:r>
            <a:r>
              <a:rPr dirty="0"/>
              <a:t>Site</a:t>
            </a:r>
            <a:r>
              <a:rPr dirty="0" spc="-15"/>
              <a:t> </a:t>
            </a:r>
            <a:r>
              <a:rPr dirty="0" spc="-10"/>
              <a:t>Recovery</a:t>
            </a:r>
          </a:p>
        </p:txBody>
      </p:sp>
      <p:sp>
        <p:nvSpPr>
          <p:cNvPr id="40" name="object 40"/>
          <p:cNvSpPr txBox="1"/>
          <p:nvPr/>
        </p:nvSpPr>
        <p:spPr>
          <a:xfrm>
            <a:off x="298843" y="458520"/>
            <a:ext cx="1183640" cy="238760"/>
          </a:xfrm>
          <a:prstGeom prst="rect">
            <a:avLst/>
          </a:prstGeom>
          <a:solidFill>
            <a:srgbClr val="FFFFFF"/>
          </a:solidFill>
        </p:spPr>
        <p:txBody>
          <a:bodyPr wrap="square" lIns="0" tIns="34925" rIns="0" bIns="0" rtlCol="0" vert="horz">
            <a:spAutoFit/>
          </a:bodyPr>
          <a:lstStyle/>
          <a:p>
            <a:pPr marL="233045">
              <a:lnSpc>
                <a:spcPct val="100000"/>
              </a:lnSpc>
              <a:spcBef>
                <a:spcPts val="275"/>
              </a:spcBef>
            </a:pPr>
            <a:r>
              <a:rPr dirty="0" sz="950">
                <a:latin typeface="Acumin Pro"/>
                <a:cs typeface="Acumin Pro"/>
              </a:rPr>
              <a:t>Partner</a:t>
            </a:r>
            <a:r>
              <a:rPr dirty="0" sz="950" spc="65">
                <a:latin typeface="Acumin Pro"/>
                <a:cs typeface="Acumin Pro"/>
              </a:rPr>
              <a:t> </a:t>
            </a:r>
            <a:r>
              <a:rPr dirty="0" sz="950" spc="-20">
                <a:latin typeface="Acumin Pro"/>
                <a:cs typeface="Acumin Pro"/>
              </a:rPr>
              <a:t>Logo</a:t>
            </a:r>
            <a:endParaRPr sz="950">
              <a:latin typeface="Acumin Pro"/>
              <a:cs typeface="Acumin Pr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WHITEPAPER 2 - Azure Site Recovery</dc:title>
  <dcterms:created xsi:type="dcterms:W3CDTF">2025-11-18T01:34:37Z</dcterms:created>
  <dcterms:modified xsi:type="dcterms:W3CDTF">2025-11-18T01:34:37Z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2025-11-18T00:00:00Z</vt:filetime>
  </property>
  <property fmtid="{D5CDD505-2E9C-101B-9397-08002B2CF9AE}" pid="3" name="CreationClient">
    <vt:lpwstr>authoring</vt:lpwstr>
  </property>
  <property fmtid="{D5CDD505-2E9C-101B-9397-08002B2CF9AE}" pid="4" name="Creator">
    <vt:lpwstr>Adobe Express</vt:lpwstr>
  </property>
  <property fmtid="{D5CDD505-2E9C-101B-9397-08002B2CF9AE}" pid="5" name="LastSaved">
    <vt:filetime>2025-11-18T00:00:00Z</vt:filetime>
  </property>
  <property fmtid="{D5CDD505-2E9C-101B-9397-08002B2CF9AE}" pid="6" name="Producer">
    <vt:lpwstr>Adobe Express</vt:lpwstr>
  </property>
</Properties>
</file>