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7560005" cy="1069200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1348" y="969545"/>
            <a:ext cx="4360153" cy="5003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Modern</a:t>
            </a:r>
            <a:r>
              <a:rPr dirty="0" spc="-10"/>
              <a:t> </a:t>
            </a:r>
            <a:r>
              <a:rPr dirty="0"/>
              <a:t>BCDR</a:t>
            </a:r>
            <a:r>
              <a:rPr dirty="0" spc="-5"/>
              <a:t> </a:t>
            </a:r>
            <a:r>
              <a:rPr dirty="0"/>
              <a:t>in</a:t>
            </a:r>
            <a:r>
              <a:rPr dirty="0" spc="-114"/>
              <a:t> </a:t>
            </a:r>
            <a:r>
              <a:rPr dirty="0" spc="-20"/>
              <a:t>Azure</a:t>
            </a:r>
          </a:p>
        </p:txBody>
      </p:sp>
      <p:sp>
        <p:nvSpPr>
          <p:cNvPr id="3" name="object 3"/>
          <p:cNvSpPr/>
          <p:nvPr/>
        </p:nvSpPr>
        <p:spPr>
          <a:xfrm>
            <a:off x="12" y="9824656"/>
            <a:ext cx="7560309" cy="867410"/>
          </a:xfrm>
          <a:custGeom>
            <a:avLst/>
            <a:gdLst/>
            <a:ahLst/>
            <a:cxnLst/>
            <a:rect l="l" t="t" r="r" b="b"/>
            <a:pathLst>
              <a:path w="7560309" h="867409">
                <a:moveTo>
                  <a:pt x="7560157" y="0"/>
                </a:moveTo>
                <a:lnTo>
                  <a:pt x="0" y="0"/>
                </a:lnTo>
                <a:lnTo>
                  <a:pt x="0" y="867346"/>
                </a:lnTo>
                <a:lnTo>
                  <a:pt x="7560157" y="867346"/>
                </a:lnTo>
                <a:lnTo>
                  <a:pt x="7560157" y="0"/>
                </a:lnTo>
                <a:close/>
              </a:path>
            </a:pathLst>
          </a:custGeom>
          <a:solidFill>
            <a:srgbClr val="0024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133737" y="10045862"/>
            <a:ext cx="5295265" cy="4013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51435" marR="5080" indent="-39370">
              <a:lnSpc>
                <a:spcPct val="102699"/>
              </a:lnSpc>
              <a:spcBef>
                <a:spcPts val="90"/>
              </a:spcBef>
            </a:pP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Talk</a:t>
            </a:r>
            <a:r>
              <a:rPr dirty="0" sz="1200" spc="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200" spc="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FFFFFF"/>
                </a:solidFill>
                <a:latin typeface="Arial"/>
                <a:cs typeface="Arial"/>
              </a:rPr>
              <a:t>[PARTNER</a:t>
            </a:r>
            <a:r>
              <a:rPr dirty="0" sz="1200" spc="4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FFFFFF"/>
                </a:solidFill>
                <a:latin typeface="Arial"/>
                <a:cs typeface="Arial"/>
              </a:rPr>
              <a:t>NAME]</a:t>
            </a:r>
            <a:r>
              <a:rPr dirty="0" sz="1200" spc="4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200" spc="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assess</a:t>
            </a:r>
            <a:r>
              <a:rPr dirty="0" sz="1200" spc="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current</a:t>
            </a:r>
            <a:r>
              <a:rPr dirty="0" sz="1200" spc="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posture,</a:t>
            </a:r>
            <a:r>
              <a:rPr dirty="0" sz="1200" spc="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map</a:t>
            </a:r>
            <a:r>
              <a:rPr dirty="0" sz="1200" spc="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tiered</a:t>
            </a:r>
            <a:r>
              <a:rPr dirty="0" sz="1200" spc="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workloads,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200" spc="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define</a:t>
            </a:r>
            <a:r>
              <a:rPr dirty="0" sz="1200" spc="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20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right-sized</a:t>
            </a:r>
            <a:r>
              <a:rPr dirty="0" sz="12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1200" spc="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BCDR</a:t>
            </a:r>
            <a:r>
              <a:rPr dirty="0" sz="1200" spc="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design</a:t>
            </a:r>
            <a:r>
              <a:rPr dirty="0" sz="120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using</a:t>
            </a:r>
            <a:r>
              <a:rPr dirty="0" sz="1200" spc="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Backup</a:t>
            </a:r>
            <a:r>
              <a:rPr dirty="0" sz="120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ASR</a:t>
            </a:r>
            <a:r>
              <a:rPr dirty="0" sz="120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together.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61955" y="340982"/>
            <a:ext cx="6900545" cy="6659880"/>
            <a:chOff x="361955" y="340982"/>
            <a:chExt cx="6900545" cy="665988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38065" y="366256"/>
              <a:ext cx="924006" cy="10576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27965" y="340982"/>
              <a:ext cx="161620" cy="16162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61955" y="2721930"/>
              <a:ext cx="3330575" cy="4278630"/>
            </a:xfrm>
            <a:custGeom>
              <a:avLst/>
              <a:gdLst/>
              <a:ahLst/>
              <a:cxnLst/>
              <a:rect l="l" t="t" r="r" b="b"/>
              <a:pathLst>
                <a:path w="3330575" h="4278630">
                  <a:moveTo>
                    <a:pt x="94830" y="0"/>
                  </a:moveTo>
                  <a:lnTo>
                    <a:pt x="47383" y="12700"/>
                  </a:lnTo>
                  <a:lnTo>
                    <a:pt x="15087" y="43459"/>
                  </a:lnTo>
                  <a:lnTo>
                    <a:pt x="266" y="87122"/>
                  </a:lnTo>
                  <a:lnTo>
                    <a:pt x="0" y="4186847"/>
                  </a:lnTo>
                  <a:lnTo>
                    <a:pt x="2082" y="4203776"/>
                  </a:lnTo>
                  <a:lnTo>
                    <a:pt x="22478" y="4245114"/>
                  </a:lnTo>
                  <a:lnTo>
                    <a:pt x="59956" y="4271987"/>
                  </a:lnTo>
                  <a:lnTo>
                    <a:pt x="3235388" y="4278604"/>
                  </a:lnTo>
                  <a:lnTo>
                    <a:pt x="3246234" y="4278007"/>
                  </a:lnTo>
                  <a:lnTo>
                    <a:pt x="3286798" y="4263491"/>
                  </a:lnTo>
                  <a:lnTo>
                    <a:pt x="3317557" y="4231182"/>
                  </a:lnTo>
                  <a:lnTo>
                    <a:pt x="3329952" y="4191508"/>
                  </a:lnTo>
                  <a:lnTo>
                    <a:pt x="3330244" y="94869"/>
                  </a:lnTo>
                  <a:lnTo>
                    <a:pt x="3329470" y="82486"/>
                  </a:lnTo>
                  <a:lnTo>
                    <a:pt x="3310661" y="37109"/>
                  </a:lnTo>
                  <a:lnTo>
                    <a:pt x="3273120" y="7810"/>
                  </a:lnTo>
                  <a:lnTo>
                    <a:pt x="948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547843" y="2449521"/>
              <a:ext cx="2959735" cy="375920"/>
            </a:xfrm>
            <a:custGeom>
              <a:avLst/>
              <a:gdLst/>
              <a:ahLst/>
              <a:cxnLst/>
              <a:rect l="l" t="t" r="r" b="b"/>
              <a:pathLst>
                <a:path w="2959735" h="375919">
                  <a:moveTo>
                    <a:pt x="2777921" y="76"/>
                  </a:moveTo>
                  <a:lnTo>
                    <a:pt x="187794" y="0"/>
                  </a:lnTo>
                  <a:lnTo>
                    <a:pt x="136220" y="7188"/>
                  </a:lnTo>
                  <a:lnTo>
                    <a:pt x="86017" y="29946"/>
                  </a:lnTo>
                  <a:lnTo>
                    <a:pt x="44577" y="66281"/>
                  </a:lnTo>
                  <a:lnTo>
                    <a:pt x="15468" y="113093"/>
                  </a:lnTo>
                  <a:lnTo>
                    <a:pt x="1206" y="166331"/>
                  </a:lnTo>
                  <a:lnTo>
                    <a:pt x="0" y="184721"/>
                  </a:lnTo>
                  <a:lnTo>
                    <a:pt x="609" y="203136"/>
                  </a:lnTo>
                  <a:lnTo>
                    <a:pt x="13119" y="256819"/>
                  </a:lnTo>
                  <a:lnTo>
                    <a:pt x="40678" y="304546"/>
                  </a:lnTo>
                  <a:lnTo>
                    <a:pt x="80911" y="342226"/>
                  </a:lnTo>
                  <a:lnTo>
                    <a:pt x="130340" y="366610"/>
                  </a:lnTo>
                  <a:lnTo>
                    <a:pt x="181648" y="375513"/>
                  </a:lnTo>
                  <a:lnTo>
                    <a:pt x="2774848" y="375589"/>
                  </a:lnTo>
                  <a:lnTo>
                    <a:pt x="2793238" y="374383"/>
                  </a:lnTo>
                  <a:lnTo>
                    <a:pt x="2840799" y="362470"/>
                  </a:lnTo>
                  <a:lnTo>
                    <a:pt x="2881172" y="340461"/>
                  </a:lnTo>
                  <a:lnTo>
                    <a:pt x="2914992" y="309308"/>
                  </a:lnTo>
                  <a:lnTo>
                    <a:pt x="2942844" y="265303"/>
                  </a:lnTo>
                  <a:lnTo>
                    <a:pt x="2956560" y="221411"/>
                  </a:lnTo>
                  <a:lnTo>
                    <a:pt x="2959569" y="190868"/>
                  </a:lnTo>
                  <a:lnTo>
                    <a:pt x="2958960" y="172440"/>
                  </a:lnTo>
                  <a:lnTo>
                    <a:pt x="2946450" y="118770"/>
                  </a:lnTo>
                  <a:lnTo>
                    <a:pt x="2920784" y="73456"/>
                  </a:lnTo>
                  <a:lnTo>
                    <a:pt x="2886113" y="38785"/>
                  </a:lnTo>
                  <a:lnTo>
                    <a:pt x="2840799" y="13119"/>
                  </a:lnTo>
                  <a:lnTo>
                    <a:pt x="2793238" y="1206"/>
                  </a:lnTo>
                  <a:lnTo>
                    <a:pt x="2777921" y="7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425640" y="302552"/>
            <a:ext cx="1183640" cy="23876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34925" rIns="0" bIns="0" rtlCol="0" vert="horz">
            <a:spAutoFit/>
          </a:bodyPr>
          <a:lstStyle/>
          <a:p>
            <a:pPr marL="233045">
              <a:lnSpc>
                <a:spcPct val="100000"/>
              </a:lnSpc>
              <a:spcBef>
                <a:spcPts val="275"/>
              </a:spcBef>
            </a:pPr>
            <a:r>
              <a:rPr dirty="0" sz="950">
                <a:latin typeface="Acumin Pro"/>
                <a:cs typeface="Acumin Pro"/>
              </a:rPr>
              <a:t>Partner</a:t>
            </a:r>
            <a:r>
              <a:rPr dirty="0" sz="950" spc="65">
                <a:latin typeface="Acumin Pro"/>
                <a:cs typeface="Acumin Pro"/>
              </a:rPr>
              <a:t> </a:t>
            </a:r>
            <a:r>
              <a:rPr dirty="0" sz="950" spc="-20">
                <a:latin typeface="Acumin Pro"/>
                <a:cs typeface="Acumin Pro"/>
              </a:rPr>
              <a:t>Logo</a:t>
            </a:r>
            <a:endParaRPr sz="950">
              <a:latin typeface="Acumin Pro"/>
              <a:cs typeface="Acumin Pr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43989" y="1565024"/>
            <a:ext cx="6274435" cy="70231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dirty="0" sz="1250" b="1">
                <a:solidFill>
                  <a:srgbClr val="FFFFFF"/>
                </a:solidFill>
                <a:latin typeface="Arial"/>
                <a:cs typeface="Arial"/>
              </a:rPr>
              <a:t>Protect</a:t>
            </a:r>
            <a:r>
              <a:rPr dirty="0" sz="1250" spc="3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50" b="1">
                <a:solidFill>
                  <a:srgbClr val="FFFFFF"/>
                </a:solidFill>
                <a:latin typeface="Arial"/>
                <a:cs typeface="Arial"/>
              </a:rPr>
              <a:t>data.</a:t>
            </a:r>
            <a:r>
              <a:rPr dirty="0" sz="1250" spc="3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50" b="1">
                <a:solidFill>
                  <a:srgbClr val="FFFFFF"/>
                </a:solidFill>
                <a:latin typeface="Arial"/>
                <a:cs typeface="Arial"/>
              </a:rPr>
              <a:t>Protect</a:t>
            </a:r>
            <a:r>
              <a:rPr dirty="0" sz="1250" spc="4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50" b="1">
                <a:solidFill>
                  <a:srgbClr val="FFFFFF"/>
                </a:solidFill>
                <a:latin typeface="Arial"/>
                <a:cs typeface="Arial"/>
              </a:rPr>
              <a:t>service.</a:t>
            </a:r>
            <a:r>
              <a:rPr dirty="0" sz="1250" spc="3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50" b="1">
                <a:solidFill>
                  <a:srgbClr val="FFFFFF"/>
                </a:solidFill>
                <a:latin typeface="Arial"/>
                <a:cs typeface="Arial"/>
              </a:rPr>
              <a:t>Protect</a:t>
            </a:r>
            <a:r>
              <a:rPr dirty="0" sz="1250" spc="3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50" spc="-10" b="1">
                <a:solidFill>
                  <a:srgbClr val="FFFFFF"/>
                </a:solidFill>
                <a:latin typeface="Arial"/>
                <a:cs typeface="Arial"/>
              </a:rPr>
              <a:t>revenue.</a:t>
            </a:r>
            <a:endParaRPr sz="1250">
              <a:latin typeface="Arial"/>
              <a:cs typeface="Arial"/>
            </a:endParaRPr>
          </a:p>
          <a:p>
            <a:pPr algn="ctr" marL="12700" marR="5080">
              <a:lnSpc>
                <a:spcPct val="101699"/>
              </a:lnSpc>
              <a:spcBef>
                <a:spcPts val="1245"/>
              </a:spcBef>
            </a:pP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Azure-native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BCDR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removes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infrastructure</a:t>
            </a:r>
            <a:r>
              <a:rPr dirty="0" sz="105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overhead,</a:t>
            </a:r>
            <a:r>
              <a:rPr dirty="0" sz="105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enables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consistent</a:t>
            </a:r>
            <a:r>
              <a:rPr dirty="0" sz="105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recovery</a:t>
            </a:r>
            <a:r>
              <a:rPr dirty="0" sz="105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outcomes,</a:t>
            </a:r>
            <a:r>
              <a:rPr dirty="0" sz="105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Arial"/>
                <a:cs typeface="Arial"/>
              </a:rPr>
              <a:t>aligns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resilience</a:t>
            </a:r>
            <a:r>
              <a:rPr dirty="0" sz="105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05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dirty="0" sz="105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speed</a:t>
            </a:r>
            <a:r>
              <a:rPr dirty="0" sz="105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dirty="0" sz="105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cloud</a:t>
            </a:r>
            <a:r>
              <a:rPr dirty="0" sz="105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Arial"/>
                <a:cs typeface="Arial"/>
              </a:rPr>
              <a:t>operations.</a:t>
            </a:r>
            <a:endParaRPr sz="10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7971" y="2524362"/>
            <a:ext cx="2118360" cy="2038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1150" spc="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Backup</a:t>
            </a:r>
            <a:r>
              <a:rPr dirty="0" sz="1150" spc="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150" spc="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what</a:t>
            </a:r>
            <a:r>
              <a:rPr dirty="0" sz="1150" spc="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it</a:t>
            </a:r>
            <a:r>
              <a:rPr dirty="0" sz="1150" spc="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 b="1">
                <a:solidFill>
                  <a:srgbClr val="FFFFFF"/>
                </a:solidFill>
                <a:latin typeface="Arial"/>
                <a:cs typeface="Arial"/>
              </a:rPr>
              <a:t>solves</a:t>
            </a:r>
            <a:endParaRPr sz="11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5145" y="2987195"/>
            <a:ext cx="2720340" cy="351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1899"/>
              </a:lnSpc>
              <a:spcBef>
                <a:spcPts val="95"/>
              </a:spcBef>
            </a:pPr>
            <a:r>
              <a:rPr dirty="0" sz="1050">
                <a:latin typeface="Arial"/>
                <a:cs typeface="Arial"/>
              </a:rPr>
              <a:t>Recover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data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when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it’s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corrupted,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encrypted, </a:t>
            </a:r>
            <a:r>
              <a:rPr dirty="0" sz="1050">
                <a:latin typeface="Arial"/>
                <a:cs typeface="Arial"/>
              </a:rPr>
              <a:t>deleted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or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compromised.</a:t>
            </a:r>
            <a:endParaRPr sz="10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5145" y="3436842"/>
            <a:ext cx="2703195" cy="351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1899"/>
              </a:lnSpc>
              <a:spcBef>
                <a:spcPts val="95"/>
              </a:spcBef>
            </a:pPr>
            <a:r>
              <a:rPr dirty="0" sz="1050">
                <a:latin typeface="Arial"/>
                <a:cs typeface="Arial"/>
              </a:rPr>
              <a:t>Azure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Backup</a:t>
            </a:r>
            <a:r>
              <a:rPr dirty="0" sz="1050" spc="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focuses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on</a:t>
            </a:r>
            <a:r>
              <a:rPr dirty="0" sz="1050" spc="35">
                <a:latin typeface="Arial"/>
                <a:cs typeface="Arial"/>
              </a:rPr>
              <a:t> </a:t>
            </a:r>
            <a:r>
              <a:rPr dirty="0" sz="1050" b="1">
                <a:latin typeface="Arial"/>
                <a:cs typeface="Arial"/>
              </a:rPr>
              <a:t>data</a:t>
            </a:r>
            <a:r>
              <a:rPr dirty="0" sz="1050" spc="35" b="1">
                <a:latin typeface="Arial"/>
                <a:cs typeface="Arial"/>
              </a:rPr>
              <a:t> </a:t>
            </a:r>
            <a:r>
              <a:rPr dirty="0" sz="1050" b="1">
                <a:latin typeface="Arial"/>
                <a:cs typeface="Arial"/>
              </a:rPr>
              <a:t>protection</a:t>
            </a:r>
            <a:r>
              <a:rPr dirty="0" sz="1050" spc="30" b="1">
                <a:latin typeface="Arial"/>
                <a:cs typeface="Arial"/>
              </a:rPr>
              <a:t> </a:t>
            </a:r>
            <a:r>
              <a:rPr dirty="0" sz="1050" spc="-50" b="1">
                <a:latin typeface="Arial"/>
                <a:cs typeface="Arial"/>
              </a:rPr>
              <a:t>+ </a:t>
            </a:r>
            <a:r>
              <a:rPr dirty="0" sz="1050" b="1">
                <a:latin typeface="Arial"/>
                <a:cs typeface="Arial"/>
              </a:rPr>
              <a:t>recovery</a:t>
            </a:r>
            <a:r>
              <a:rPr dirty="0" sz="1050" spc="35" b="1">
                <a:latin typeface="Arial"/>
                <a:cs typeface="Arial"/>
              </a:rPr>
              <a:t> </a:t>
            </a:r>
            <a:r>
              <a:rPr dirty="0" sz="1050" b="1">
                <a:latin typeface="Arial"/>
                <a:cs typeface="Arial"/>
              </a:rPr>
              <a:t>point</a:t>
            </a:r>
            <a:r>
              <a:rPr dirty="0" sz="1050" spc="35" b="1">
                <a:latin typeface="Arial"/>
                <a:cs typeface="Arial"/>
              </a:rPr>
              <a:t> </a:t>
            </a:r>
            <a:r>
              <a:rPr dirty="0" sz="1050" spc="-10" b="1">
                <a:latin typeface="Arial"/>
                <a:cs typeface="Arial"/>
              </a:rPr>
              <a:t>durability.</a:t>
            </a:r>
            <a:endParaRPr sz="10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35145" y="3886489"/>
            <a:ext cx="1203960" cy="1885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050" b="1">
                <a:latin typeface="Arial"/>
                <a:cs typeface="Arial"/>
              </a:rPr>
              <a:t>Core</a:t>
            </a:r>
            <a:r>
              <a:rPr dirty="0" sz="1050" spc="10" b="1">
                <a:latin typeface="Arial"/>
                <a:cs typeface="Arial"/>
              </a:rPr>
              <a:t> </a:t>
            </a:r>
            <a:r>
              <a:rPr dirty="0" sz="1050" b="1">
                <a:latin typeface="Arial"/>
                <a:cs typeface="Arial"/>
              </a:rPr>
              <a:t>value</a:t>
            </a:r>
            <a:r>
              <a:rPr dirty="0" sz="1050" spc="15" b="1">
                <a:latin typeface="Arial"/>
                <a:cs typeface="Arial"/>
              </a:rPr>
              <a:t> </a:t>
            </a:r>
            <a:r>
              <a:rPr dirty="0" sz="1050" spc="-10" b="1">
                <a:latin typeface="Arial"/>
                <a:cs typeface="Arial"/>
              </a:rPr>
              <a:t>pillars:</a:t>
            </a:r>
            <a:endParaRPr sz="10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5145" y="4173073"/>
            <a:ext cx="2327275" cy="47561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6364" indent="-113664">
              <a:lnSpc>
                <a:spcPct val="100000"/>
              </a:lnSpc>
              <a:spcBef>
                <a:spcPts val="120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Hybrid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+</a:t>
            </a:r>
            <a:r>
              <a:rPr dirty="0" sz="1050" spc="-4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Azure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workloads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supported</a:t>
            </a:r>
            <a:endParaRPr sz="105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994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App-consistent</a:t>
            </a:r>
            <a:r>
              <a:rPr dirty="0" sz="1050" spc="7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backups</a:t>
            </a:r>
            <a:endParaRPr sz="10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35145" y="4746241"/>
            <a:ext cx="2893695" cy="47561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6364" indent="-113664">
              <a:lnSpc>
                <a:spcPct val="100000"/>
              </a:lnSpc>
              <a:spcBef>
                <a:spcPts val="120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Immutable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vaulting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+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ransomware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safeguards</a:t>
            </a:r>
            <a:endParaRPr sz="105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994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LRS,</a:t>
            </a:r>
            <a:r>
              <a:rPr dirty="0" sz="1050" spc="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ZRS,</a:t>
            </a:r>
            <a:r>
              <a:rPr dirty="0" sz="1050" spc="4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GRS</a:t>
            </a:r>
            <a:r>
              <a:rPr dirty="0" sz="1050" spc="4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durability</a:t>
            </a:r>
            <a:r>
              <a:rPr dirty="0" sz="1050" spc="4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options</a:t>
            </a:r>
            <a:endParaRPr sz="10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35145" y="5319409"/>
            <a:ext cx="2218055" cy="1885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6364" indent="-113664">
              <a:lnSpc>
                <a:spcPct val="100000"/>
              </a:lnSpc>
              <a:spcBef>
                <a:spcPts val="120"/>
              </a:spcBef>
              <a:buChar char="•"/>
              <a:tabLst>
                <a:tab pos="126364" algn="l"/>
              </a:tabLst>
            </a:pPr>
            <a:r>
              <a:rPr dirty="0" sz="1050" spc="-10">
                <a:latin typeface="Arial"/>
                <a:cs typeface="Arial"/>
              </a:rPr>
              <a:t>Policy-</a:t>
            </a:r>
            <a:r>
              <a:rPr dirty="0" sz="1050">
                <a:latin typeface="Arial"/>
                <a:cs typeface="Arial"/>
              </a:rPr>
              <a:t>based</a:t>
            </a:r>
            <a:r>
              <a:rPr dirty="0" sz="1050" spc="5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enforcement</a:t>
            </a:r>
            <a:r>
              <a:rPr dirty="0" sz="1050" spc="5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at</a:t>
            </a:r>
            <a:r>
              <a:rPr dirty="0" sz="1050" spc="5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scale</a:t>
            </a:r>
            <a:endParaRPr sz="10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35145" y="6218704"/>
            <a:ext cx="2216150" cy="47561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050" b="1">
                <a:latin typeface="Arial"/>
                <a:cs typeface="Arial"/>
              </a:rPr>
              <a:t>Target</a:t>
            </a:r>
            <a:r>
              <a:rPr dirty="0" sz="1050" spc="-40" b="1">
                <a:latin typeface="Arial"/>
                <a:cs typeface="Arial"/>
              </a:rPr>
              <a:t> </a:t>
            </a:r>
            <a:r>
              <a:rPr dirty="0" sz="1050" spc="-10" b="1">
                <a:latin typeface="Arial"/>
                <a:cs typeface="Arial"/>
              </a:rPr>
              <a:t>outcome:</a:t>
            </a:r>
            <a:endParaRPr sz="10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</a:pPr>
            <a:r>
              <a:rPr dirty="0" sz="1050">
                <a:latin typeface="Arial"/>
                <a:cs typeface="Arial"/>
              </a:rPr>
              <a:t>Restore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data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to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known-good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state.</a:t>
            </a:r>
            <a:endParaRPr sz="1050">
              <a:latin typeface="Arial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4001117" y="2449521"/>
            <a:ext cx="3261360" cy="4551045"/>
            <a:chOff x="4001117" y="2449521"/>
            <a:chExt cx="3261360" cy="4551045"/>
          </a:xfrm>
        </p:grpSpPr>
        <p:sp>
          <p:nvSpPr>
            <p:cNvPr id="21" name="object 21"/>
            <p:cNvSpPr/>
            <p:nvPr/>
          </p:nvSpPr>
          <p:spPr>
            <a:xfrm>
              <a:off x="4001117" y="2721930"/>
              <a:ext cx="3261360" cy="4278630"/>
            </a:xfrm>
            <a:custGeom>
              <a:avLst/>
              <a:gdLst/>
              <a:ahLst/>
              <a:cxnLst/>
              <a:rect l="l" t="t" r="r" b="b"/>
              <a:pathLst>
                <a:path w="3261359" h="4278630">
                  <a:moveTo>
                    <a:pt x="94830" y="0"/>
                  </a:moveTo>
                  <a:lnTo>
                    <a:pt x="47383" y="12700"/>
                  </a:lnTo>
                  <a:lnTo>
                    <a:pt x="15087" y="43459"/>
                  </a:lnTo>
                  <a:lnTo>
                    <a:pt x="266" y="87122"/>
                  </a:lnTo>
                  <a:lnTo>
                    <a:pt x="0" y="4186847"/>
                  </a:lnTo>
                  <a:lnTo>
                    <a:pt x="2082" y="4203776"/>
                  </a:lnTo>
                  <a:lnTo>
                    <a:pt x="22478" y="4245114"/>
                  </a:lnTo>
                  <a:lnTo>
                    <a:pt x="59956" y="4271987"/>
                  </a:lnTo>
                  <a:lnTo>
                    <a:pt x="3169107" y="4278579"/>
                  </a:lnTo>
                  <a:lnTo>
                    <a:pt x="3184524" y="4276813"/>
                  </a:lnTo>
                  <a:lnTo>
                    <a:pt x="3223767" y="4259021"/>
                  </a:lnTo>
                  <a:lnTo>
                    <a:pt x="3253066" y="4221492"/>
                  </a:lnTo>
                  <a:lnTo>
                    <a:pt x="3260877" y="94869"/>
                  </a:lnTo>
                  <a:lnTo>
                    <a:pt x="3259620" y="79413"/>
                  </a:lnTo>
                  <a:lnTo>
                    <a:pt x="3240328" y="35890"/>
                  </a:lnTo>
                  <a:lnTo>
                    <a:pt x="3200882" y="6629"/>
                  </a:lnTo>
                  <a:lnTo>
                    <a:pt x="948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4153476" y="2449521"/>
              <a:ext cx="2959735" cy="375920"/>
            </a:xfrm>
            <a:custGeom>
              <a:avLst/>
              <a:gdLst/>
              <a:ahLst/>
              <a:cxnLst/>
              <a:rect l="l" t="t" r="r" b="b"/>
              <a:pathLst>
                <a:path w="2959734" h="375919">
                  <a:moveTo>
                    <a:pt x="2777921" y="76"/>
                  </a:moveTo>
                  <a:lnTo>
                    <a:pt x="187794" y="0"/>
                  </a:lnTo>
                  <a:lnTo>
                    <a:pt x="136220" y="7188"/>
                  </a:lnTo>
                  <a:lnTo>
                    <a:pt x="86017" y="29946"/>
                  </a:lnTo>
                  <a:lnTo>
                    <a:pt x="44576" y="66281"/>
                  </a:lnTo>
                  <a:lnTo>
                    <a:pt x="15468" y="113093"/>
                  </a:lnTo>
                  <a:lnTo>
                    <a:pt x="1206" y="166331"/>
                  </a:lnTo>
                  <a:lnTo>
                    <a:pt x="0" y="184721"/>
                  </a:lnTo>
                  <a:lnTo>
                    <a:pt x="609" y="203136"/>
                  </a:lnTo>
                  <a:lnTo>
                    <a:pt x="13119" y="256819"/>
                  </a:lnTo>
                  <a:lnTo>
                    <a:pt x="40678" y="304546"/>
                  </a:lnTo>
                  <a:lnTo>
                    <a:pt x="80911" y="342226"/>
                  </a:lnTo>
                  <a:lnTo>
                    <a:pt x="130340" y="366610"/>
                  </a:lnTo>
                  <a:lnTo>
                    <a:pt x="181648" y="375513"/>
                  </a:lnTo>
                  <a:lnTo>
                    <a:pt x="2774848" y="375589"/>
                  </a:lnTo>
                  <a:lnTo>
                    <a:pt x="2793237" y="374383"/>
                  </a:lnTo>
                  <a:lnTo>
                    <a:pt x="2840799" y="362470"/>
                  </a:lnTo>
                  <a:lnTo>
                    <a:pt x="2888526" y="334911"/>
                  </a:lnTo>
                  <a:lnTo>
                    <a:pt x="2924441" y="297192"/>
                  </a:lnTo>
                  <a:lnTo>
                    <a:pt x="2949625" y="248170"/>
                  </a:lnTo>
                  <a:lnTo>
                    <a:pt x="2958363" y="209257"/>
                  </a:lnTo>
                  <a:lnTo>
                    <a:pt x="2959569" y="190868"/>
                  </a:lnTo>
                  <a:lnTo>
                    <a:pt x="2958960" y="172440"/>
                  </a:lnTo>
                  <a:lnTo>
                    <a:pt x="2946450" y="118770"/>
                  </a:lnTo>
                  <a:lnTo>
                    <a:pt x="2920784" y="73456"/>
                  </a:lnTo>
                  <a:lnTo>
                    <a:pt x="2886113" y="38785"/>
                  </a:lnTo>
                  <a:lnTo>
                    <a:pt x="2840799" y="13119"/>
                  </a:lnTo>
                  <a:lnTo>
                    <a:pt x="2793237" y="1206"/>
                  </a:lnTo>
                  <a:lnTo>
                    <a:pt x="2777921" y="7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 txBox="1"/>
          <p:nvPr/>
        </p:nvSpPr>
        <p:spPr>
          <a:xfrm>
            <a:off x="4351096" y="2525486"/>
            <a:ext cx="2562860" cy="2038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1150" spc="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Site</a:t>
            </a:r>
            <a:r>
              <a:rPr dirty="0" sz="1150" spc="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Recovery</a:t>
            </a:r>
            <a:r>
              <a:rPr dirty="0" sz="1150" spc="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150" spc="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what</a:t>
            </a:r>
            <a:r>
              <a:rPr dirty="0" sz="1150" spc="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it</a:t>
            </a:r>
            <a:r>
              <a:rPr dirty="0" sz="1150" spc="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 b="1">
                <a:solidFill>
                  <a:srgbClr val="FFFFFF"/>
                </a:solidFill>
                <a:latin typeface="Arial"/>
                <a:cs typeface="Arial"/>
              </a:rPr>
              <a:t>solves</a:t>
            </a:r>
            <a:endParaRPr sz="11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140779" y="2995942"/>
            <a:ext cx="2966720" cy="8013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643255">
              <a:lnSpc>
                <a:spcPct val="101899"/>
              </a:lnSpc>
              <a:spcBef>
                <a:spcPts val="95"/>
              </a:spcBef>
            </a:pPr>
            <a:r>
              <a:rPr dirty="0" sz="1050">
                <a:latin typeface="Arial"/>
                <a:cs typeface="Arial"/>
              </a:rPr>
              <a:t>Recover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service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when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infrastructure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 spc="-25">
                <a:latin typeface="Arial"/>
                <a:cs typeface="Arial"/>
              </a:rPr>
              <a:t>is </a:t>
            </a:r>
            <a:r>
              <a:rPr dirty="0" sz="1050" spc="-10">
                <a:latin typeface="Arial"/>
                <a:cs typeface="Arial"/>
              </a:rPr>
              <a:t>unavailable.</a:t>
            </a:r>
            <a:endParaRPr sz="1050">
              <a:latin typeface="Arial"/>
              <a:cs typeface="Arial"/>
            </a:endParaRPr>
          </a:p>
          <a:p>
            <a:pPr marL="12700" marR="5080">
              <a:lnSpc>
                <a:spcPct val="101899"/>
              </a:lnSpc>
              <a:spcBef>
                <a:spcPts val="969"/>
              </a:spcBef>
            </a:pPr>
            <a:r>
              <a:rPr dirty="0" sz="1050">
                <a:latin typeface="Arial"/>
                <a:cs typeface="Arial"/>
              </a:rPr>
              <a:t>ASR</a:t>
            </a:r>
            <a:r>
              <a:rPr dirty="0" sz="1050" spc="4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focuses</a:t>
            </a:r>
            <a:r>
              <a:rPr dirty="0" sz="1050" spc="4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on</a:t>
            </a:r>
            <a:r>
              <a:rPr dirty="0" sz="1050" spc="40">
                <a:latin typeface="Arial"/>
                <a:cs typeface="Arial"/>
              </a:rPr>
              <a:t> </a:t>
            </a:r>
            <a:r>
              <a:rPr dirty="0" sz="1050" b="1">
                <a:latin typeface="Arial"/>
                <a:cs typeface="Arial"/>
              </a:rPr>
              <a:t>application</a:t>
            </a:r>
            <a:r>
              <a:rPr dirty="0" sz="1050" spc="45" b="1">
                <a:latin typeface="Arial"/>
                <a:cs typeface="Arial"/>
              </a:rPr>
              <a:t> </a:t>
            </a:r>
            <a:r>
              <a:rPr dirty="0" sz="1050" b="1">
                <a:latin typeface="Arial"/>
                <a:cs typeface="Arial"/>
              </a:rPr>
              <a:t>continuity</a:t>
            </a:r>
            <a:r>
              <a:rPr dirty="0" sz="1050" spc="40" b="1">
                <a:latin typeface="Arial"/>
                <a:cs typeface="Arial"/>
              </a:rPr>
              <a:t> </a:t>
            </a:r>
            <a:r>
              <a:rPr dirty="0" sz="1050" b="1">
                <a:latin typeface="Arial"/>
                <a:cs typeface="Arial"/>
              </a:rPr>
              <a:t>+</a:t>
            </a:r>
            <a:r>
              <a:rPr dirty="0" sz="1050" spc="40" b="1">
                <a:latin typeface="Arial"/>
                <a:cs typeface="Arial"/>
              </a:rPr>
              <a:t> </a:t>
            </a:r>
            <a:r>
              <a:rPr dirty="0" sz="1050" b="1">
                <a:latin typeface="Arial"/>
                <a:cs typeface="Arial"/>
              </a:rPr>
              <a:t>RPO</a:t>
            </a:r>
            <a:r>
              <a:rPr dirty="0" sz="1050" spc="45" b="1">
                <a:latin typeface="Arial"/>
                <a:cs typeface="Arial"/>
              </a:rPr>
              <a:t> </a:t>
            </a:r>
            <a:r>
              <a:rPr dirty="0" sz="1050" spc="-50" b="1">
                <a:latin typeface="Arial"/>
                <a:cs typeface="Arial"/>
              </a:rPr>
              <a:t>/ </a:t>
            </a:r>
            <a:r>
              <a:rPr dirty="0" sz="1050" b="1">
                <a:latin typeface="Arial"/>
                <a:cs typeface="Arial"/>
              </a:rPr>
              <a:t>RTO</a:t>
            </a:r>
            <a:r>
              <a:rPr dirty="0" sz="1050" spc="15" b="1">
                <a:latin typeface="Arial"/>
                <a:cs typeface="Arial"/>
              </a:rPr>
              <a:t> </a:t>
            </a:r>
            <a:r>
              <a:rPr dirty="0" sz="1050" spc="-10" b="1">
                <a:latin typeface="Arial"/>
                <a:cs typeface="Arial"/>
              </a:rPr>
              <a:t>compliance.</a:t>
            </a:r>
            <a:endParaRPr sz="10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140779" y="3895237"/>
            <a:ext cx="2334895" cy="47561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050" b="1">
                <a:latin typeface="Arial"/>
                <a:cs typeface="Arial"/>
              </a:rPr>
              <a:t>Core</a:t>
            </a:r>
            <a:r>
              <a:rPr dirty="0" sz="1050" spc="10" b="1">
                <a:latin typeface="Arial"/>
                <a:cs typeface="Arial"/>
              </a:rPr>
              <a:t> </a:t>
            </a:r>
            <a:r>
              <a:rPr dirty="0" sz="1050" b="1">
                <a:latin typeface="Arial"/>
                <a:cs typeface="Arial"/>
              </a:rPr>
              <a:t>value</a:t>
            </a:r>
            <a:r>
              <a:rPr dirty="0" sz="1050" spc="15" b="1">
                <a:latin typeface="Arial"/>
                <a:cs typeface="Arial"/>
              </a:rPr>
              <a:t> </a:t>
            </a:r>
            <a:r>
              <a:rPr dirty="0" sz="1050" spc="-10" b="1">
                <a:latin typeface="Arial"/>
                <a:cs typeface="Arial"/>
              </a:rPr>
              <a:t>pillars:</a:t>
            </a:r>
            <a:endParaRPr sz="105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994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Region-</a:t>
            </a:r>
            <a:r>
              <a:rPr dirty="0" sz="1050" spc="-10">
                <a:latin typeface="Arial"/>
                <a:cs typeface="Arial"/>
              </a:rPr>
              <a:t>to-</a:t>
            </a:r>
            <a:r>
              <a:rPr dirty="0" sz="1050">
                <a:latin typeface="Arial"/>
                <a:cs typeface="Arial"/>
              </a:rPr>
              <a:t>region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+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hybrid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replication</a:t>
            </a:r>
            <a:endParaRPr sz="105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140779" y="4468405"/>
            <a:ext cx="1659255" cy="1885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6364" indent="-113664">
              <a:lnSpc>
                <a:spcPct val="100000"/>
              </a:lnSpc>
              <a:spcBef>
                <a:spcPts val="120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Multi-tier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app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sequencing</a:t>
            </a:r>
            <a:endParaRPr sz="105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140779" y="4754989"/>
            <a:ext cx="2524760" cy="351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5730" marR="5080" indent="-113664">
              <a:lnSpc>
                <a:spcPct val="101899"/>
              </a:lnSpc>
              <a:spcBef>
                <a:spcPts val="95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Continuous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replication</a:t>
            </a:r>
            <a:r>
              <a:rPr dirty="0" sz="1050" spc="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+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app-</a:t>
            </a:r>
            <a:r>
              <a:rPr dirty="0" sz="1050" spc="-10">
                <a:latin typeface="Arial"/>
                <a:cs typeface="Arial"/>
              </a:rPr>
              <a:t>consistent </a:t>
            </a:r>
            <a:r>
              <a:rPr dirty="0" sz="1050" spc="-10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recovery</a:t>
            </a:r>
            <a:r>
              <a:rPr dirty="0" sz="1050" spc="4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points</a:t>
            </a:r>
            <a:endParaRPr sz="105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140779" y="5204636"/>
            <a:ext cx="1689100" cy="1885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6364" indent="-113664">
              <a:lnSpc>
                <a:spcPct val="100000"/>
              </a:lnSpc>
              <a:spcBef>
                <a:spcPts val="120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Non-disruptive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DR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testing</a:t>
            </a:r>
            <a:endParaRPr sz="105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35145" y="5491221"/>
            <a:ext cx="5928995" cy="46672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731895" indent="-113664">
              <a:lnSpc>
                <a:spcPts val="1080"/>
              </a:lnSpc>
              <a:spcBef>
                <a:spcPts val="120"/>
              </a:spcBef>
              <a:buChar char="•"/>
              <a:tabLst>
                <a:tab pos="3731895" algn="l"/>
              </a:tabLst>
            </a:pPr>
            <a:r>
              <a:rPr dirty="0" sz="1050">
                <a:latin typeface="Arial"/>
                <a:cs typeface="Arial"/>
              </a:rPr>
              <a:t>Pay-</a:t>
            </a:r>
            <a:r>
              <a:rPr dirty="0" sz="1050" spc="-10">
                <a:latin typeface="Arial"/>
                <a:cs typeface="Arial"/>
              </a:rPr>
              <a:t>for-</a:t>
            </a:r>
            <a:r>
              <a:rPr dirty="0" sz="1050">
                <a:latin typeface="Arial"/>
                <a:cs typeface="Arial"/>
              </a:rPr>
              <a:t>compute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only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during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failover</a:t>
            </a:r>
            <a:endParaRPr sz="1050">
              <a:latin typeface="Arial"/>
              <a:cs typeface="Arial"/>
            </a:endParaRPr>
          </a:p>
          <a:p>
            <a:pPr marL="126364" indent="-113664">
              <a:lnSpc>
                <a:spcPts val="1080"/>
              </a:lnSpc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Stored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cost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model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—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pay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for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backup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storage</a:t>
            </a:r>
            <a:endParaRPr sz="1050">
              <a:latin typeface="Arial"/>
              <a:cs typeface="Arial"/>
            </a:endParaRPr>
          </a:p>
          <a:p>
            <a:pPr marL="127635">
              <a:lnSpc>
                <a:spcPct val="100000"/>
              </a:lnSpc>
              <a:spcBef>
                <a:spcPts val="20"/>
              </a:spcBef>
            </a:pPr>
            <a:r>
              <a:rPr dirty="0" sz="1050" spc="-10">
                <a:latin typeface="Arial"/>
                <a:cs typeface="Arial"/>
              </a:rPr>
              <a:t>consumed</a:t>
            </a:r>
            <a:endParaRPr sz="105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140779" y="6227452"/>
            <a:ext cx="1080135" cy="1885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050" b="1">
                <a:latin typeface="Arial"/>
                <a:cs typeface="Arial"/>
              </a:rPr>
              <a:t>Target</a:t>
            </a:r>
            <a:r>
              <a:rPr dirty="0" sz="1050" spc="-40" b="1">
                <a:latin typeface="Arial"/>
                <a:cs typeface="Arial"/>
              </a:rPr>
              <a:t> </a:t>
            </a:r>
            <a:r>
              <a:rPr dirty="0" sz="1050" spc="-10" b="1">
                <a:latin typeface="Arial"/>
                <a:cs typeface="Arial"/>
              </a:rPr>
              <a:t>outcome:</a:t>
            </a:r>
            <a:endParaRPr sz="105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140779" y="6514036"/>
            <a:ext cx="2608580" cy="1885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050">
                <a:latin typeface="Arial"/>
                <a:cs typeface="Arial"/>
              </a:rPr>
              <a:t>Keep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critical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services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online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during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outage.</a:t>
            </a:r>
            <a:endParaRPr sz="1050">
              <a:latin typeface="Arial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30881" y="6943299"/>
            <a:ext cx="6900545" cy="2589530"/>
            <a:chOff x="330881" y="6943299"/>
            <a:chExt cx="6900545" cy="2589530"/>
          </a:xfrm>
        </p:grpSpPr>
        <p:sp>
          <p:nvSpPr>
            <p:cNvPr id="33" name="object 33"/>
            <p:cNvSpPr/>
            <p:nvPr/>
          </p:nvSpPr>
          <p:spPr>
            <a:xfrm>
              <a:off x="330881" y="7232073"/>
              <a:ext cx="6900545" cy="2300605"/>
            </a:xfrm>
            <a:custGeom>
              <a:avLst/>
              <a:gdLst/>
              <a:ahLst/>
              <a:cxnLst/>
              <a:rect l="l" t="t" r="r" b="b"/>
              <a:pathLst>
                <a:path w="6900545" h="2300604">
                  <a:moveTo>
                    <a:pt x="94868" y="0"/>
                  </a:moveTo>
                  <a:lnTo>
                    <a:pt x="47421" y="12700"/>
                  </a:lnTo>
                  <a:lnTo>
                    <a:pt x="15125" y="43459"/>
                  </a:lnTo>
                  <a:lnTo>
                    <a:pt x="304" y="87122"/>
                  </a:lnTo>
                  <a:lnTo>
                    <a:pt x="0" y="2205342"/>
                  </a:lnTo>
                  <a:lnTo>
                    <a:pt x="1257" y="2220798"/>
                  </a:lnTo>
                  <a:lnTo>
                    <a:pt x="19596" y="2263101"/>
                  </a:lnTo>
                  <a:lnTo>
                    <a:pt x="57124" y="2292400"/>
                  </a:lnTo>
                  <a:lnTo>
                    <a:pt x="6808304" y="2300173"/>
                  </a:lnTo>
                  <a:lnTo>
                    <a:pt x="6825234" y="2298090"/>
                  </a:lnTo>
                  <a:lnTo>
                    <a:pt x="6866572" y="2277694"/>
                  </a:lnTo>
                  <a:lnTo>
                    <a:pt x="6893445" y="2240216"/>
                  </a:lnTo>
                  <a:lnTo>
                    <a:pt x="6900037" y="91770"/>
                  </a:lnTo>
                  <a:lnTo>
                    <a:pt x="6898271" y="76365"/>
                  </a:lnTo>
                  <a:lnTo>
                    <a:pt x="6880479" y="37109"/>
                  </a:lnTo>
                  <a:lnTo>
                    <a:pt x="6842950" y="7810"/>
                  </a:lnTo>
                  <a:lnTo>
                    <a:pt x="948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2893495" y="6943299"/>
              <a:ext cx="1774825" cy="375920"/>
            </a:xfrm>
            <a:custGeom>
              <a:avLst/>
              <a:gdLst/>
              <a:ahLst/>
              <a:cxnLst/>
              <a:rect l="l" t="t" r="r" b="b"/>
              <a:pathLst>
                <a:path w="1774825" h="375920">
                  <a:moveTo>
                    <a:pt x="1592757" y="76"/>
                  </a:moveTo>
                  <a:lnTo>
                    <a:pt x="187794" y="0"/>
                  </a:lnTo>
                  <a:lnTo>
                    <a:pt x="136220" y="7188"/>
                  </a:lnTo>
                  <a:lnTo>
                    <a:pt x="86017" y="29946"/>
                  </a:lnTo>
                  <a:lnTo>
                    <a:pt x="44577" y="66281"/>
                  </a:lnTo>
                  <a:lnTo>
                    <a:pt x="15468" y="113093"/>
                  </a:lnTo>
                  <a:lnTo>
                    <a:pt x="1206" y="166331"/>
                  </a:lnTo>
                  <a:lnTo>
                    <a:pt x="0" y="184721"/>
                  </a:lnTo>
                  <a:lnTo>
                    <a:pt x="609" y="203136"/>
                  </a:lnTo>
                  <a:lnTo>
                    <a:pt x="13119" y="256819"/>
                  </a:lnTo>
                  <a:lnTo>
                    <a:pt x="40678" y="304546"/>
                  </a:lnTo>
                  <a:lnTo>
                    <a:pt x="80911" y="342226"/>
                  </a:lnTo>
                  <a:lnTo>
                    <a:pt x="130340" y="366610"/>
                  </a:lnTo>
                  <a:lnTo>
                    <a:pt x="181648" y="375513"/>
                  </a:lnTo>
                  <a:lnTo>
                    <a:pt x="1589697" y="375589"/>
                  </a:lnTo>
                  <a:lnTo>
                    <a:pt x="1608086" y="374383"/>
                  </a:lnTo>
                  <a:lnTo>
                    <a:pt x="1652777" y="363575"/>
                  </a:lnTo>
                  <a:lnTo>
                    <a:pt x="1696021" y="340461"/>
                  </a:lnTo>
                  <a:lnTo>
                    <a:pt x="1735620" y="302133"/>
                  </a:lnTo>
                  <a:lnTo>
                    <a:pt x="1758937" y="262496"/>
                  </a:lnTo>
                  <a:lnTo>
                    <a:pt x="1773199" y="209257"/>
                  </a:lnTo>
                  <a:lnTo>
                    <a:pt x="1774405" y="190868"/>
                  </a:lnTo>
                  <a:lnTo>
                    <a:pt x="1773809" y="172440"/>
                  </a:lnTo>
                  <a:lnTo>
                    <a:pt x="1761286" y="118770"/>
                  </a:lnTo>
                  <a:lnTo>
                    <a:pt x="1733727" y="71031"/>
                  </a:lnTo>
                  <a:lnTo>
                    <a:pt x="1693506" y="33350"/>
                  </a:lnTo>
                  <a:lnTo>
                    <a:pt x="1655648" y="13119"/>
                  </a:lnTo>
                  <a:lnTo>
                    <a:pt x="1608086" y="1206"/>
                  </a:lnTo>
                  <a:lnTo>
                    <a:pt x="1592757" y="7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631825" y="8854109"/>
              <a:ext cx="6296025" cy="230504"/>
            </a:xfrm>
            <a:custGeom>
              <a:avLst/>
              <a:gdLst/>
              <a:ahLst/>
              <a:cxnLst/>
              <a:rect l="l" t="t" r="r" b="b"/>
              <a:pathLst>
                <a:path w="6296025" h="230504">
                  <a:moveTo>
                    <a:pt x="4805946" y="0"/>
                  </a:moveTo>
                  <a:lnTo>
                    <a:pt x="3266198" y="0"/>
                  </a:lnTo>
                  <a:lnTo>
                    <a:pt x="0" y="0"/>
                  </a:lnTo>
                  <a:lnTo>
                    <a:pt x="0" y="230098"/>
                  </a:lnTo>
                  <a:lnTo>
                    <a:pt x="3266198" y="230098"/>
                  </a:lnTo>
                  <a:lnTo>
                    <a:pt x="4805946" y="230098"/>
                  </a:lnTo>
                  <a:lnTo>
                    <a:pt x="4805946" y="0"/>
                  </a:lnTo>
                  <a:close/>
                </a:path>
                <a:path w="6296025" h="230504">
                  <a:moveTo>
                    <a:pt x="6295834" y="0"/>
                  </a:moveTo>
                  <a:lnTo>
                    <a:pt x="4805959" y="0"/>
                  </a:lnTo>
                  <a:lnTo>
                    <a:pt x="4805959" y="230098"/>
                  </a:lnTo>
                  <a:lnTo>
                    <a:pt x="6295834" y="230098"/>
                  </a:lnTo>
                  <a:lnTo>
                    <a:pt x="6295834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631825" y="8623985"/>
              <a:ext cx="6296025" cy="230504"/>
            </a:xfrm>
            <a:custGeom>
              <a:avLst/>
              <a:gdLst/>
              <a:ahLst/>
              <a:cxnLst/>
              <a:rect l="l" t="t" r="r" b="b"/>
              <a:pathLst>
                <a:path w="6296025" h="230504">
                  <a:moveTo>
                    <a:pt x="4805946" y="0"/>
                  </a:moveTo>
                  <a:lnTo>
                    <a:pt x="3266198" y="0"/>
                  </a:lnTo>
                  <a:lnTo>
                    <a:pt x="0" y="0"/>
                  </a:lnTo>
                  <a:lnTo>
                    <a:pt x="0" y="230111"/>
                  </a:lnTo>
                  <a:lnTo>
                    <a:pt x="3266198" y="230111"/>
                  </a:lnTo>
                  <a:lnTo>
                    <a:pt x="4805946" y="230111"/>
                  </a:lnTo>
                  <a:lnTo>
                    <a:pt x="4805946" y="0"/>
                  </a:lnTo>
                  <a:close/>
                </a:path>
                <a:path w="6296025" h="230504">
                  <a:moveTo>
                    <a:pt x="6295834" y="0"/>
                  </a:moveTo>
                  <a:lnTo>
                    <a:pt x="4805959" y="0"/>
                  </a:lnTo>
                  <a:lnTo>
                    <a:pt x="4805959" y="230111"/>
                  </a:lnTo>
                  <a:lnTo>
                    <a:pt x="6295834" y="230111"/>
                  </a:lnTo>
                  <a:lnTo>
                    <a:pt x="62958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631825" y="8393874"/>
              <a:ext cx="6296025" cy="230504"/>
            </a:xfrm>
            <a:custGeom>
              <a:avLst/>
              <a:gdLst/>
              <a:ahLst/>
              <a:cxnLst/>
              <a:rect l="l" t="t" r="r" b="b"/>
              <a:pathLst>
                <a:path w="6296025" h="230504">
                  <a:moveTo>
                    <a:pt x="4805946" y="0"/>
                  </a:moveTo>
                  <a:lnTo>
                    <a:pt x="3266198" y="0"/>
                  </a:lnTo>
                  <a:lnTo>
                    <a:pt x="0" y="0"/>
                  </a:lnTo>
                  <a:lnTo>
                    <a:pt x="0" y="230111"/>
                  </a:lnTo>
                  <a:lnTo>
                    <a:pt x="3266198" y="230111"/>
                  </a:lnTo>
                  <a:lnTo>
                    <a:pt x="4805946" y="230111"/>
                  </a:lnTo>
                  <a:lnTo>
                    <a:pt x="4805946" y="0"/>
                  </a:lnTo>
                  <a:close/>
                </a:path>
                <a:path w="6296025" h="230504">
                  <a:moveTo>
                    <a:pt x="6295834" y="0"/>
                  </a:moveTo>
                  <a:lnTo>
                    <a:pt x="4805959" y="0"/>
                  </a:lnTo>
                  <a:lnTo>
                    <a:pt x="4805959" y="230111"/>
                  </a:lnTo>
                  <a:lnTo>
                    <a:pt x="6295834" y="230111"/>
                  </a:lnTo>
                  <a:lnTo>
                    <a:pt x="6295834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631825" y="8163762"/>
              <a:ext cx="6296025" cy="230504"/>
            </a:xfrm>
            <a:custGeom>
              <a:avLst/>
              <a:gdLst/>
              <a:ahLst/>
              <a:cxnLst/>
              <a:rect l="l" t="t" r="r" b="b"/>
              <a:pathLst>
                <a:path w="6296025" h="230504">
                  <a:moveTo>
                    <a:pt x="4805946" y="0"/>
                  </a:moveTo>
                  <a:lnTo>
                    <a:pt x="3266198" y="0"/>
                  </a:lnTo>
                  <a:lnTo>
                    <a:pt x="0" y="0"/>
                  </a:lnTo>
                  <a:lnTo>
                    <a:pt x="0" y="230111"/>
                  </a:lnTo>
                  <a:lnTo>
                    <a:pt x="3266198" y="230111"/>
                  </a:lnTo>
                  <a:lnTo>
                    <a:pt x="4805946" y="230111"/>
                  </a:lnTo>
                  <a:lnTo>
                    <a:pt x="4805946" y="0"/>
                  </a:lnTo>
                  <a:close/>
                </a:path>
                <a:path w="6296025" h="230504">
                  <a:moveTo>
                    <a:pt x="6295834" y="0"/>
                  </a:moveTo>
                  <a:lnTo>
                    <a:pt x="4805959" y="0"/>
                  </a:lnTo>
                  <a:lnTo>
                    <a:pt x="4805959" y="230111"/>
                  </a:lnTo>
                  <a:lnTo>
                    <a:pt x="6295834" y="230111"/>
                  </a:lnTo>
                  <a:lnTo>
                    <a:pt x="62958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631825" y="7933651"/>
              <a:ext cx="6296025" cy="230504"/>
            </a:xfrm>
            <a:custGeom>
              <a:avLst/>
              <a:gdLst/>
              <a:ahLst/>
              <a:cxnLst/>
              <a:rect l="l" t="t" r="r" b="b"/>
              <a:pathLst>
                <a:path w="6296025" h="230504">
                  <a:moveTo>
                    <a:pt x="4805946" y="0"/>
                  </a:moveTo>
                  <a:lnTo>
                    <a:pt x="3266198" y="0"/>
                  </a:lnTo>
                  <a:lnTo>
                    <a:pt x="0" y="0"/>
                  </a:lnTo>
                  <a:lnTo>
                    <a:pt x="0" y="230111"/>
                  </a:lnTo>
                  <a:lnTo>
                    <a:pt x="3266198" y="230111"/>
                  </a:lnTo>
                  <a:lnTo>
                    <a:pt x="4805946" y="230111"/>
                  </a:lnTo>
                  <a:lnTo>
                    <a:pt x="4805946" y="0"/>
                  </a:lnTo>
                  <a:close/>
                </a:path>
                <a:path w="6296025" h="230504">
                  <a:moveTo>
                    <a:pt x="6295834" y="0"/>
                  </a:moveTo>
                  <a:lnTo>
                    <a:pt x="4805959" y="0"/>
                  </a:lnTo>
                  <a:lnTo>
                    <a:pt x="4805959" y="230111"/>
                  </a:lnTo>
                  <a:lnTo>
                    <a:pt x="6295834" y="230111"/>
                  </a:lnTo>
                  <a:lnTo>
                    <a:pt x="6295834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631825" y="7703540"/>
              <a:ext cx="6296025" cy="230504"/>
            </a:xfrm>
            <a:custGeom>
              <a:avLst/>
              <a:gdLst/>
              <a:ahLst/>
              <a:cxnLst/>
              <a:rect l="l" t="t" r="r" b="b"/>
              <a:pathLst>
                <a:path w="6296025" h="230504">
                  <a:moveTo>
                    <a:pt x="4805946" y="0"/>
                  </a:moveTo>
                  <a:lnTo>
                    <a:pt x="3266198" y="0"/>
                  </a:lnTo>
                  <a:lnTo>
                    <a:pt x="0" y="0"/>
                  </a:lnTo>
                  <a:lnTo>
                    <a:pt x="0" y="230111"/>
                  </a:lnTo>
                  <a:lnTo>
                    <a:pt x="3266198" y="230111"/>
                  </a:lnTo>
                  <a:lnTo>
                    <a:pt x="4805946" y="230111"/>
                  </a:lnTo>
                  <a:lnTo>
                    <a:pt x="4805946" y="0"/>
                  </a:lnTo>
                  <a:close/>
                </a:path>
                <a:path w="6296025" h="230504">
                  <a:moveTo>
                    <a:pt x="6295834" y="0"/>
                  </a:moveTo>
                  <a:lnTo>
                    <a:pt x="4805959" y="0"/>
                  </a:lnTo>
                  <a:lnTo>
                    <a:pt x="4805959" y="230111"/>
                  </a:lnTo>
                  <a:lnTo>
                    <a:pt x="6295834" y="230111"/>
                  </a:lnTo>
                  <a:lnTo>
                    <a:pt x="62958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631825" y="7458747"/>
              <a:ext cx="6296025" cy="245110"/>
            </a:xfrm>
            <a:custGeom>
              <a:avLst/>
              <a:gdLst/>
              <a:ahLst/>
              <a:cxnLst/>
              <a:rect l="l" t="t" r="r" b="b"/>
              <a:pathLst>
                <a:path w="6296025" h="245109">
                  <a:moveTo>
                    <a:pt x="4805946" y="0"/>
                  </a:moveTo>
                  <a:lnTo>
                    <a:pt x="3266198" y="0"/>
                  </a:lnTo>
                  <a:lnTo>
                    <a:pt x="0" y="0"/>
                  </a:lnTo>
                  <a:lnTo>
                    <a:pt x="0" y="244792"/>
                  </a:lnTo>
                  <a:lnTo>
                    <a:pt x="3266198" y="244792"/>
                  </a:lnTo>
                  <a:lnTo>
                    <a:pt x="4805946" y="244792"/>
                  </a:lnTo>
                  <a:lnTo>
                    <a:pt x="4805946" y="0"/>
                  </a:lnTo>
                  <a:close/>
                </a:path>
                <a:path w="6296025" h="245109">
                  <a:moveTo>
                    <a:pt x="6295834" y="0"/>
                  </a:moveTo>
                  <a:lnTo>
                    <a:pt x="4805959" y="0"/>
                  </a:lnTo>
                  <a:lnTo>
                    <a:pt x="4805959" y="244792"/>
                  </a:lnTo>
                  <a:lnTo>
                    <a:pt x="6295834" y="244792"/>
                  </a:lnTo>
                  <a:lnTo>
                    <a:pt x="6295834" y="0"/>
                  </a:lnTo>
                  <a:close/>
                </a:path>
              </a:pathLst>
            </a:custGeom>
            <a:solidFill>
              <a:srgbClr val="0024D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 txBox="1"/>
          <p:nvPr/>
        </p:nvSpPr>
        <p:spPr>
          <a:xfrm>
            <a:off x="631825" y="7024699"/>
            <a:ext cx="6296025" cy="229235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Why</a:t>
            </a:r>
            <a:r>
              <a:rPr dirty="0" sz="1150" spc="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both</a:t>
            </a:r>
            <a:r>
              <a:rPr dirty="0" sz="1150" spc="2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 b="1">
                <a:solidFill>
                  <a:srgbClr val="FFFFFF"/>
                </a:solidFill>
                <a:latin typeface="Arial"/>
                <a:cs typeface="Arial"/>
              </a:rPr>
              <a:t>together</a:t>
            </a:r>
            <a:endParaRPr sz="11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05"/>
              </a:spcBef>
            </a:pPr>
            <a:endParaRPr sz="1150">
              <a:latin typeface="Arial"/>
              <a:cs typeface="Arial"/>
            </a:endParaRPr>
          </a:p>
          <a:p>
            <a:pPr marL="41275">
              <a:lnSpc>
                <a:spcPct val="100000"/>
              </a:lnSpc>
              <a:spcBef>
                <a:spcPts val="5"/>
              </a:spcBef>
              <a:tabLst>
                <a:tab pos="3807460" algn="l"/>
                <a:tab pos="5428615" algn="l"/>
              </a:tabLst>
            </a:pPr>
            <a:r>
              <a:rPr dirty="0" sz="1100" spc="-10" b="1">
                <a:solidFill>
                  <a:srgbClr val="FFFFFF"/>
                </a:solidFill>
                <a:latin typeface="Arial"/>
                <a:cs typeface="Arial"/>
              </a:rPr>
              <a:t>Scenario</a:t>
            </a:r>
            <a:r>
              <a:rPr dirty="0" sz="1100" b="1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dirty="0" baseline="2525" sz="1650" spc="-15" b="1">
                <a:solidFill>
                  <a:srgbClr val="FFFFFF"/>
                </a:solidFill>
                <a:latin typeface="Source Sans 3"/>
                <a:cs typeface="Source Sans 3"/>
              </a:rPr>
              <a:t>Backup</a:t>
            </a:r>
            <a:r>
              <a:rPr dirty="0" baseline="2525" sz="1650" b="1">
                <a:solidFill>
                  <a:srgbClr val="FFFFFF"/>
                </a:solidFill>
                <a:latin typeface="Source Sans 3"/>
                <a:cs typeface="Source Sans 3"/>
              </a:rPr>
              <a:t>	</a:t>
            </a:r>
            <a:r>
              <a:rPr dirty="0" baseline="2525" sz="1650" spc="-37" b="1">
                <a:solidFill>
                  <a:srgbClr val="FFFFFF"/>
                </a:solidFill>
                <a:latin typeface="Source Sans 3"/>
                <a:cs typeface="Source Sans 3"/>
              </a:rPr>
              <a:t>ASR</a:t>
            </a:r>
            <a:endParaRPr baseline="2525" sz="1650">
              <a:latin typeface="Source Sans 3"/>
              <a:cs typeface="Source Sans 3"/>
            </a:endParaRPr>
          </a:p>
          <a:p>
            <a:pPr marL="41275">
              <a:lnSpc>
                <a:spcPct val="100000"/>
              </a:lnSpc>
              <a:spcBef>
                <a:spcPts val="620"/>
              </a:spcBef>
              <a:tabLst>
                <a:tab pos="3994150" algn="l"/>
                <a:tab pos="5530850" algn="l"/>
              </a:tabLst>
            </a:pPr>
            <a:r>
              <a:rPr dirty="0" sz="1000">
                <a:latin typeface="Arial"/>
                <a:cs typeface="Arial"/>
              </a:rPr>
              <a:t>Accidental</a:t>
            </a:r>
            <a:r>
              <a:rPr dirty="0" sz="1000" spc="-45">
                <a:latin typeface="Arial"/>
                <a:cs typeface="Arial"/>
              </a:rPr>
              <a:t> </a:t>
            </a:r>
            <a:r>
              <a:rPr dirty="0" sz="1000" spc="-10">
                <a:latin typeface="Arial"/>
                <a:cs typeface="Arial"/>
              </a:rPr>
              <a:t>Deletion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baseline="2777" sz="1500" spc="97">
                <a:solidFill>
                  <a:srgbClr val="27BB36"/>
                </a:solidFill>
                <a:latin typeface="Source Sans 3"/>
                <a:cs typeface="Source Sans 3"/>
              </a:rPr>
              <a:t>T</a:t>
            </a:r>
            <a:r>
              <a:rPr dirty="0" baseline="2777" sz="1500">
                <a:solidFill>
                  <a:srgbClr val="27BB36"/>
                </a:solidFill>
                <a:latin typeface="Source Sans 3"/>
                <a:cs typeface="Source Sans 3"/>
              </a:rPr>
              <a:t>	</a:t>
            </a:r>
            <a:r>
              <a:rPr dirty="0" baseline="2777" sz="1500" spc="-75">
                <a:latin typeface="Source Sans 3"/>
                <a:cs typeface="Source Sans 3"/>
              </a:rPr>
              <a:t>-</a:t>
            </a:r>
            <a:endParaRPr baseline="2777" sz="1500">
              <a:latin typeface="Source Sans 3"/>
              <a:cs typeface="Source Sans 3"/>
            </a:endParaRPr>
          </a:p>
          <a:p>
            <a:pPr marL="41275">
              <a:lnSpc>
                <a:spcPct val="100000"/>
              </a:lnSpc>
              <a:spcBef>
                <a:spcPts val="610"/>
              </a:spcBef>
              <a:tabLst>
                <a:tab pos="3994150" algn="l"/>
                <a:tab pos="5530850" algn="l"/>
              </a:tabLst>
            </a:pPr>
            <a:r>
              <a:rPr dirty="0" sz="1000">
                <a:latin typeface="Arial"/>
                <a:cs typeface="Arial"/>
              </a:rPr>
              <a:t>Ransomware</a:t>
            </a:r>
            <a:r>
              <a:rPr dirty="0" sz="1000" spc="-45">
                <a:latin typeface="Arial"/>
                <a:cs typeface="Arial"/>
              </a:rPr>
              <a:t> </a:t>
            </a:r>
            <a:r>
              <a:rPr dirty="0" sz="1000" spc="-10">
                <a:latin typeface="Arial"/>
                <a:cs typeface="Arial"/>
              </a:rPr>
              <a:t>Encryption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baseline="2777" sz="1500" spc="97">
                <a:solidFill>
                  <a:srgbClr val="27BB36"/>
                </a:solidFill>
                <a:latin typeface="Source Sans 3"/>
                <a:cs typeface="Source Sans 3"/>
              </a:rPr>
              <a:t>T</a:t>
            </a:r>
            <a:r>
              <a:rPr dirty="0" baseline="2777" sz="1500">
                <a:solidFill>
                  <a:srgbClr val="27BB36"/>
                </a:solidFill>
                <a:latin typeface="Source Sans 3"/>
                <a:cs typeface="Source Sans 3"/>
              </a:rPr>
              <a:t>	</a:t>
            </a:r>
            <a:r>
              <a:rPr dirty="0" baseline="2777" sz="1500" spc="-75">
                <a:latin typeface="Source Sans 3"/>
                <a:cs typeface="Source Sans 3"/>
              </a:rPr>
              <a:t>-</a:t>
            </a:r>
            <a:endParaRPr baseline="2777" sz="1500">
              <a:latin typeface="Source Sans 3"/>
              <a:cs typeface="Source Sans 3"/>
            </a:endParaRPr>
          </a:p>
          <a:p>
            <a:pPr marL="41275">
              <a:lnSpc>
                <a:spcPct val="100000"/>
              </a:lnSpc>
              <a:spcBef>
                <a:spcPts val="585"/>
              </a:spcBef>
              <a:tabLst>
                <a:tab pos="3994150" algn="l"/>
                <a:tab pos="5530850" algn="l"/>
              </a:tabLst>
            </a:pPr>
            <a:r>
              <a:rPr dirty="0" sz="1000">
                <a:latin typeface="Source Sans 3"/>
                <a:cs typeface="Source Sans 3"/>
              </a:rPr>
              <a:t>DB </a:t>
            </a:r>
            <a:r>
              <a:rPr dirty="0" sz="1000" spc="-10">
                <a:latin typeface="Source Sans 3"/>
                <a:cs typeface="Source Sans 3"/>
              </a:rPr>
              <a:t>Corruption</a:t>
            </a:r>
            <a:r>
              <a:rPr dirty="0" sz="1000">
                <a:latin typeface="Source Sans 3"/>
                <a:cs typeface="Source Sans 3"/>
              </a:rPr>
              <a:t>	</a:t>
            </a:r>
            <a:r>
              <a:rPr dirty="0" sz="1000" spc="65">
                <a:solidFill>
                  <a:srgbClr val="27BB36"/>
                </a:solidFill>
                <a:latin typeface="Source Sans 3"/>
                <a:cs typeface="Source Sans 3"/>
              </a:rPr>
              <a:t>T</a:t>
            </a:r>
            <a:r>
              <a:rPr dirty="0" sz="1000">
                <a:solidFill>
                  <a:srgbClr val="27BB36"/>
                </a:solidFill>
                <a:latin typeface="Source Sans 3"/>
                <a:cs typeface="Source Sans 3"/>
              </a:rPr>
              <a:t>	</a:t>
            </a:r>
            <a:r>
              <a:rPr dirty="0" sz="1000" spc="-50">
                <a:latin typeface="Source Sans 3"/>
                <a:cs typeface="Source Sans 3"/>
              </a:rPr>
              <a:t>-</a:t>
            </a:r>
            <a:endParaRPr sz="1000">
              <a:latin typeface="Source Sans 3"/>
              <a:cs typeface="Source Sans 3"/>
            </a:endParaRPr>
          </a:p>
          <a:p>
            <a:pPr marL="41275">
              <a:lnSpc>
                <a:spcPct val="100000"/>
              </a:lnSpc>
              <a:spcBef>
                <a:spcPts val="615"/>
              </a:spcBef>
              <a:tabLst>
                <a:tab pos="4015740" algn="l"/>
                <a:tab pos="5508625" algn="l"/>
              </a:tabLst>
            </a:pPr>
            <a:r>
              <a:rPr dirty="0" sz="1000">
                <a:latin typeface="Source Sans 3"/>
                <a:cs typeface="Source Sans 3"/>
              </a:rPr>
              <a:t>Full</a:t>
            </a:r>
            <a:r>
              <a:rPr dirty="0" sz="1000" spc="-40">
                <a:latin typeface="Source Sans 3"/>
                <a:cs typeface="Source Sans 3"/>
              </a:rPr>
              <a:t> </a:t>
            </a:r>
            <a:r>
              <a:rPr dirty="0" sz="1000">
                <a:latin typeface="Source Sans 3"/>
                <a:cs typeface="Source Sans 3"/>
              </a:rPr>
              <a:t>Region</a:t>
            </a:r>
            <a:r>
              <a:rPr dirty="0" sz="1000" spc="-35">
                <a:latin typeface="Source Sans 3"/>
                <a:cs typeface="Source Sans 3"/>
              </a:rPr>
              <a:t> </a:t>
            </a:r>
            <a:r>
              <a:rPr dirty="0" sz="1000" spc="-10">
                <a:latin typeface="Source Sans 3"/>
                <a:cs typeface="Source Sans 3"/>
              </a:rPr>
              <a:t>Outage</a:t>
            </a:r>
            <a:r>
              <a:rPr dirty="0" sz="1000">
                <a:latin typeface="Source Sans 3"/>
                <a:cs typeface="Source Sans 3"/>
              </a:rPr>
              <a:t>	</a:t>
            </a:r>
            <a:r>
              <a:rPr dirty="0" sz="1000" spc="-50">
                <a:latin typeface="Source Sans 3"/>
                <a:cs typeface="Source Sans 3"/>
              </a:rPr>
              <a:t>-</a:t>
            </a:r>
            <a:r>
              <a:rPr dirty="0" sz="1000">
                <a:latin typeface="Source Sans 3"/>
                <a:cs typeface="Source Sans 3"/>
              </a:rPr>
              <a:t>	</a:t>
            </a:r>
            <a:r>
              <a:rPr dirty="0" sz="1000" spc="65">
                <a:solidFill>
                  <a:srgbClr val="27BB36"/>
                </a:solidFill>
                <a:latin typeface="Source Sans 3"/>
                <a:cs typeface="Source Sans 3"/>
              </a:rPr>
              <a:t>T</a:t>
            </a:r>
            <a:endParaRPr sz="1000">
              <a:latin typeface="Source Sans 3"/>
              <a:cs typeface="Source Sans 3"/>
            </a:endParaRPr>
          </a:p>
          <a:p>
            <a:pPr marL="41275">
              <a:lnSpc>
                <a:spcPct val="100000"/>
              </a:lnSpc>
              <a:spcBef>
                <a:spcPts val="610"/>
              </a:spcBef>
              <a:tabLst>
                <a:tab pos="4015740" algn="l"/>
                <a:tab pos="5508625" algn="l"/>
              </a:tabLst>
            </a:pPr>
            <a:r>
              <a:rPr dirty="0" sz="1000">
                <a:latin typeface="Source Sans 3"/>
                <a:cs typeface="Source Sans 3"/>
              </a:rPr>
              <a:t>DC</a:t>
            </a:r>
            <a:r>
              <a:rPr dirty="0" sz="1000" spc="-15">
                <a:latin typeface="Source Sans 3"/>
                <a:cs typeface="Source Sans 3"/>
              </a:rPr>
              <a:t> </a:t>
            </a:r>
            <a:r>
              <a:rPr dirty="0" sz="1000" spc="-10">
                <a:latin typeface="Source Sans 3"/>
                <a:cs typeface="Source Sans 3"/>
              </a:rPr>
              <a:t>Failure</a:t>
            </a:r>
            <a:r>
              <a:rPr dirty="0" sz="1000">
                <a:latin typeface="Source Sans 3"/>
                <a:cs typeface="Source Sans 3"/>
              </a:rPr>
              <a:t>	</a:t>
            </a:r>
            <a:r>
              <a:rPr dirty="0" sz="1000" spc="-50">
                <a:latin typeface="Source Sans 3"/>
                <a:cs typeface="Source Sans 3"/>
              </a:rPr>
              <a:t>-</a:t>
            </a:r>
            <a:r>
              <a:rPr dirty="0" sz="1000">
                <a:latin typeface="Source Sans 3"/>
                <a:cs typeface="Source Sans 3"/>
              </a:rPr>
              <a:t>	</a:t>
            </a:r>
            <a:r>
              <a:rPr dirty="0" sz="1000" spc="65">
                <a:solidFill>
                  <a:srgbClr val="27BB36"/>
                </a:solidFill>
                <a:latin typeface="Source Sans 3"/>
                <a:cs typeface="Source Sans 3"/>
              </a:rPr>
              <a:t>T</a:t>
            </a:r>
            <a:endParaRPr sz="1000">
              <a:latin typeface="Source Sans 3"/>
              <a:cs typeface="Source Sans 3"/>
            </a:endParaRPr>
          </a:p>
          <a:p>
            <a:pPr marL="41275">
              <a:lnSpc>
                <a:spcPct val="100000"/>
              </a:lnSpc>
              <a:spcBef>
                <a:spcPts val="610"/>
              </a:spcBef>
              <a:tabLst>
                <a:tab pos="3863340" algn="l"/>
                <a:tab pos="5453380" algn="l"/>
              </a:tabLst>
            </a:pPr>
            <a:r>
              <a:rPr dirty="0" sz="1000">
                <a:latin typeface="Source Sans 3"/>
                <a:cs typeface="Source Sans 3"/>
              </a:rPr>
              <a:t>Business</a:t>
            </a:r>
            <a:r>
              <a:rPr dirty="0" sz="1000" spc="-45">
                <a:latin typeface="Source Sans 3"/>
                <a:cs typeface="Source Sans 3"/>
              </a:rPr>
              <a:t> </a:t>
            </a:r>
            <a:r>
              <a:rPr dirty="0" sz="1000">
                <a:latin typeface="Source Sans 3"/>
                <a:cs typeface="Source Sans 3"/>
              </a:rPr>
              <a:t>Continuity</a:t>
            </a:r>
            <a:r>
              <a:rPr dirty="0" sz="1000" spc="-40">
                <a:latin typeface="Source Sans 3"/>
                <a:cs typeface="Source Sans 3"/>
              </a:rPr>
              <a:t> </a:t>
            </a:r>
            <a:r>
              <a:rPr dirty="0" sz="1000" spc="-20">
                <a:latin typeface="Source Sans 3"/>
                <a:cs typeface="Source Sans 3"/>
              </a:rPr>
              <a:t>SLAs</a:t>
            </a:r>
            <a:r>
              <a:rPr dirty="0" sz="1000">
                <a:latin typeface="Source Sans 3"/>
                <a:cs typeface="Source Sans 3"/>
              </a:rPr>
              <a:t>	</a:t>
            </a:r>
            <a:r>
              <a:rPr dirty="0" sz="1000" spc="-10">
                <a:latin typeface="Source Sans 3"/>
                <a:cs typeface="Source Sans 3"/>
              </a:rPr>
              <a:t>Partial</a:t>
            </a:r>
            <a:r>
              <a:rPr dirty="0" sz="1000">
                <a:latin typeface="Source Sans 3"/>
                <a:cs typeface="Source Sans 3"/>
              </a:rPr>
              <a:t>	</a:t>
            </a:r>
            <a:r>
              <a:rPr dirty="0" sz="1000" spc="-20">
                <a:latin typeface="Source Sans 3"/>
                <a:cs typeface="Source Sans 3"/>
              </a:rPr>
              <a:t>Full</a:t>
            </a:r>
            <a:endParaRPr sz="1000">
              <a:latin typeface="Source Sans 3"/>
              <a:cs typeface="Source Sans 3"/>
            </a:endParaRPr>
          </a:p>
          <a:p>
            <a:pPr algn="ctr" marR="69850">
              <a:lnSpc>
                <a:spcPct val="100000"/>
              </a:lnSpc>
              <a:spcBef>
                <a:spcPts val="930"/>
              </a:spcBef>
            </a:pPr>
            <a:r>
              <a:rPr dirty="0" sz="1050">
                <a:latin typeface="Arial"/>
                <a:cs typeface="Arial"/>
              </a:rPr>
              <a:t>When</a:t>
            </a:r>
            <a:r>
              <a:rPr dirty="0" sz="1050" spc="-3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combined</a:t>
            </a:r>
            <a:r>
              <a:rPr dirty="0" sz="1050" spc="-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-</a:t>
            </a:r>
            <a:r>
              <a:rPr dirty="0" sz="1050" spc="-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you</a:t>
            </a:r>
            <a:r>
              <a:rPr dirty="0" sz="1050" spc="-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protect</a:t>
            </a:r>
            <a:r>
              <a:rPr dirty="0" sz="1050" spc="-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both</a:t>
            </a:r>
            <a:r>
              <a:rPr dirty="0" sz="1050" spc="-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the</a:t>
            </a:r>
            <a:r>
              <a:rPr dirty="0" sz="1050" spc="-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data</a:t>
            </a:r>
            <a:r>
              <a:rPr dirty="0" sz="1050" spc="-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and</a:t>
            </a:r>
            <a:r>
              <a:rPr dirty="0" sz="1050" spc="-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the</a:t>
            </a:r>
            <a:r>
              <a:rPr dirty="0" sz="1050" spc="-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services</a:t>
            </a:r>
            <a:r>
              <a:rPr dirty="0" sz="1050" spc="-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that</a:t>
            </a:r>
            <a:r>
              <a:rPr dirty="0" sz="1050" spc="-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data</a:t>
            </a:r>
            <a:r>
              <a:rPr dirty="0" sz="1050" spc="-3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powers.</a:t>
            </a:r>
            <a:endParaRPr sz="10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WHITEPAPER 3 - Azure Backup and Site Recovery</dc:title>
  <dcterms:created xsi:type="dcterms:W3CDTF">2025-11-18T01:35:44Z</dcterms:created>
  <dcterms:modified xsi:type="dcterms:W3CDTF">2025-11-18T01:35:44Z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2025-11-18T00:00:00Z</vt:filetime>
  </property>
  <property fmtid="{D5CDD505-2E9C-101B-9397-08002B2CF9AE}" pid="3" name="CreationClient">
    <vt:lpwstr>authoring</vt:lpwstr>
  </property>
  <property fmtid="{D5CDD505-2E9C-101B-9397-08002B2CF9AE}" pid="4" name="Creator">
    <vt:lpwstr>Adobe Express</vt:lpwstr>
  </property>
  <property fmtid="{D5CDD505-2E9C-101B-9397-08002B2CF9AE}" pid="5" name="LastSaved">
    <vt:filetime>2025-11-18T00:00:00Z</vt:filetime>
  </property>
  <property fmtid="{D5CDD505-2E9C-101B-9397-08002B2CF9AE}" pid="6" name="Producer">
    <vt:lpwstr>Adobe Express</vt:lpwstr>
  </property>
</Properties>
</file>