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png" ContentType="image/png"/>
  <Override PartName="/ppt/slides/slide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</p:sldIdLst>
  <p:sldSz cx="7556500" cy="10693400"/>
  <p:notesSz cx="7556500" cy="106934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4954"/>
            <a:ext cx="6428422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1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88304"/>
            <a:ext cx="5293995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78142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3894867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png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7560005" cy="10692003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449361" y="628111"/>
            <a:ext cx="2664127" cy="5003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1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59482"/>
            <a:ext cx="6806565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571369" y="9944862"/>
            <a:ext cx="2420112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44525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/>
              <a:t>Azure</a:t>
            </a:r>
            <a:r>
              <a:rPr dirty="0" spc="-20"/>
              <a:t> </a:t>
            </a:r>
            <a:r>
              <a:rPr dirty="0" spc="-10"/>
              <a:t>Backup</a:t>
            </a:r>
          </a:p>
        </p:txBody>
      </p:sp>
      <p:sp>
        <p:nvSpPr>
          <p:cNvPr id="3" name="object 3"/>
          <p:cNvSpPr/>
          <p:nvPr/>
        </p:nvSpPr>
        <p:spPr>
          <a:xfrm>
            <a:off x="12" y="9544240"/>
            <a:ext cx="7560309" cy="1148080"/>
          </a:xfrm>
          <a:custGeom>
            <a:avLst/>
            <a:gdLst/>
            <a:ahLst/>
            <a:cxnLst/>
            <a:rect l="l" t="t" r="r" b="b"/>
            <a:pathLst>
              <a:path w="7560309" h="1148079">
                <a:moveTo>
                  <a:pt x="7560157" y="0"/>
                </a:moveTo>
                <a:lnTo>
                  <a:pt x="0" y="0"/>
                </a:lnTo>
                <a:lnTo>
                  <a:pt x="0" y="1147762"/>
                </a:lnTo>
                <a:lnTo>
                  <a:pt x="7560157" y="1147762"/>
                </a:lnTo>
                <a:lnTo>
                  <a:pt x="7560157" y="0"/>
                </a:lnTo>
                <a:close/>
              </a:path>
            </a:pathLst>
          </a:custGeom>
          <a:solidFill>
            <a:srgbClr val="0024D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083731" y="9910931"/>
            <a:ext cx="5392420" cy="3917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010285" marR="5080" indent="-998219">
              <a:lnSpc>
                <a:spcPct val="100000"/>
              </a:lnSpc>
              <a:spcBef>
                <a:spcPts val="100"/>
              </a:spcBef>
            </a:pPr>
            <a:r>
              <a:rPr dirty="0" sz="1200" spc="-20">
                <a:solidFill>
                  <a:srgbClr val="FFFFFF"/>
                </a:solidFill>
                <a:latin typeface="Arial"/>
                <a:cs typeface="Arial"/>
              </a:rPr>
              <a:t>Talk</a:t>
            </a:r>
            <a:r>
              <a:rPr dirty="0" sz="1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to</a:t>
            </a:r>
            <a:r>
              <a:rPr dirty="0" sz="12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 spc="-10" b="1">
                <a:solidFill>
                  <a:srgbClr val="FFFFFF"/>
                </a:solidFill>
                <a:latin typeface="Arial"/>
                <a:cs typeface="Arial"/>
              </a:rPr>
              <a:t>[PARTNER</a:t>
            </a:r>
            <a:r>
              <a:rPr dirty="0" sz="1200" spc="-2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FFFFFF"/>
                </a:solidFill>
                <a:latin typeface="Arial"/>
                <a:cs typeface="Arial"/>
              </a:rPr>
              <a:t>NAME]</a:t>
            </a:r>
            <a:r>
              <a:rPr dirty="0" sz="1200" spc="-2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to</a:t>
            </a:r>
            <a:r>
              <a:rPr dirty="0" sz="12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modernise</a:t>
            </a:r>
            <a:r>
              <a:rPr dirty="0" sz="12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data</a:t>
            </a:r>
            <a:r>
              <a:rPr dirty="0" sz="12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protection</a:t>
            </a:r>
            <a:r>
              <a:rPr dirty="0" sz="12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dirty="0" sz="12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aligned</a:t>
            </a:r>
            <a:r>
              <a:rPr dirty="0" sz="1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to</a:t>
            </a:r>
            <a:r>
              <a:rPr dirty="0" sz="12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your</a:t>
            </a:r>
            <a:r>
              <a:rPr dirty="0" sz="12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 spc="-10">
                <a:solidFill>
                  <a:srgbClr val="FFFFFF"/>
                </a:solidFill>
                <a:latin typeface="Arial"/>
                <a:cs typeface="Arial"/>
              </a:rPr>
              <a:t>hybrid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workloads,</a:t>
            </a:r>
            <a:r>
              <a:rPr dirty="0" sz="12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compliance</a:t>
            </a:r>
            <a:r>
              <a:rPr dirty="0" sz="12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model</a:t>
            </a:r>
            <a:r>
              <a:rPr dirty="0" sz="12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and</a:t>
            </a:r>
            <a:r>
              <a:rPr dirty="0" sz="12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recovery</a:t>
            </a:r>
            <a:r>
              <a:rPr dirty="0" sz="12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 spc="-10">
                <a:solidFill>
                  <a:srgbClr val="FFFFFF"/>
                </a:solidFill>
                <a:latin typeface="Arial"/>
                <a:cs typeface="Arial"/>
              </a:rPr>
              <a:t>SLAs.</a:t>
            </a:r>
            <a:endParaRPr sz="120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291724" y="496951"/>
            <a:ext cx="7041515" cy="5805805"/>
            <a:chOff x="291724" y="496951"/>
            <a:chExt cx="7041515" cy="5805805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244542" y="522226"/>
              <a:ext cx="924005" cy="10576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034442" y="496951"/>
              <a:ext cx="161607" cy="161620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291724" y="4683469"/>
              <a:ext cx="7041515" cy="1619250"/>
            </a:xfrm>
            <a:custGeom>
              <a:avLst/>
              <a:gdLst/>
              <a:ahLst/>
              <a:cxnLst/>
              <a:rect l="l" t="t" r="r" b="b"/>
              <a:pathLst>
                <a:path w="7041515" h="1619250">
                  <a:moveTo>
                    <a:pt x="94856" y="0"/>
                  </a:moveTo>
                  <a:lnTo>
                    <a:pt x="52908" y="9766"/>
                  </a:lnTo>
                  <a:lnTo>
                    <a:pt x="16840" y="40868"/>
                  </a:lnTo>
                  <a:lnTo>
                    <a:pt x="292" y="87109"/>
                  </a:lnTo>
                  <a:lnTo>
                    <a:pt x="0" y="1524000"/>
                  </a:lnTo>
                  <a:lnTo>
                    <a:pt x="596" y="1534845"/>
                  </a:lnTo>
                  <a:lnTo>
                    <a:pt x="16840" y="1578000"/>
                  </a:lnTo>
                  <a:lnTo>
                    <a:pt x="55714" y="1610436"/>
                  </a:lnTo>
                  <a:lnTo>
                    <a:pt x="6946442" y="1618881"/>
                  </a:lnTo>
                  <a:lnTo>
                    <a:pt x="6961898" y="1617624"/>
                  </a:lnTo>
                  <a:lnTo>
                    <a:pt x="7005421" y="1598320"/>
                  </a:lnTo>
                  <a:lnTo>
                    <a:pt x="7034682" y="1558874"/>
                  </a:lnTo>
                  <a:lnTo>
                    <a:pt x="7041311" y="94869"/>
                  </a:lnTo>
                  <a:lnTo>
                    <a:pt x="7041273" y="91770"/>
                  </a:lnTo>
                  <a:lnTo>
                    <a:pt x="7028611" y="47421"/>
                  </a:lnTo>
                  <a:lnTo>
                    <a:pt x="6997852" y="15125"/>
                  </a:lnTo>
                  <a:lnTo>
                    <a:pt x="6954189" y="304"/>
                  </a:lnTo>
                  <a:lnTo>
                    <a:pt x="9485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5547062" y="5573971"/>
              <a:ext cx="1513205" cy="429895"/>
            </a:xfrm>
            <a:custGeom>
              <a:avLst/>
              <a:gdLst/>
              <a:ahLst/>
              <a:cxnLst/>
              <a:rect l="l" t="t" r="r" b="b"/>
              <a:pathLst>
                <a:path w="1513204" h="429895">
                  <a:moveTo>
                    <a:pt x="1307744" y="88"/>
                  </a:moveTo>
                  <a:lnTo>
                    <a:pt x="212407" y="0"/>
                  </a:lnTo>
                  <a:lnTo>
                    <a:pt x="208927" y="0"/>
                  </a:lnTo>
                  <a:lnTo>
                    <a:pt x="164172" y="5524"/>
                  </a:lnTo>
                  <a:lnTo>
                    <a:pt x="118452" y="21882"/>
                  </a:lnTo>
                  <a:lnTo>
                    <a:pt x="80340" y="46012"/>
                  </a:lnTo>
                  <a:lnTo>
                    <a:pt x="46012" y="80340"/>
                  </a:lnTo>
                  <a:lnTo>
                    <a:pt x="21882" y="118452"/>
                  </a:lnTo>
                  <a:lnTo>
                    <a:pt x="5524" y="164172"/>
                  </a:lnTo>
                  <a:lnTo>
                    <a:pt x="0" y="208927"/>
                  </a:lnTo>
                  <a:lnTo>
                    <a:pt x="431" y="231000"/>
                  </a:lnTo>
                  <a:lnTo>
                    <a:pt x="8140" y="275450"/>
                  </a:lnTo>
                  <a:lnTo>
                    <a:pt x="26720" y="320306"/>
                  </a:lnTo>
                  <a:lnTo>
                    <a:pt x="52692" y="357174"/>
                  </a:lnTo>
                  <a:lnTo>
                    <a:pt x="88671" y="389788"/>
                  </a:lnTo>
                  <a:lnTo>
                    <a:pt x="127914" y="412026"/>
                  </a:lnTo>
                  <a:lnTo>
                    <a:pt x="174383" y="426110"/>
                  </a:lnTo>
                  <a:lnTo>
                    <a:pt x="1300797" y="429514"/>
                  </a:lnTo>
                  <a:lnTo>
                    <a:pt x="1314691" y="429094"/>
                  </a:lnTo>
                  <a:lnTo>
                    <a:pt x="1359128" y="421386"/>
                  </a:lnTo>
                  <a:lnTo>
                    <a:pt x="1403997" y="402793"/>
                  </a:lnTo>
                  <a:lnTo>
                    <a:pt x="1440865" y="376834"/>
                  </a:lnTo>
                  <a:lnTo>
                    <a:pt x="1473479" y="340855"/>
                  </a:lnTo>
                  <a:lnTo>
                    <a:pt x="1495704" y="301612"/>
                  </a:lnTo>
                  <a:lnTo>
                    <a:pt x="1509801" y="255143"/>
                  </a:lnTo>
                  <a:lnTo>
                    <a:pt x="1513205" y="220586"/>
                  </a:lnTo>
                  <a:lnTo>
                    <a:pt x="1512785" y="198513"/>
                  </a:lnTo>
                  <a:lnTo>
                    <a:pt x="1505064" y="154076"/>
                  </a:lnTo>
                  <a:lnTo>
                    <a:pt x="1486484" y="109220"/>
                  </a:lnTo>
                  <a:lnTo>
                    <a:pt x="1460512" y="72339"/>
                  </a:lnTo>
                  <a:lnTo>
                    <a:pt x="1424533" y="39725"/>
                  </a:lnTo>
                  <a:lnTo>
                    <a:pt x="1385290" y="17500"/>
                  </a:lnTo>
                  <a:lnTo>
                    <a:pt x="1338834" y="3403"/>
                  </a:lnTo>
                  <a:lnTo>
                    <a:pt x="1307744" y="88"/>
                  </a:lnTo>
                  <a:close/>
                </a:path>
              </a:pathLst>
            </a:custGeom>
            <a:solidFill>
              <a:srgbClr val="0021D5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" name="object 10"/>
          <p:cNvSpPr txBox="1"/>
          <p:nvPr/>
        </p:nvSpPr>
        <p:spPr>
          <a:xfrm>
            <a:off x="298843" y="458520"/>
            <a:ext cx="1183640" cy="238760"/>
          </a:xfrm>
          <a:prstGeom prst="rect">
            <a:avLst/>
          </a:prstGeom>
          <a:solidFill>
            <a:srgbClr val="FFFFFF"/>
          </a:solidFill>
        </p:spPr>
        <p:txBody>
          <a:bodyPr wrap="square" lIns="0" tIns="34925" rIns="0" bIns="0" rtlCol="0" vert="horz">
            <a:spAutoFit/>
          </a:bodyPr>
          <a:lstStyle/>
          <a:p>
            <a:pPr marL="233045">
              <a:lnSpc>
                <a:spcPct val="100000"/>
              </a:lnSpc>
              <a:spcBef>
                <a:spcPts val="275"/>
              </a:spcBef>
            </a:pPr>
            <a:r>
              <a:rPr dirty="0" sz="950">
                <a:latin typeface="Acumin Pro"/>
                <a:cs typeface="Acumin Pro"/>
              </a:rPr>
              <a:t>Partner</a:t>
            </a:r>
            <a:r>
              <a:rPr dirty="0" sz="950" spc="65">
                <a:latin typeface="Acumin Pro"/>
                <a:cs typeface="Acumin Pro"/>
              </a:rPr>
              <a:t> </a:t>
            </a:r>
            <a:r>
              <a:rPr dirty="0" sz="950" spc="-20">
                <a:latin typeface="Acumin Pro"/>
                <a:cs typeface="Acumin Pro"/>
              </a:rPr>
              <a:t>Logo</a:t>
            </a:r>
            <a:endParaRPr sz="950">
              <a:latin typeface="Acumin Pro"/>
              <a:cs typeface="Acumin Pro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897815" y="5630090"/>
            <a:ext cx="855344" cy="30353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0480" marR="5080" indent="-18415">
              <a:lnSpc>
                <a:spcPct val="101299"/>
              </a:lnSpc>
              <a:spcBef>
                <a:spcPts val="95"/>
              </a:spcBef>
            </a:pPr>
            <a:r>
              <a:rPr dirty="0" sz="900">
                <a:solidFill>
                  <a:srgbClr val="FFFFFF"/>
                </a:solidFill>
                <a:latin typeface="Arial"/>
                <a:cs typeface="Arial"/>
              </a:rPr>
              <a:t>Azure </a:t>
            </a:r>
            <a:r>
              <a:rPr dirty="0" sz="900" spc="-10">
                <a:solidFill>
                  <a:srgbClr val="FFFFFF"/>
                </a:solidFill>
                <a:latin typeface="Arial"/>
                <a:cs typeface="Arial"/>
              </a:rPr>
              <a:t>Database </a:t>
            </a:r>
            <a:r>
              <a:rPr dirty="0" sz="900">
                <a:solidFill>
                  <a:srgbClr val="FFFFFF"/>
                </a:solidFill>
                <a:latin typeface="Arial"/>
                <a:cs typeface="Arial"/>
              </a:rPr>
              <a:t>for</a:t>
            </a:r>
            <a:r>
              <a:rPr dirty="0" sz="900" spc="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900" spc="-10">
                <a:solidFill>
                  <a:srgbClr val="FFFFFF"/>
                </a:solidFill>
                <a:latin typeface="Arial"/>
                <a:cs typeface="Arial"/>
              </a:rPr>
              <a:t>PostgreSQL</a:t>
            </a:r>
            <a:endParaRPr sz="90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869184" y="5574404"/>
            <a:ext cx="1513205" cy="429895"/>
          </a:xfrm>
          <a:custGeom>
            <a:avLst/>
            <a:gdLst/>
            <a:ahLst/>
            <a:cxnLst/>
            <a:rect l="l" t="t" r="r" b="b"/>
            <a:pathLst>
              <a:path w="1513204" h="429895">
                <a:moveTo>
                  <a:pt x="1307744" y="88"/>
                </a:moveTo>
                <a:lnTo>
                  <a:pt x="212407" y="0"/>
                </a:lnTo>
                <a:lnTo>
                  <a:pt x="208927" y="0"/>
                </a:lnTo>
                <a:lnTo>
                  <a:pt x="164172" y="5524"/>
                </a:lnTo>
                <a:lnTo>
                  <a:pt x="118452" y="21882"/>
                </a:lnTo>
                <a:lnTo>
                  <a:pt x="80340" y="46012"/>
                </a:lnTo>
                <a:lnTo>
                  <a:pt x="46012" y="80340"/>
                </a:lnTo>
                <a:lnTo>
                  <a:pt x="21882" y="118452"/>
                </a:lnTo>
                <a:lnTo>
                  <a:pt x="5524" y="164172"/>
                </a:lnTo>
                <a:lnTo>
                  <a:pt x="0" y="208927"/>
                </a:lnTo>
                <a:lnTo>
                  <a:pt x="431" y="231000"/>
                </a:lnTo>
                <a:lnTo>
                  <a:pt x="8140" y="275450"/>
                </a:lnTo>
                <a:lnTo>
                  <a:pt x="26720" y="320306"/>
                </a:lnTo>
                <a:lnTo>
                  <a:pt x="52692" y="357174"/>
                </a:lnTo>
                <a:lnTo>
                  <a:pt x="88671" y="389788"/>
                </a:lnTo>
                <a:lnTo>
                  <a:pt x="127914" y="412026"/>
                </a:lnTo>
                <a:lnTo>
                  <a:pt x="174383" y="426110"/>
                </a:lnTo>
                <a:lnTo>
                  <a:pt x="1300797" y="429514"/>
                </a:lnTo>
                <a:lnTo>
                  <a:pt x="1314691" y="429094"/>
                </a:lnTo>
                <a:lnTo>
                  <a:pt x="1359128" y="421386"/>
                </a:lnTo>
                <a:lnTo>
                  <a:pt x="1403997" y="402793"/>
                </a:lnTo>
                <a:lnTo>
                  <a:pt x="1440865" y="376834"/>
                </a:lnTo>
                <a:lnTo>
                  <a:pt x="1473479" y="340855"/>
                </a:lnTo>
                <a:lnTo>
                  <a:pt x="1495704" y="301612"/>
                </a:lnTo>
                <a:lnTo>
                  <a:pt x="1509801" y="255143"/>
                </a:lnTo>
                <a:lnTo>
                  <a:pt x="1513205" y="220586"/>
                </a:lnTo>
                <a:lnTo>
                  <a:pt x="1512785" y="198513"/>
                </a:lnTo>
                <a:lnTo>
                  <a:pt x="1505064" y="154076"/>
                </a:lnTo>
                <a:lnTo>
                  <a:pt x="1486484" y="109220"/>
                </a:lnTo>
                <a:lnTo>
                  <a:pt x="1460512" y="72339"/>
                </a:lnTo>
                <a:lnTo>
                  <a:pt x="1424533" y="39725"/>
                </a:lnTo>
                <a:lnTo>
                  <a:pt x="1385290" y="17500"/>
                </a:lnTo>
                <a:lnTo>
                  <a:pt x="1338834" y="3403"/>
                </a:lnTo>
                <a:lnTo>
                  <a:pt x="1307744" y="88"/>
                </a:lnTo>
                <a:close/>
              </a:path>
            </a:pathLst>
          </a:custGeom>
          <a:solidFill>
            <a:srgbClr val="0021D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 txBox="1"/>
          <p:nvPr/>
        </p:nvSpPr>
        <p:spPr>
          <a:xfrm>
            <a:off x="4323652" y="5692051"/>
            <a:ext cx="604520" cy="16446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900">
                <a:solidFill>
                  <a:srgbClr val="FFFFFF"/>
                </a:solidFill>
                <a:latin typeface="Arial"/>
                <a:cs typeface="Arial"/>
              </a:rPr>
              <a:t>Azure </a:t>
            </a:r>
            <a:r>
              <a:rPr dirty="0" sz="900" spc="-10">
                <a:solidFill>
                  <a:srgbClr val="FFFFFF"/>
                </a:solidFill>
                <a:latin typeface="Arial"/>
                <a:cs typeface="Arial"/>
              </a:rPr>
              <a:t>Files</a:t>
            </a:r>
            <a:endParaRPr sz="90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2189175" y="5574855"/>
            <a:ext cx="1513205" cy="429895"/>
          </a:xfrm>
          <a:custGeom>
            <a:avLst/>
            <a:gdLst/>
            <a:ahLst/>
            <a:cxnLst/>
            <a:rect l="l" t="t" r="r" b="b"/>
            <a:pathLst>
              <a:path w="1513204" h="429895">
                <a:moveTo>
                  <a:pt x="1307744" y="88"/>
                </a:moveTo>
                <a:lnTo>
                  <a:pt x="212407" y="0"/>
                </a:lnTo>
                <a:lnTo>
                  <a:pt x="208927" y="0"/>
                </a:lnTo>
                <a:lnTo>
                  <a:pt x="164172" y="5524"/>
                </a:lnTo>
                <a:lnTo>
                  <a:pt x="118452" y="21882"/>
                </a:lnTo>
                <a:lnTo>
                  <a:pt x="80340" y="46012"/>
                </a:lnTo>
                <a:lnTo>
                  <a:pt x="46012" y="80340"/>
                </a:lnTo>
                <a:lnTo>
                  <a:pt x="21882" y="118452"/>
                </a:lnTo>
                <a:lnTo>
                  <a:pt x="5524" y="164172"/>
                </a:lnTo>
                <a:lnTo>
                  <a:pt x="0" y="208927"/>
                </a:lnTo>
                <a:lnTo>
                  <a:pt x="431" y="231000"/>
                </a:lnTo>
                <a:lnTo>
                  <a:pt x="8140" y="275450"/>
                </a:lnTo>
                <a:lnTo>
                  <a:pt x="26720" y="320306"/>
                </a:lnTo>
                <a:lnTo>
                  <a:pt x="52692" y="357174"/>
                </a:lnTo>
                <a:lnTo>
                  <a:pt x="88671" y="389788"/>
                </a:lnTo>
                <a:lnTo>
                  <a:pt x="127914" y="412026"/>
                </a:lnTo>
                <a:lnTo>
                  <a:pt x="174383" y="426110"/>
                </a:lnTo>
                <a:lnTo>
                  <a:pt x="1300797" y="429514"/>
                </a:lnTo>
                <a:lnTo>
                  <a:pt x="1314691" y="429094"/>
                </a:lnTo>
                <a:lnTo>
                  <a:pt x="1359128" y="421386"/>
                </a:lnTo>
                <a:lnTo>
                  <a:pt x="1403997" y="402793"/>
                </a:lnTo>
                <a:lnTo>
                  <a:pt x="1440865" y="376834"/>
                </a:lnTo>
                <a:lnTo>
                  <a:pt x="1473479" y="340855"/>
                </a:lnTo>
                <a:lnTo>
                  <a:pt x="1495704" y="301612"/>
                </a:lnTo>
                <a:lnTo>
                  <a:pt x="1509801" y="255143"/>
                </a:lnTo>
                <a:lnTo>
                  <a:pt x="1513205" y="220586"/>
                </a:lnTo>
                <a:lnTo>
                  <a:pt x="1512785" y="198513"/>
                </a:lnTo>
                <a:lnTo>
                  <a:pt x="1505064" y="154076"/>
                </a:lnTo>
                <a:lnTo>
                  <a:pt x="1486484" y="109220"/>
                </a:lnTo>
                <a:lnTo>
                  <a:pt x="1460512" y="72339"/>
                </a:lnTo>
                <a:lnTo>
                  <a:pt x="1424533" y="39725"/>
                </a:lnTo>
                <a:lnTo>
                  <a:pt x="1385290" y="17500"/>
                </a:lnTo>
                <a:lnTo>
                  <a:pt x="1338833" y="3403"/>
                </a:lnTo>
                <a:lnTo>
                  <a:pt x="1307744" y="88"/>
                </a:lnTo>
                <a:close/>
              </a:path>
            </a:pathLst>
          </a:custGeom>
          <a:solidFill>
            <a:srgbClr val="0021D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 txBox="1"/>
          <p:nvPr/>
        </p:nvSpPr>
        <p:spPr>
          <a:xfrm>
            <a:off x="2511788" y="5630090"/>
            <a:ext cx="868044" cy="30353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31445" marR="5080" indent="-119380">
              <a:lnSpc>
                <a:spcPct val="101299"/>
              </a:lnSpc>
              <a:spcBef>
                <a:spcPts val="95"/>
              </a:spcBef>
            </a:pPr>
            <a:r>
              <a:rPr dirty="0" sz="900">
                <a:solidFill>
                  <a:srgbClr val="FFFFFF"/>
                </a:solidFill>
                <a:latin typeface="Arial"/>
                <a:cs typeface="Arial"/>
              </a:rPr>
              <a:t>on-prem</a:t>
            </a:r>
            <a:r>
              <a:rPr dirty="0" sz="900" spc="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900" spc="-10">
                <a:solidFill>
                  <a:srgbClr val="FFFFFF"/>
                </a:solidFill>
                <a:latin typeface="Arial"/>
                <a:cs typeface="Arial"/>
              </a:rPr>
              <a:t>servers </a:t>
            </a:r>
            <a:r>
              <a:rPr dirty="0" sz="900">
                <a:solidFill>
                  <a:srgbClr val="FFFFFF"/>
                </a:solidFill>
                <a:latin typeface="Arial"/>
                <a:cs typeface="Arial"/>
              </a:rPr>
              <a:t>(via</a:t>
            </a:r>
            <a:r>
              <a:rPr dirty="0" sz="90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900" spc="-10">
                <a:solidFill>
                  <a:srgbClr val="FFFFFF"/>
                </a:solidFill>
                <a:latin typeface="Arial"/>
                <a:cs typeface="Arial"/>
              </a:rPr>
              <a:t>agents)</a:t>
            </a:r>
            <a:endParaRPr sz="900">
              <a:latin typeface="Arial"/>
              <a:cs typeface="Aria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514405" y="5573971"/>
            <a:ext cx="1513205" cy="429895"/>
          </a:xfrm>
          <a:custGeom>
            <a:avLst/>
            <a:gdLst/>
            <a:ahLst/>
            <a:cxnLst/>
            <a:rect l="l" t="t" r="r" b="b"/>
            <a:pathLst>
              <a:path w="1513205" h="429895">
                <a:moveTo>
                  <a:pt x="1307744" y="88"/>
                </a:moveTo>
                <a:lnTo>
                  <a:pt x="212407" y="0"/>
                </a:lnTo>
                <a:lnTo>
                  <a:pt x="208927" y="0"/>
                </a:lnTo>
                <a:lnTo>
                  <a:pt x="164172" y="5524"/>
                </a:lnTo>
                <a:lnTo>
                  <a:pt x="118452" y="21882"/>
                </a:lnTo>
                <a:lnTo>
                  <a:pt x="80340" y="46012"/>
                </a:lnTo>
                <a:lnTo>
                  <a:pt x="46012" y="80340"/>
                </a:lnTo>
                <a:lnTo>
                  <a:pt x="21882" y="118452"/>
                </a:lnTo>
                <a:lnTo>
                  <a:pt x="5524" y="164172"/>
                </a:lnTo>
                <a:lnTo>
                  <a:pt x="0" y="208927"/>
                </a:lnTo>
                <a:lnTo>
                  <a:pt x="431" y="231000"/>
                </a:lnTo>
                <a:lnTo>
                  <a:pt x="8140" y="275450"/>
                </a:lnTo>
                <a:lnTo>
                  <a:pt x="26720" y="320306"/>
                </a:lnTo>
                <a:lnTo>
                  <a:pt x="52692" y="357174"/>
                </a:lnTo>
                <a:lnTo>
                  <a:pt x="88671" y="389788"/>
                </a:lnTo>
                <a:lnTo>
                  <a:pt x="127914" y="412026"/>
                </a:lnTo>
                <a:lnTo>
                  <a:pt x="174383" y="426110"/>
                </a:lnTo>
                <a:lnTo>
                  <a:pt x="1300797" y="429514"/>
                </a:lnTo>
                <a:lnTo>
                  <a:pt x="1314691" y="429094"/>
                </a:lnTo>
                <a:lnTo>
                  <a:pt x="1359128" y="421386"/>
                </a:lnTo>
                <a:lnTo>
                  <a:pt x="1403997" y="402793"/>
                </a:lnTo>
                <a:lnTo>
                  <a:pt x="1440865" y="376834"/>
                </a:lnTo>
                <a:lnTo>
                  <a:pt x="1473479" y="340855"/>
                </a:lnTo>
                <a:lnTo>
                  <a:pt x="1495704" y="301612"/>
                </a:lnTo>
                <a:lnTo>
                  <a:pt x="1509801" y="255143"/>
                </a:lnTo>
                <a:lnTo>
                  <a:pt x="1513205" y="220586"/>
                </a:lnTo>
                <a:lnTo>
                  <a:pt x="1512785" y="198513"/>
                </a:lnTo>
                <a:lnTo>
                  <a:pt x="1505064" y="154076"/>
                </a:lnTo>
                <a:lnTo>
                  <a:pt x="1486484" y="109220"/>
                </a:lnTo>
                <a:lnTo>
                  <a:pt x="1460512" y="72339"/>
                </a:lnTo>
                <a:lnTo>
                  <a:pt x="1424533" y="39725"/>
                </a:lnTo>
                <a:lnTo>
                  <a:pt x="1385290" y="17500"/>
                </a:lnTo>
                <a:lnTo>
                  <a:pt x="1338833" y="3403"/>
                </a:lnTo>
                <a:lnTo>
                  <a:pt x="1307744" y="88"/>
                </a:lnTo>
                <a:close/>
              </a:path>
            </a:pathLst>
          </a:custGeom>
          <a:solidFill>
            <a:srgbClr val="0021D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694377" y="5630090"/>
            <a:ext cx="1153795" cy="30353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51765" marR="5080" indent="-139700">
              <a:lnSpc>
                <a:spcPct val="101299"/>
              </a:lnSpc>
              <a:spcBef>
                <a:spcPts val="95"/>
              </a:spcBef>
            </a:pPr>
            <a:r>
              <a:rPr dirty="0" sz="900">
                <a:solidFill>
                  <a:srgbClr val="FFFFFF"/>
                </a:solidFill>
                <a:latin typeface="Arial"/>
                <a:cs typeface="Arial"/>
              </a:rPr>
              <a:t>soon:</a:t>
            </a:r>
            <a:r>
              <a:rPr dirty="0" sz="900" spc="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900">
                <a:solidFill>
                  <a:srgbClr val="FFFFFF"/>
                </a:solidFill>
                <a:latin typeface="Arial"/>
                <a:cs typeface="Arial"/>
              </a:rPr>
              <a:t>MySQL</a:t>
            </a:r>
            <a:r>
              <a:rPr dirty="0" sz="9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900" spc="-10">
                <a:solidFill>
                  <a:srgbClr val="FFFFFF"/>
                </a:solidFill>
                <a:latin typeface="Arial"/>
                <a:cs typeface="Arial"/>
              </a:rPr>
              <a:t>Flexible </a:t>
            </a:r>
            <a:r>
              <a:rPr dirty="0" sz="900">
                <a:solidFill>
                  <a:srgbClr val="FFFFFF"/>
                </a:solidFill>
                <a:latin typeface="Arial"/>
                <a:cs typeface="Arial"/>
              </a:rPr>
              <a:t>Server</a:t>
            </a:r>
            <a:r>
              <a:rPr dirty="0" sz="900" spc="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900" spc="-10">
                <a:solidFill>
                  <a:srgbClr val="FFFFFF"/>
                </a:solidFill>
                <a:latin typeface="Arial"/>
                <a:cs typeface="Arial"/>
              </a:rPr>
              <a:t>(preview)</a:t>
            </a:r>
            <a:endParaRPr sz="900">
              <a:latin typeface="Arial"/>
              <a:cs typeface="Arial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3857048" y="4978310"/>
            <a:ext cx="1513205" cy="429895"/>
          </a:xfrm>
          <a:custGeom>
            <a:avLst/>
            <a:gdLst/>
            <a:ahLst/>
            <a:cxnLst/>
            <a:rect l="l" t="t" r="r" b="b"/>
            <a:pathLst>
              <a:path w="1513204" h="429895">
                <a:moveTo>
                  <a:pt x="1307744" y="88"/>
                </a:moveTo>
                <a:lnTo>
                  <a:pt x="212407" y="0"/>
                </a:lnTo>
                <a:lnTo>
                  <a:pt x="208927" y="0"/>
                </a:lnTo>
                <a:lnTo>
                  <a:pt x="164172" y="5524"/>
                </a:lnTo>
                <a:lnTo>
                  <a:pt x="118452" y="21882"/>
                </a:lnTo>
                <a:lnTo>
                  <a:pt x="80340" y="46012"/>
                </a:lnTo>
                <a:lnTo>
                  <a:pt x="46012" y="80340"/>
                </a:lnTo>
                <a:lnTo>
                  <a:pt x="21882" y="118452"/>
                </a:lnTo>
                <a:lnTo>
                  <a:pt x="5524" y="164172"/>
                </a:lnTo>
                <a:lnTo>
                  <a:pt x="0" y="208927"/>
                </a:lnTo>
                <a:lnTo>
                  <a:pt x="431" y="231000"/>
                </a:lnTo>
                <a:lnTo>
                  <a:pt x="8140" y="275450"/>
                </a:lnTo>
                <a:lnTo>
                  <a:pt x="26720" y="320306"/>
                </a:lnTo>
                <a:lnTo>
                  <a:pt x="52692" y="357174"/>
                </a:lnTo>
                <a:lnTo>
                  <a:pt x="88671" y="389788"/>
                </a:lnTo>
                <a:lnTo>
                  <a:pt x="127914" y="412026"/>
                </a:lnTo>
                <a:lnTo>
                  <a:pt x="174383" y="426110"/>
                </a:lnTo>
                <a:lnTo>
                  <a:pt x="1300797" y="429514"/>
                </a:lnTo>
                <a:lnTo>
                  <a:pt x="1314691" y="429094"/>
                </a:lnTo>
                <a:lnTo>
                  <a:pt x="1359128" y="421386"/>
                </a:lnTo>
                <a:lnTo>
                  <a:pt x="1403997" y="402805"/>
                </a:lnTo>
                <a:lnTo>
                  <a:pt x="1440865" y="376834"/>
                </a:lnTo>
                <a:lnTo>
                  <a:pt x="1473479" y="340855"/>
                </a:lnTo>
                <a:lnTo>
                  <a:pt x="1495704" y="301612"/>
                </a:lnTo>
                <a:lnTo>
                  <a:pt x="1509801" y="255143"/>
                </a:lnTo>
                <a:lnTo>
                  <a:pt x="1513205" y="220586"/>
                </a:lnTo>
                <a:lnTo>
                  <a:pt x="1512785" y="198513"/>
                </a:lnTo>
                <a:lnTo>
                  <a:pt x="1505064" y="154076"/>
                </a:lnTo>
                <a:lnTo>
                  <a:pt x="1486484" y="109220"/>
                </a:lnTo>
                <a:lnTo>
                  <a:pt x="1460512" y="72339"/>
                </a:lnTo>
                <a:lnTo>
                  <a:pt x="1424533" y="39725"/>
                </a:lnTo>
                <a:lnTo>
                  <a:pt x="1385290" y="17500"/>
                </a:lnTo>
                <a:lnTo>
                  <a:pt x="1338834" y="3403"/>
                </a:lnTo>
                <a:lnTo>
                  <a:pt x="1307744" y="88"/>
                </a:lnTo>
                <a:close/>
              </a:path>
            </a:pathLst>
          </a:custGeom>
          <a:solidFill>
            <a:srgbClr val="0021D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 txBox="1"/>
          <p:nvPr/>
        </p:nvSpPr>
        <p:spPr>
          <a:xfrm>
            <a:off x="4070172" y="5033535"/>
            <a:ext cx="1093470" cy="30353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10"/>
              </a:spcBef>
            </a:pPr>
            <a:r>
              <a:rPr dirty="0" sz="900">
                <a:solidFill>
                  <a:srgbClr val="FFFFFF"/>
                </a:solidFill>
                <a:latin typeface="Arial"/>
                <a:cs typeface="Arial"/>
              </a:rPr>
              <a:t>SQL</a:t>
            </a:r>
            <a:r>
              <a:rPr dirty="0" sz="9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900">
                <a:solidFill>
                  <a:srgbClr val="FFFFFF"/>
                </a:solidFill>
                <a:latin typeface="Arial"/>
                <a:cs typeface="Arial"/>
              </a:rPr>
              <a:t>and</a:t>
            </a:r>
            <a:r>
              <a:rPr dirty="0" sz="900" spc="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900">
                <a:solidFill>
                  <a:srgbClr val="FFFFFF"/>
                </a:solidFill>
                <a:latin typeface="Arial"/>
                <a:cs typeface="Arial"/>
              </a:rPr>
              <a:t>SAP</a:t>
            </a:r>
            <a:r>
              <a:rPr dirty="0" sz="90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900" spc="-20">
                <a:solidFill>
                  <a:srgbClr val="FFFFFF"/>
                </a:solidFill>
                <a:latin typeface="Arial"/>
                <a:cs typeface="Arial"/>
              </a:rPr>
              <a:t>HANA</a:t>
            </a:r>
            <a:endParaRPr sz="9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15"/>
              </a:spcBef>
            </a:pPr>
            <a:r>
              <a:rPr dirty="0" sz="900">
                <a:solidFill>
                  <a:srgbClr val="FFFFFF"/>
                </a:solidFill>
                <a:latin typeface="Arial"/>
                <a:cs typeface="Arial"/>
              </a:rPr>
              <a:t>on</a:t>
            </a:r>
            <a:r>
              <a:rPr dirty="0" sz="9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900">
                <a:solidFill>
                  <a:srgbClr val="FFFFFF"/>
                </a:solidFill>
                <a:latin typeface="Arial"/>
                <a:cs typeface="Arial"/>
              </a:rPr>
              <a:t>Azure</a:t>
            </a:r>
            <a:r>
              <a:rPr dirty="0" sz="900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900" spc="-25">
                <a:solidFill>
                  <a:srgbClr val="FFFFFF"/>
                </a:solidFill>
                <a:latin typeface="Arial"/>
                <a:cs typeface="Arial"/>
              </a:rPr>
              <a:t>VMs</a:t>
            </a:r>
            <a:endParaRPr sz="900">
              <a:latin typeface="Arial"/>
              <a:cs typeface="Arial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5547062" y="4979183"/>
            <a:ext cx="1513205" cy="429895"/>
          </a:xfrm>
          <a:custGeom>
            <a:avLst/>
            <a:gdLst/>
            <a:ahLst/>
            <a:cxnLst/>
            <a:rect l="l" t="t" r="r" b="b"/>
            <a:pathLst>
              <a:path w="1513204" h="429895">
                <a:moveTo>
                  <a:pt x="1307744" y="88"/>
                </a:moveTo>
                <a:lnTo>
                  <a:pt x="212407" y="0"/>
                </a:lnTo>
                <a:lnTo>
                  <a:pt x="208927" y="0"/>
                </a:lnTo>
                <a:lnTo>
                  <a:pt x="164172" y="5524"/>
                </a:lnTo>
                <a:lnTo>
                  <a:pt x="118452" y="21882"/>
                </a:lnTo>
                <a:lnTo>
                  <a:pt x="80340" y="46012"/>
                </a:lnTo>
                <a:lnTo>
                  <a:pt x="46012" y="80340"/>
                </a:lnTo>
                <a:lnTo>
                  <a:pt x="21882" y="118452"/>
                </a:lnTo>
                <a:lnTo>
                  <a:pt x="5524" y="164172"/>
                </a:lnTo>
                <a:lnTo>
                  <a:pt x="0" y="208927"/>
                </a:lnTo>
                <a:lnTo>
                  <a:pt x="431" y="231000"/>
                </a:lnTo>
                <a:lnTo>
                  <a:pt x="8140" y="275450"/>
                </a:lnTo>
                <a:lnTo>
                  <a:pt x="26720" y="320306"/>
                </a:lnTo>
                <a:lnTo>
                  <a:pt x="52692" y="357174"/>
                </a:lnTo>
                <a:lnTo>
                  <a:pt x="88671" y="389788"/>
                </a:lnTo>
                <a:lnTo>
                  <a:pt x="127914" y="412026"/>
                </a:lnTo>
                <a:lnTo>
                  <a:pt x="174383" y="426110"/>
                </a:lnTo>
                <a:lnTo>
                  <a:pt x="1300797" y="429514"/>
                </a:lnTo>
                <a:lnTo>
                  <a:pt x="1314691" y="429094"/>
                </a:lnTo>
                <a:lnTo>
                  <a:pt x="1359128" y="421386"/>
                </a:lnTo>
                <a:lnTo>
                  <a:pt x="1403997" y="402793"/>
                </a:lnTo>
                <a:lnTo>
                  <a:pt x="1440865" y="376834"/>
                </a:lnTo>
                <a:lnTo>
                  <a:pt x="1473479" y="340855"/>
                </a:lnTo>
                <a:lnTo>
                  <a:pt x="1495704" y="301612"/>
                </a:lnTo>
                <a:lnTo>
                  <a:pt x="1509801" y="255143"/>
                </a:lnTo>
                <a:lnTo>
                  <a:pt x="1513205" y="220586"/>
                </a:lnTo>
                <a:lnTo>
                  <a:pt x="1512785" y="198513"/>
                </a:lnTo>
                <a:lnTo>
                  <a:pt x="1505064" y="154076"/>
                </a:lnTo>
                <a:lnTo>
                  <a:pt x="1486484" y="109220"/>
                </a:lnTo>
                <a:lnTo>
                  <a:pt x="1460512" y="72339"/>
                </a:lnTo>
                <a:lnTo>
                  <a:pt x="1424533" y="39725"/>
                </a:lnTo>
                <a:lnTo>
                  <a:pt x="1385290" y="17500"/>
                </a:lnTo>
                <a:lnTo>
                  <a:pt x="1338834" y="3403"/>
                </a:lnTo>
                <a:lnTo>
                  <a:pt x="1307744" y="88"/>
                </a:lnTo>
                <a:close/>
              </a:path>
            </a:pathLst>
          </a:custGeom>
          <a:solidFill>
            <a:srgbClr val="0021D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 txBox="1"/>
          <p:nvPr/>
        </p:nvSpPr>
        <p:spPr>
          <a:xfrm>
            <a:off x="5724845" y="5102980"/>
            <a:ext cx="1157605" cy="16446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900">
                <a:solidFill>
                  <a:srgbClr val="FFFFFF"/>
                </a:solidFill>
                <a:latin typeface="Arial"/>
                <a:cs typeface="Arial"/>
              </a:rPr>
              <a:t>Azure</a:t>
            </a:r>
            <a:r>
              <a:rPr dirty="0" sz="900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900">
                <a:solidFill>
                  <a:srgbClr val="FFFFFF"/>
                </a:solidFill>
                <a:latin typeface="Arial"/>
                <a:cs typeface="Arial"/>
              </a:rPr>
              <a:t>Managed</a:t>
            </a:r>
            <a:r>
              <a:rPr dirty="0" sz="900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900" spc="-10">
                <a:solidFill>
                  <a:srgbClr val="FFFFFF"/>
                </a:solidFill>
                <a:latin typeface="Arial"/>
                <a:cs typeface="Arial"/>
              </a:rPr>
              <a:t>Disks</a:t>
            </a:r>
            <a:endParaRPr sz="90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2165954" y="4978310"/>
            <a:ext cx="1513205" cy="429895"/>
          </a:xfrm>
          <a:custGeom>
            <a:avLst/>
            <a:gdLst/>
            <a:ahLst/>
            <a:cxnLst/>
            <a:rect l="l" t="t" r="r" b="b"/>
            <a:pathLst>
              <a:path w="1513204" h="429895">
                <a:moveTo>
                  <a:pt x="1307744" y="88"/>
                </a:moveTo>
                <a:lnTo>
                  <a:pt x="212407" y="0"/>
                </a:lnTo>
                <a:lnTo>
                  <a:pt x="208927" y="0"/>
                </a:lnTo>
                <a:lnTo>
                  <a:pt x="164172" y="5524"/>
                </a:lnTo>
                <a:lnTo>
                  <a:pt x="118452" y="21882"/>
                </a:lnTo>
                <a:lnTo>
                  <a:pt x="80340" y="46012"/>
                </a:lnTo>
                <a:lnTo>
                  <a:pt x="46012" y="80340"/>
                </a:lnTo>
                <a:lnTo>
                  <a:pt x="21882" y="118452"/>
                </a:lnTo>
                <a:lnTo>
                  <a:pt x="5524" y="164172"/>
                </a:lnTo>
                <a:lnTo>
                  <a:pt x="0" y="208927"/>
                </a:lnTo>
                <a:lnTo>
                  <a:pt x="431" y="231000"/>
                </a:lnTo>
                <a:lnTo>
                  <a:pt x="8140" y="275450"/>
                </a:lnTo>
                <a:lnTo>
                  <a:pt x="26720" y="320306"/>
                </a:lnTo>
                <a:lnTo>
                  <a:pt x="52692" y="357174"/>
                </a:lnTo>
                <a:lnTo>
                  <a:pt x="88671" y="389788"/>
                </a:lnTo>
                <a:lnTo>
                  <a:pt x="127914" y="412026"/>
                </a:lnTo>
                <a:lnTo>
                  <a:pt x="174383" y="426110"/>
                </a:lnTo>
                <a:lnTo>
                  <a:pt x="1300797" y="429514"/>
                </a:lnTo>
                <a:lnTo>
                  <a:pt x="1314691" y="429094"/>
                </a:lnTo>
                <a:lnTo>
                  <a:pt x="1359128" y="421386"/>
                </a:lnTo>
                <a:lnTo>
                  <a:pt x="1403997" y="402805"/>
                </a:lnTo>
                <a:lnTo>
                  <a:pt x="1440865" y="376834"/>
                </a:lnTo>
                <a:lnTo>
                  <a:pt x="1473479" y="340855"/>
                </a:lnTo>
                <a:lnTo>
                  <a:pt x="1495704" y="301612"/>
                </a:lnTo>
                <a:lnTo>
                  <a:pt x="1509801" y="255143"/>
                </a:lnTo>
                <a:lnTo>
                  <a:pt x="1513205" y="220586"/>
                </a:lnTo>
                <a:lnTo>
                  <a:pt x="1512785" y="198513"/>
                </a:lnTo>
                <a:lnTo>
                  <a:pt x="1505064" y="154076"/>
                </a:lnTo>
                <a:lnTo>
                  <a:pt x="1486484" y="109220"/>
                </a:lnTo>
                <a:lnTo>
                  <a:pt x="1460512" y="72339"/>
                </a:lnTo>
                <a:lnTo>
                  <a:pt x="1424533" y="39725"/>
                </a:lnTo>
                <a:lnTo>
                  <a:pt x="1385290" y="17500"/>
                </a:lnTo>
                <a:lnTo>
                  <a:pt x="1338833" y="3403"/>
                </a:lnTo>
                <a:lnTo>
                  <a:pt x="1307744" y="88"/>
                </a:lnTo>
                <a:close/>
              </a:path>
            </a:pathLst>
          </a:custGeom>
          <a:solidFill>
            <a:srgbClr val="0021D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 txBox="1"/>
          <p:nvPr/>
        </p:nvSpPr>
        <p:spPr>
          <a:xfrm>
            <a:off x="2473224" y="5018649"/>
            <a:ext cx="945515" cy="30353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 indent="176530">
              <a:lnSpc>
                <a:spcPct val="101299"/>
              </a:lnSpc>
              <a:spcBef>
                <a:spcPts val="95"/>
              </a:spcBef>
            </a:pPr>
            <a:r>
              <a:rPr dirty="0" sz="900">
                <a:solidFill>
                  <a:srgbClr val="FFFFFF"/>
                </a:solidFill>
                <a:latin typeface="Arial"/>
                <a:cs typeface="Arial"/>
              </a:rPr>
              <a:t>Azure </a:t>
            </a:r>
            <a:r>
              <a:rPr dirty="0" sz="900" spc="-25">
                <a:solidFill>
                  <a:srgbClr val="FFFFFF"/>
                </a:solidFill>
                <a:latin typeface="Arial"/>
                <a:cs typeface="Arial"/>
              </a:rPr>
              <a:t>VMs </a:t>
            </a:r>
            <a:r>
              <a:rPr dirty="0" sz="900">
                <a:solidFill>
                  <a:srgbClr val="FFFFFF"/>
                </a:solidFill>
                <a:latin typeface="Arial"/>
                <a:cs typeface="Arial"/>
              </a:rPr>
              <a:t>(Windows</a:t>
            </a:r>
            <a:r>
              <a:rPr dirty="0" sz="900" spc="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900">
                <a:solidFill>
                  <a:srgbClr val="FFFFFF"/>
                </a:solidFill>
                <a:latin typeface="Arial"/>
                <a:cs typeface="Arial"/>
              </a:rPr>
              <a:t>/</a:t>
            </a:r>
            <a:r>
              <a:rPr dirty="0" sz="900" spc="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900" spc="-10">
                <a:solidFill>
                  <a:srgbClr val="FFFFFF"/>
                </a:solidFill>
                <a:latin typeface="Arial"/>
                <a:cs typeface="Arial"/>
              </a:rPr>
              <a:t>Linux)</a:t>
            </a:r>
            <a:endParaRPr sz="900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557509" y="4991196"/>
            <a:ext cx="1162685" cy="38163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1499"/>
              </a:lnSpc>
              <a:spcBef>
                <a:spcPts val="95"/>
              </a:spcBef>
            </a:pPr>
            <a:r>
              <a:rPr dirty="0" sz="1150">
                <a:latin typeface="Arial"/>
                <a:cs typeface="Arial"/>
              </a:rPr>
              <a:t>Back</a:t>
            </a:r>
            <a:r>
              <a:rPr dirty="0" sz="1150" spc="15">
                <a:latin typeface="Arial"/>
                <a:cs typeface="Arial"/>
              </a:rPr>
              <a:t> </a:t>
            </a:r>
            <a:r>
              <a:rPr dirty="0" sz="1150">
                <a:latin typeface="Arial"/>
                <a:cs typeface="Arial"/>
              </a:rPr>
              <a:t>up</a:t>
            </a:r>
            <a:r>
              <a:rPr dirty="0" sz="1150" spc="15">
                <a:latin typeface="Arial"/>
                <a:cs typeface="Arial"/>
              </a:rPr>
              <a:t> </a:t>
            </a:r>
            <a:r>
              <a:rPr dirty="0" sz="1150">
                <a:latin typeface="Arial"/>
                <a:cs typeface="Arial"/>
              </a:rPr>
              <a:t>hybrid</a:t>
            </a:r>
            <a:r>
              <a:rPr dirty="0" sz="1150" spc="10">
                <a:latin typeface="Arial"/>
                <a:cs typeface="Arial"/>
              </a:rPr>
              <a:t> </a:t>
            </a:r>
            <a:r>
              <a:rPr dirty="0" sz="1150" spc="-50">
                <a:latin typeface="Arial"/>
                <a:cs typeface="Arial"/>
              </a:rPr>
              <a:t>+ </a:t>
            </a:r>
            <a:r>
              <a:rPr dirty="0" sz="1150">
                <a:latin typeface="Arial"/>
                <a:cs typeface="Arial"/>
              </a:rPr>
              <a:t>Azure</a:t>
            </a:r>
            <a:r>
              <a:rPr dirty="0" sz="1150" spc="10">
                <a:latin typeface="Arial"/>
                <a:cs typeface="Arial"/>
              </a:rPr>
              <a:t> </a:t>
            </a:r>
            <a:r>
              <a:rPr dirty="0" sz="1150" spc="-10">
                <a:latin typeface="Arial"/>
                <a:cs typeface="Arial"/>
              </a:rPr>
              <a:t>workloads:</a:t>
            </a:r>
            <a:endParaRPr sz="1150">
              <a:latin typeface="Arial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178123" y="4412486"/>
            <a:ext cx="2237740" cy="375920"/>
          </a:xfrm>
          <a:custGeom>
            <a:avLst/>
            <a:gdLst/>
            <a:ahLst/>
            <a:cxnLst/>
            <a:rect l="l" t="t" r="r" b="b"/>
            <a:pathLst>
              <a:path w="2237740" h="375920">
                <a:moveTo>
                  <a:pt x="2055799" y="76"/>
                </a:moveTo>
                <a:lnTo>
                  <a:pt x="187794" y="0"/>
                </a:lnTo>
                <a:lnTo>
                  <a:pt x="136220" y="7188"/>
                </a:lnTo>
                <a:lnTo>
                  <a:pt x="86017" y="29946"/>
                </a:lnTo>
                <a:lnTo>
                  <a:pt x="44577" y="66281"/>
                </a:lnTo>
                <a:lnTo>
                  <a:pt x="15468" y="113093"/>
                </a:lnTo>
                <a:lnTo>
                  <a:pt x="1206" y="166331"/>
                </a:lnTo>
                <a:lnTo>
                  <a:pt x="0" y="184721"/>
                </a:lnTo>
                <a:lnTo>
                  <a:pt x="609" y="203136"/>
                </a:lnTo>
                <a:lnTo>
                  <a:pt x="13119" y="256819"/>
                </a:lnTo>
                <a:lnTo>
                  <a:pt x="40678" y="304546"/>
                </a:lnTo>
                <a:lnTo>
                  <a:pt x="80911" y="342226"/>
                </a:lnTo>
                <a:lnTo>
                  <a:pt x="130340" y="366610"/>
                </a:lnTo>
                <a:lnTo>
                  <a:pt x="181648" y="375513"/>
                </a:lnTo>
                <a:lnTo>
                  <a:pt x="2052726" y="375589"/>
                </a:lnTo>
                <a:lnTo>
                  <a:pt x="2071116" y="374383"/>
                </a:lnTo>
                <a:lnTo>
                  <a:pt x="2118677" y="362470"/>
                </a:lnTo>
                <a:lnTo>
                  <a:pt x="2166416" y="334911"/>
                </a:lnTo>
                <a:lnTo>
                  <a:pt x="2204085" y="294678"/>
                </a:lnTo>
                <a:lnTo>
                  <a:pt x="2228469" y="245249"/>
                </a:lnTo>
                <a:lnTo>
                  <a:pt x="2237447" y="190868"/>
                </a:lnTo>
                <a:lnTo>
                  <a:pt x="2236838" y="172440"/>
                </a:lnTo>
                <a:lnTo>
                  <a:pt x="2225433" y="121627"/>
                </a:lnTo>
                <a:lnTo>
                  <a:pt x="2198662" y="73456"/>
                </a:lnTo>
                <a:lnTo>
                  <a:pt x="2163991" y="38785"/>
                </a:lnTo>
                <a:lnTo>
                  <a:pt x="2118677" y="13119"/>
                </a:lnTo>
                <a:lnTo>
                  <a:pt x="2071116" y="1206"/>
                </a:lnTo>
                <a:lnTo>
                  <a:pt x="2055799" y="7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 txBox="1"/>
          <p:nvPr/>
        </p:nvSpPr>
        <p:spPr>
          <a:xfrm>
            <a:off x="408536" y="4491329"/>
            <a:ext cx="1764030" cy="20383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150" b="1">
                <a:solidFill>
                  <a:srgbClr val="FFFFFF"/>
                </a:solidFill>
                <a:latin typeface="Arial"/>
                <a:cs typeface="Arial"/>
              </a:rPr>
              <a:t>Multi-workload</a:t>
            </a:r>
            <a:r>
              <a:rPr dirty="0" sz="1150" spc="8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50" spc="-10" b="1">
                <a:solidFill>
                  <a:srgbClr val="FFFFFF"/>
                </a:solidFill>
                <a:latin typeface="Arial"/>
                <a:cs typeface="Arial"/>
              </a:rPr>
              <a:t>coverage</a:t>
            </a:r>
            <a:endParaRPr sz="1150">
              <a:latin typeface="Arial"/>
              <a:cs typeface="Arial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185257" y="6780362"/>
            <a:ext cx="4008120" cy="2357120"/>
            <a:chOff x="185257" y="6780362"/>
            <a:chExt cx="4008120" cy="2357120"/>
          </a:xfrm>
        </p:grpSpPr>
        <p:sp>
          <p:nvSpPr>
            <p:cNvPr id="28" name="object 28"/>
            <p:cNvSpPr/>
            <p:nvPr/>
          </p:nvSpPr>
          <p:spPr>
            <a:xfrm>
              <a:off x="298855" y="7051344"/>
              <a:ext cx="3894454" cy="2085975"/>
            </a:xfrm>
            <a:custGeom>
              <a:avLst/>
              <a:gdLst/>
              <a:ahLst/>
              <a:cxnLst/>
              <a:rect l="l" t="t" r="r" b="b"/>
              <a:pathLst>
                <a:path w="3894454" h="2085975">
                  <a:moveTo>
                    <a:pt x="94856" y="0"/>
                  </a:moveTo>
                  <a:lnTo>
                    <a:pt x="52908" y="9766"/>
                  </a:lnTo>
                  <a:lnTo>
                    <a:pt x="16840" y="40868"/>
                  </a:lnTo>
                  <a:lnTo>
                    <a:pt x="292" y="87109"/>
                  </a:lnTo>
                  <a:lnTo>
                    <a:pt x="0" y="1990725"/>
                  </a:lnTo>
                  <a:lnTo>
                    <a:pt x="787" y="2003120"/>
                  </a:lnTo>
                  <a:lnTo>
                    <a:pt x="19583" y="2048497"/>
                  </a:lnTo>
                  <a:lnTo>
                    <a:pt x="57124" y="2077783"/>
                  </a:lnTo>
                  <a:lnTo>
                    <a:pt x="3799370" y="2085606"/>
                  </a:lnTo>
                  <a:lnTo>
                    <a:pt x="3814826" y="2084349"/>
                  </a:lnTo>
                  <a:lnTo>
                    <a:pt x="3858348" y="2065058"/>
                  </a:lnTo>
                  <a:lnTo>
                    <a:pt x="3887609" y="2025599"/>
                  </a:lnTo>
                  <a:lnTo>
                    <a:pt x="3894239" y="94869"/>
                  </a:lnTo>
                  <a:lnTo>
                    <a:pt x="3894201" y="91770"/>
                  </a:lnTo>
                  <a:lnTo>
                    <a:pt x="3881539" y="47421"/>
                  </a:lnTo>
                  <a:lnTo>
                    <a:pt x="3850779" y="15125"/>
                  </a:lnTo>
                  <a:lnTo>
                    <a:pt x="3807117" y="304"/>
                  </a:lnTo>
                  <a:lnTo>
                    <a:pt x="9485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/>
            <p:cNvSpPr/>
            <p:nvPr/>
          </p:nvSpPr>
          <p:spPr>
            <a:xfrm>
              <a:off x="185257" y="6780362"/>
              <a:ext cx="2903220" cy="375920"/>
            </a:xfrm>
            <a:custGeom>
              <a:avLst/>
              <a:gdLst/>
              <a:ahLst/>
              <a:cxnLst/>
              <a:rect l="l" t="t" r="r" b="b"/>
              <a:pathLst>
                <a:path w="2903220" h="375920">
                  <a:moveTo>
                    <a:pt x="2722422" y="76"/>
                  </a:moveTo>
                  <a:lnTo>
                    <a:pt x="186778" y="0"/>
                  </a:lnTo>
                  <a:lnTo>
                    <a:pt x="183718" y="0"/>
                  </a:lnTo>
                  <a:lnTo>
                    <a:pt x="135483" y="7150"/>
                  </a:lnTo>
                  <a:lnTo>
                    <a:pt x="85547" y="29781"/>
                  </a:lnTo>
                  <a:lnTo>
                    <a:pt x="44335" y="65925"/>
                  </a:lnTo>
                  <a:lnTo>
                    <a:pt x="15379" y="112483"/>
                  </a:lnTo>
                  <a:lnTo>
                    <a:pt x="1193" y="165430"/>
                  </a:lnTo>
                  <a:lnTo>
                    <a:pt x="0" y="183718"/>
                  </a:lnTo>
                  <a:lnTo>
                    <a:pt x="596" y="204076"/>
                  </a:lnTo>
                  <a:lnTo>
                    <a:pt x="13042" y="257454"/>
                  </a:lnTo>
                  <a:lnTo>
                    <a:pt x="40462" y="304939"/>
                  </a:lnTo>
                  <a:lnTo>
                    <a:pt x="80467" y="342404"/>
                  </a:lnTo>
                  <a:lnTo>
                    <a:pt x="129628" y="366661"/>
                  </a:lnTo>
                  <a:lnTo>
                    <a:pt x="180670" y="375513"/>
                  </a:lnTo>
                  <a:lnTo>
                    <a:pt x="2722422" y="375513"/>
                  </a:lnTo>
                  <a:lnTo>
                    <a:pt x="2776359" y="365696"/>
                  </a:lnTo>
                  <a:lnTo>
                    <a:pt x="2825115" y="340652"/>
                  </a:lnTo>
                  <a:lnTo>
                    <a:pt x="2864510" y="302526"/>
                  </a:lnTo>
                  <a:lnTo>
                    <a:pt x="2887700" y="263105"/>
                  </a:lnTo>
                  <a:lnTo>
                    <a:pt x="2901886" y="210159"/>
                  </a:lnTo>
                  <a:lnTo>
                    <a:pt x="2903093" y="191858"/>
                  </a:lnTo>
                  <a:lnTo>
                    <a:pt x="2902496" y="171513"/>
                  </a:lnTo>
                  <a:lnTo>
                    <a:pt x="2893199" y="126733"/>
                  </a:lnTo>
                  <a:lnTo>
                    <a:pt x="2868155" y="77965"/>
                  </a:lnTo>
                  <a:lnTo>
                    <a:pt x="2830029" y="38582"/>
                  </a:lnTo>
                  <a:lnTo>
                    <a:pt x="2790609" y="15392"/>
                  </a:lnTo>
                  <a:lnTo>
                    <a:pt x="2737662" y="1193"/>
                  </a:lnTo>
                  <a:lnTo>
                    <a:pt x="2722422" y="7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0" name="object 30"/>
          <p:cNvSpPr txBox="1"/>
          <p:nvPr/>
        </p:nvSpPr>
        <p:spPr>
          <a:xfrm>
            <a:off x="415665" y="6859203"/>
            <a:ext cx="2488565" cy="20383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150" b="1">
                <a:solidFill>
                  <a:srgbClr val="FFFFFF"/>
                </a:solidFill>
                <a:latin typeface="Arial"/>
                <a:cs typeface="Arial"/>
              </a:rPr>
              <a:t>Security</a:t>
            </a:r>
            <a:r>
              <a:rPr dirty="0" sz="1150" spc="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50" b="1">
                <a:solidFill>
                  <a:srgbClr val="FFFFFF"/>
                </a:solidFill>
                <a:latin typeface="Arial"/>
                <a:cs typeface="Arial"/>
              </a:rPr>
              <a:t>posture</a:t>
            </a:r>
            <a:r>
              <a:rPr dirty="0" sz="1150" spc="1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50" b="1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dirty="0" sz="1150" spc="1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50" b="1">
                <a:solidFill>
                  <a:srgbClr val="FFFFFF"/>
                </a:solidFill>
                <a:latin typeface="Arial"/>
                <a:cs typeface="Arial"/>
              </a:rPr>
              <a:t>native</a:t>
            </a:r>
            <a:r>
              <a:rPr dirty="0" sz="1150" spc="1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50" b="1">
                <a:solidFill>
                  <a:srgbClr val="FFFFFF"/>
                </a:solidFill>
                <a:latin typeface="Arial"/>
                <a:cs typeface="Arial"/>
              </a:rPr>
              <a:t>by</a:t>
            </a:r>
            <a:r>
              <a:rPr dirty="0" sz="1150" spc="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50" spc="-10" b="1">
                <a:solidFill>
                  <a:srgbClr val="FFFFFF"/>
                </a:solidFill>
                <a:latin typeface="Arial"/>
                <a:cs typeface="Arial"/>
              </a:rPr>
              <a:t>design</a:t>
            </a:r>
            <a:endParaRPr sz="1150">
              <a:latin typeface="Arial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553462" y="7282636"/>
            <a:ext cx="3418204" cy="162179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6364" indent="-113664">
              <a:lnSpc>
                <a:spcPct val="100000"/>
              </a:lnSpc>
              <a:spcBef>
                <a:spcPts val="120"/>
              </a:spcBef>
              <a:buChar char="•"/>
              <a:tabLst>
                <a:tab pos="126364" algn="l"/>
              </a:tabLst>
            </a:pPr>
            <a:r>
              <a:rPr dirty="0" sz="1050">
                <a:latin typeface="Arial"/>
                <a:cs typeface="Arial"/>
              </a:rPr>
              <a:t>Role-based</a:t>
            </a:r>
            <a:r>
              <a:rPr dirty="0" sz="1050" spc="2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access</a:t>
            </a:r>
            <a:r>
              <a:rPr dirty="0" sz="1050" spc="2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via</a:t>
            </a:r>
            <a:r>
              <a:rPr dirty="0" sz="1050" spc="20">
                <a:latin typeface="Arial"/>
                <a:cs typeface="Arial"/>
              </a:rPr>
              <a:t> </a:t>
            </a:r>
            <a:r>
              <a:rPr dirty="0" sz="1050" spc="-20">
                <a:latin typeface="Arial"/>
                <a:cs typeface="Arial"/>
              </a:rPr>
              <a:t>RBAC</a:t>
            </a:r>
            <a:endParaRPr sz="1050">
              <a:latin typeface="Arial"/>
              <a:cs typeface="Arial"/>
            </a:endParaRPr>
          </a:p>
          <a:p>
            <a:pPr marL="126364" indent="-113664">
              <a:lnSpc>
                <a:spcPct val="100000"/>
              </a:lnSpc>
              <a:spcBef>
                <a:spcPts val="994"/>
              </a:spcBef>
              <a:buChar char="•"/>
              <a:tabLst>
                <a:tab pos="126364" algn="l"/>
              </a:tabLst>
            </a:pPr>
            <a:r>
              <a:rPr dirty="0" sz="1050">
                <a:latin typeface="Arial"/>
                <a:cs typeface="Arial"/>
              </a:rPr>
              <a:t>Soft</a:t>
            </a:r>
            <a:r>
              <a:rPr dirty="0" sz="1050" spc="2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delete</a:t>
            </a:r>
            <a:r>
              <a:rPr dirty="0" sz="1050" spc="2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to</a:t>
            </a:r>
            <a:r>
              <a:rPr dirty="0" sz="1050" spc="2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prevent</a:t>
            </a:r>
            <a:r>
              <a:rPr dirty="0" sz="1050" spc="2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accidental</a:t>
            </a:r>
            <a:r>
              <a:rPr dirty="0" sz="1050" spc="20">
                <a:latin typeface="Arial"/>
                <a:cs typeface="Arial"/>
              </a:rPr>
              <a:t> </a:t>
            </a:r>
            <a:r>
              <a:rPr dirty="0" sz="1050" spc="-10">
                <a:latin typeface="Arial"/>
                <a:cs typeface="Arial"/>
              </a:rPr>
              <a:t>removal</a:t>
            </a:r>
            <a:endParaRPr sz="1050">
              <a:latin typeface="Arial"/>
              <a:cs typeface="Arial"/>
            </a:endParaRPr>
          </a:p>
          <a:p>
            <a:pPr marL="126364" indent="-113664">
              <a:lnSpc>
                <a:spcPct val="100000"/>
              </a:lnSpc>
              <a:spcBef>
                <a:spcPts val="994"/>
              </a:spcBef>
              <a:buChar char="•"/>
              <a:tabLst>
                <a:tab pos="126364" algn="l"/>
              </a:tabLst>
            </a:pPr>
            <a:r>
              <a:rPr dirty="0" sz="1050">
                <a:latin typeface="Arial"/>
                <a:cs typeface="Arial"/>
              </a:rPr>
              <a:t>Optional</a:t>
            </a:r>
            <a:r>
              <a:rPr dirty="0" sz="1050" spc="1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Multi-User</a:t>
            </a:r>
            <a:r>
              <a:rPr dirty="0" sz="1050" spc="-4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Authorisation</a:t>
            </a:r>
            <a:r>
              <a:rPr dirty="0" sz="1050" spc="2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for</a:t>
            </a:r>
            <a:r>
              <a:rPr dirty="0" sz="1050" spc="1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critical</a:t>
            </a:r>
            <a:r>
              <a:rPr dirty="0" sz="1050" spc="20">
                <a:latin typeface="Arial"/>
                <a:cs typeface="Arial"/>
              </a:rPr>
              <a:t> </a:t>
            </a:r>
            <a:r>
              <a:rPr dirty="0" sz="1050" spc="-10">
                <a:latin typeface="Arial"/>
                <a:cs typeface="Arial"/>
              </a:rPr>
              <a:t>operations</a:t>
            </a:r>
            <a:endParaRPr sz="1050">
              <a:latin typeface="Arial"/>
              <a:cs typeface="Arial"/>
            </a:endParaRPr>
          </a:p>
          <a:p>
            <a:pPr marL="126364" indent="-113664">
              <a:lnSpc>
                <a:spcPct val="100000"/>
              </a:lnSpc>
              <a:spcBef>
                <a:spcPts val="1000"/>
              </a:spcBef>
              <a:buChar char="•"/>
              <a:tabLst>
                <a:tab pos="126364" algn="l"/>
              </a:tabLst>
            </a:pPr>
            <a:r>
              <a:rPr dirty="0" sz="1050">
                <a:latin typeface="Arial"/>
                <a:cs typeface="Arial"/>
              </a:rPr>
              <a:t>Customer-managed</a:t>
            </a:r>
            <a:r>
              <a:rPr dirty="0" sz="1050" spc="2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keys</a:t>
            </a:r>
            <a:r>
              <a:rPr dirty="0" sz="1050" spc="2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with</a:t>
            </a:r>
            <a:r>
              <a:rPr dirty="0" sz="1050" spc="-4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AES-</a:t>
            </a:r>
            <a:r>
              <a:rPr dirty="0" sz="1050" spc="-25">
                <a:latin typeface="Arial"/>
                <a:cs typeface="Arial"/>
              </a:rPr>
              <a:t>256</a:t>
            </a:r>
            <a:endParaRPr sz="1050">
              <a:latin typeface="Arial"/>
              <a:cs typeface="Arial"/>
            </a:endParaRPr>
          </a:p>
          <a:p>
            <a:pPr marL="126364" indent="-113664">
              <a:lnSpc>
                <a:spcPct val="100000"/>
              </a:lnSpc>
              <a:spcBef>
                <a:spcPts val="994"/>
              </a:spcBef>
              <a:buChar char="•"/>
              <a:tabLst>
                <a:tab pos="126364" algn="l"/>
              </a:tabLst>
            </a:pPr>
            <a:r>
              <a:rPr dirty="0" sz="1050">
                <a:latin typeface="Arial"/>
                <a:cs typeface="Arial"/>
              </a:rPr>
              <a:t>Private</a:t>
            </a:r>
            <a:r>
              <a:rPr dirty="0" sz="1050" spc="2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endpoints</a:t>
            </a:r>
            <a:r>
              <a:rPr dirty="0" sz="1050" spc="2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for</a:t>
            </a:r>
            <a:r>
              <a:rPr dirty="0" sz="1050" spc="2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secure</a:t>
            </a:r>
            <a:r>
              <a:rPr dirty="0" sz="1050" spc="20">
                <a:latin typeface="Arial"/>
                <a:cs typeface="Arial"/>
              </a:rPr>
              <a:t> </a:t>
            </a:r>
            <a:r>
              <a:rPr dirty="0" sz="1050" spc="-10">
                <a:latin typeface="Arial"/>
                <a:cs typeface="Arial"/>
              </a:rPr>
              <a:t>pathing</a:t>
            </a:r>
            <a:endParaRPr sz="1050">
              <a:latin typeface="Arial"/>
              <a:cs typeface="Arial"/>
            </a:endParaRPr>
          </a:p>
          <a:p>
            <a:pPr marL="126364" indent="-113664">
              <a:lnSpc>
                <a:spcPct val="100000"/>
              </a:lnSpc>
              <a:spcBef>
                <a:spcPts val="994"/>
              </a:spcBef>
              <a:buChar char="•"/>
              <a:tabLst>
                <a:tab pos="126364" algn="l"/>
              </a:tabLst>
            </a:pPr>
            <a:r>
              <a:rPr dirty="0" sz="1050">
                <a:latin typeface="Arial"/>
                <a:cs typeface="Arial"/>
              </a:rPr>
              <a:t>Vault</a:t>
            </a:r>
            <a:r>
              <a:rPr dirty="0" sz="1050" spc="1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immutability</a:t>
            </a:r>
            <a:r>
              <a:rPr dirty="0" sz="1050" spc="1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to</a:t>
            </a:r>
            <a:r>
              <a:rPr dirty="0" sz="1050" spc="1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resist</a:t>
            </a:r>
            <a:r>
              <a:rPr dirty="0" sz="1050" spc="10">
                <a:latin typeface="Arial"/>
                <a:cs typeface="Arial"/>
              </a:rPr>
              <a:t> </a:t>
            </a:r>
            <a:r>
              <a:rPr dirty="0" sz="1050" spc="-10">
                <a:latin typeface="Arial"/>
                <a:cs typeface="Arial"/>
              </a:rPr>
              <a:t>ransomware.</a:t>
            </a:r>
            <a:endParaRPr sz="1050">
              <a:latin typeface="Arial"/>
              <a:cs typeface="Arial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291717" y="1738569"/>
            <a:ext cx="3747770" cy="2045335"/>
          </a:xfrm>
          <a:custGeom>
            <a:avLst/>
            <a:gdLst/>
            <a:ahLst/>
            <a:cxnLst/>
            <a:rect l="l" t="t" r="r" b="b"/>
            <a:pathLst>
              <a:path w="3747770" h="2045335">
                <a:moveTo>
                  <a:pt x="94868" y="0"/>
                </a:moveTo>
                <a:lnTo>
                  <a:pt x="47421" y="12700"/>
                </a:lnTo>
                <a:lnTo>
                  <a:pt x="15125" y="43459"/>
                </a:lnTo>
                <a:lnTo>
                  <a:pt x="304" y="87122"/>
                </a:lnTo>
                <a:lnTo>
                  <a:pt x="0" y="1950097"/>
                </a:lnTo>
                <a:lnTo>
                  <a:pt x="1257" y="1965553"/>
                </a:lnTo>
                <a:lnTo>
                  <a:pt x="20548" y="2009089"/>
                </a:lnTo>
                <a:lnTo>
                  <a:pt x="59994" y="2038350"/>
                </a:lnTo>
                <a:lnTo>
                  <a:pt x="3652342" y="2044966"/>
                </a:lnTo>
                <a:lnTo>
                  <a:pt x="3667785" y="2043722"/>
                </a:lnTo>
                <a:lnTo>
                  <a:pt x="3710101" y="2025383"/>
                </a:lnTo>
                <a:lnTo>
                  <a:pt x="3738753" y="1989264"/>
                </a:lnTo>
                <a:lnTo>
                  <a:pt x="3747198" y="94869"/>
                </a:lnTo>
                <a:lnTo>
                  <a:pt x="3745941" y="79413"/>
                </a:lnTo>
                <a:lnTo>
                  <a:pt x="3727615" y="37109"/>
                </a:lnTo>
                <a:lnTo>
                  <a:pt x="3690073" y="7810"/>
                </a:lnTo>
                <a:lnTo>
                  <a:pt x="9486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 txBox="1"/>
          <p:nvPr/>
        </p:nvSpPr>
        <p:spPr>
          <a:xfrm>
            <a:off x="549055" y="2012581"/>
            <a:ext cx="3176270" cy="514984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1899"/>
              </a:lnSpc>
              <a:spcBef>
                <a:spcPts val="95"/>
              </a:spcBef>
            </a:pPr>
            <a:r>
              <a:rPr dirty="0" sz="1050">
                <a:latin typeface="Arial"/>
                <a:cs typeface="Arial"/>
              </a:rPr>
              <a:t>Cloud-native,</a:t>
            </a:r>
            <a:r>
              <a:rPr dirty="0" sz="1050" spc="3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cost-efficient</a:t>
            </a:r>
            <a:r>
              <a:rPr dirty="0" sz="1050" spc="3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data</a:t>
            </a:r>
            <a:r>
              <a:rPr dirty="0" sz="1050" spc="3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protection</a:t>
            </a:r>
            <a:r>
              <a:rPr dirty="0" sz="1050" spc="30">
                <a:latin typeface="Arial"/>
                <a:cs typeface="Arial"/>
              </a:rPr>
              <a:t> </a:t>
            </a:r>
            <a:r>
              <a:rPr dirty="0" sz="1050" spc="-10">
                <a:latin typeface="Arial"/>
                <a:cs typeface="Arial"/>
              </a:rPr>
              <a:t>across </a:t>
            </a:r>
            <a:r>
              <a:rPr dirty="0" sz="1050">
                <a:latin typeface="Arial"/>
                <a:cs typeface="Arial"/>
              </a:rPr>
              <a:t>hybrid</a:t>
            </a:r>
            <a:r>
              <a:rPr dirty="0" sz="1050" spc="2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and</a:t>
            </a:r>
            <a:r>
              <a:rPr dirty="0" sz="1050" spc="2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cloud</a:t>
            </a:r>
            <a:r>
              <a:rPr dirty="0" sz="1050" spc="2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workloads</a:t>
            </a:r>
            <a:r>
              <a:rPr dirty="0" sz="1050" spc="2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-</a:t>
            </a:r>
            <a:r>
              <a:rPr dirty="0" sz="1050" spc="2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no</a:t>
            </a:r>
            <a:r>
              <a:rPr dirty="0" sz="1050" spc="2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appliances,</a:t>
            </a:r>
            <a:r>
              <a:rPr dirty="0" sz="1050" spc="25">
                <a:latin typeface="Arial"/>
                <a:cs typeface="Arial"/>
              </a:rPr>
              <a:t> </a:t>
            </a:r>
            <a:r>
              <a:rPr dirty="0" sz="1050" spc="-25">
                <a:latin typeface="Arial"/>
                <a:cs typeface="Arial"/>
              </a:rPr>
              <a:t>no </a:t>
            </a:r>
            <a:r>
              <a:rPr dirty="0" sz="1050">
                <a:latin typeface="Arial"/>
                <a:cs typeface="Arial"/>
              </a:rPr>
              <a:t>secondary</a:t>
            </a:r>
            <a:r>
              <a:rPr dirty="0" sz="1050" spc="3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infra,</a:t>
            </a:r>
            <a:r>
              <a:rPr dirty="0" sz="1050" spc="3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no</a:t>
            </a:r>
            <a:r>
              <a:rPr dirty="0" sz="1050" spc="3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lifecycle</a:t>
            </a:r>
            <a:r>
              <a:rPr dirty="0" sz="1050" spc="3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management</a:t>
            </a:r>
            <a:r>
              <a:rPr dirty="0" sz="1050" spc="30">
                <a:latin typeface="Arial"/>
                <a:cs typeface="Arial"/>
              </a:rPr>
              <a:t> </a:t>
            </a:r>
            <a:r>
              <a:rPr dirty="0" sz="1050" spc="-10">
                <a:latin typeface="Arial"/>
                <a:cs typeface="Arial"/>
              </a:rPr>
              <a:t>overhead.</a:t>
            </a:r>
            <a:endParaRPr sz="1050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549055" y="2664835"/>
            <a:ext cx="3236595" cy="8407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1899"/>
              </a:lnSpc>
              <a:spcBef>
                <a:spcPts val="95"/>
              </a:spcBef>
            </a:pPr>
            <a:r>
              <a:rPr dirty="0" sz="1050">
                <a:latin typeface="Arial"/>
                <a:cs typeface="Arial"/>
              </a:rPr>
              <a:t>Azure</a:t>
            </a:r>
            <a:r>
              <a:rPr dirty="0" sz="1050" spc="2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Backup</a:t>
            </a:r>
            <a:r>
              <a:rPr dirty="0" sz="1050" spc="2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centralises</a:t>
            </a:r>
            <a:r>
              <a:rPr dirty="0" sz="1050" spc="2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protection</a:t>
            </a:r>
            <a:r>
              <a:rPr dirty="0" sz="1050" spc="2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across</a:t>
            </a:r>
            <a:r>
              <a:rPr dirty="0" sz="1050" spc="25">
                <a:latin typeface="Arial"/>
                <a:cs typeface="Arial"/>
              </a:rPr>
              <a:t> </a:t>
            </a:r>
            <a:r>
              <a:rPr dirty="0" sz="1050" spc="-20">
                <a:latin typeface="Arial"/>
                <a:cs typeface="Arial"/>
              </a:rPr>
              <a:t>your</a:t>
            </a:r>
            <a:r>
              <a:rPr dirty="0" sz="1050" spc="50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entire</a:t>
            </a:r>
            <a:r>
              <a:rPr dirty="0" sz="1050" spc="2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estate</a:t>
            </a:r>
            <a:r>
              <a:rPr dirty="0" sz="1050" spc="2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-</a:t>
            </a:r>
            <a:r>
              <a:rPr dirty="0" sz="1050" spc="2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with</a:t>
            </a:r>
            <a:r>
              <a:rPr dirty="0" sz="1050" spc="2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consistent</a:t>
            </a:r>
            <a:r>
              <a:rPr dirty="0" sz="1050" spc="2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policies,</a:t>
            </a:r>
            <a:r>
              <a:rPr dirty="0" sz="1050" spc="2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app-</a:t>
            </a:r>
            <a:r>
              <a:rPr dirty="0" sz="1050" spc="-10">
                <a:latin typeface="Arial"/>
                <a:cs typeface="Arial"/>
              </a:rPr>
              <a:t>consistent </a:t>
            </a:r>
            <a:r>
              <a:rPr dirty="0" sz="1050">
                <a:latin typeface="Arial"/>
                <a:cs typeface="Arial"/>
              </a:rPr>
              <a:t>snapshots,</a:t>
            </a:r>
            <a:r>
              <a:rPr dirty="0" sz="1050" spc="3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ransomware-aware</a:t>
            </a:r>
            <a:r>
              <a:rPr dirty="0" sz="1050" spc="3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vaults,</a:t>
            </a:r>
            <a:r>
              <a:rPr dirty="0" sz="1050" spc="4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and</a:t>
            </a:r>
            <a:r>
              <a:rPr dirty="0" sz="1050" spc="3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multi-</a:t>
            </a:r>
            <a:r>
              <a:rPr dirty="0" sz="1050" spc="-20">
                <a:latin typeface="Arial"/>
                <a:cs typeface="Arial"/>
              </a:rPr>
              <a:t>year </a:t>
            </a:r>
            <a:r>
              <a:rPr dirty="0" sz="1050">
                <a:latin typeface="Arial"/>
                <a:cs typeface="Arial"/>
              </a:rPr>
              <a:t>retention</a:t>
            </a:r>
            <a:r>
              <a:rPr dirty="0" sz="1050" spc="3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to</a:t>
            </a:r>
            <a:r>
              <a:rPr dirty="0" sz="1050" spc="3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support</a:t>
            </a:r>
            <a:r>
              <a:rPr dirty="0" sz="1050" spc="3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regulatory</a:t>
            </a:r>
            <a:r>
              <a:rPr dirty="0" sz="1050" spc="3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outcomes</a:t>
            </a:r>
            <a:r>
              <a:rPr dirty="0" sz="1050" spc="30">
                <a:latin typeface="Arial"/>
                <a:cs typeface="Arial"/>
              </a:rPr>
              <a:t> </a:t>
            </a:r>
            <a:r>
              <a:rPr dirty="0" sz="1050" spc="-25">
                <a:latin typeface="Arial"/>
                <a:cs typeface="Arial"/>
              </a:rPr>
              <a:t>and</a:t>
            </a:r>
            <a:r>
              <a:rPr dirty="0" sz="1050" spc="50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business</a:t>
            </a:r>
            <a:r>
              <a:rPr dirty="0" sz="1050" spc="4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recovery</a:t>
            </a:r>
            <a:r>
              <a:rPr dirty="0" sz="1050" spc="45">
                <a:latin typeface="Arial"/>
                <a:cs typeface="Arial"/>
              </a:rPr>
              <a:t> </a:t>
            </a:r>
            <a:r>
              <a:rPr dirty="0" sz="1050" spc="-10">
                <a:latin typeface="Arial"/>
                <a:cs typeface="Arial"/>
              </a:rPr>
              <a:t>SLAs.</a:t>
            </a:r>
            <a:endParaRPr sz="1050">
              <a:latin typeface="Arial"/>
              <a:cs typeface="Arial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178123" y="1465036"/>
            <a:ext cx="1395730" cy="375920"/>
          </a:xfrm>
          <a:custGeom>
            <a:avLst/>
            <a:gdLst/>
            <a:ahLst/>
            <a:cxnLst/>
            <a:rect l="l" t="t" r="r" b="b"/>
            <a:pathLst>
              <a:path w="1395730" h="375919">
                <a:moveTo>
                  <a:pt x="1213535" y="76"/>
                </a:moveTo>
                <a:lnTo>
                  <a:pt x="187794" y="0"/>
                </a:lnTo>
                <a:lnTo>
                  <a:pt x="136220" y="7188"/>
                </a:lnTo>
                <a:lnTo>
                  <a:pt x="86017" y="29946"/>
                </a:lnTo>
                <a:lnTo>
                  <a:pt x="44577" y="66281"/>
                </a:lnTo>
                <a:lnTo>
                  <a:pt x="15468" y="113093"/>
                </a:lnTo>
                <a:lnTo>
                  <a:pt x="1206" y="166331"/>
                </a:lnTo>
                <a:lnTo>
                  <a:pt x="0" y="184721"/>
                </a:lnTo>
                <a:lnTo>
                  <a:pt x="609" y="203136"/>
                </a:lnTo>
                <a:lnTo>
                  <a:pt x="13119" y="256819"/>
                </a:lnTo>
                <a:lnTo>
                  <a:pt x="40678" y="304546"/>
                </a:lnTo>
                <a:lnTo>
                  <a:pt x="80911" y="342226"/>
                </a:lnTo>
                <a:lnTo>
                  <a:pt x="130340" y="366610"/>
                </a:lnTo>
                <a:lnTo>
                  <a:pt x="181648" y="375513"/>
                </a:lnTo>
                <a:lnTo>
                  <a:pt x="1207389" y="375589"/>
                </a:lnTo>
                <a:lnTo>
                  <a:pt x="1222743" y="374980"/>
                </a:lnTo>
                <a:lnTo>
                  <a:pt x="1276413" y="362470"/>
                </a:lnTo>
                <a:lnTo>
                  <a:pt x="1324152" y="334911"/>
                </a:lnTo>
                <a:lnTo>
                  <a:pt x="1361833" y="294678"/>
                </a:lnTo>
                <a:lnTo>
                  <a:pt x="1385239" y="248170"/>
                </a:lnTo>
                <a:lnTo>
                  <a:pt x="1394802" y="200075"/>
                </a:lnTo>
                <a:lnTo>
                  <a:pt x="1395107" y="181648"/>
                </a:lnTo>
                <a:lnTo>
                  <a:pt x="1393609" y="163283"/>
                </a:lnTo>
                <a:lnTo>
                  <a:pt x="1378470" y="110274"/>
                </a:lnTo>
                <a:lnTo>
                  <a:pt x="1354505" y="71031"/>
                </a:lnTo>
                <a:lnTo>
                  <a:pt x="1314284" y="33350"/>
                </a:lnTo>
                <a:lnTo>
                  <a:pt x="1276413" y="13119"/>
                </a:lnTo>
                <a:lnTo>
                  <a:pt x="1228852" y="1206"/>
                </a:lnTo>
                <a:lnTo>
                  <a:pt x="1213535" y="7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 txBox="1"/>
          <p:nvPr/>
        </p:nvSpPr>
        <p:spPr>
          <a:xfrm>
            <a:off x="426326" y="1546433"/>
            <a:ext cx="890269" cy="20383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150" spc="-10" b="1">
                <a:solidFill>
                  <a:srgbClr val="FFFFFF"/>
                </a:solidFill>
                <a:latin typeface="Arial"/>
                <a:cs typeface="Arial"/>
              </a:rPr>
              <a:t>Introduction</a:t>
            </a:r>
            <a:endParaRPr sz="1150">
              <a:latin typeface="Arial"/>
              <a:cs typeface="Arial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4339501" y="2544634"/>
            <a:ext cx="2994025" cy="1755775"/>
          </a:xfrm>
          <a:custGeom>
            <a:avLst/>
            <a:gdLst/>
            <a:ahLst/>
            <a:cxnLst/>
            <a:rect l="l" t="t" r="r" b="b"/>
            <a:pathLst>
              <a:path w="2994025" h="1755775">
                <a:moveTo>
                  <a:pt x="94869" y="0"/>
                </a:moveTo>
                <a:lnTo>
                  <a:pt x="47421" y="12700"/>
                </a:lnTo>
                <a:lnTo>
                  <a:pt x="15125" y="43459"/>
                </a:lnTo>
                <a:lnTo>
                  <a:pt x="304" y="87122"/>
                </a:lnTo>
                <a:lnTo>
                  <a:pt x="0" y="1660817"/>
                </a:lnTo>
                <a:lnTo>
                  <a:pt x="1257" y="1676285"/>
                </a:lnTo>
                <a:lnTo>
                  <a:pt x="20548" y="1719808"/>
                </a:lnTo>
                <a:lnTo>
                  <a:pt x="55714" y="1747253"/>
                </a:lnTo>
                <a:lnTo>
                  <a:pt x="2898660" y="1755698"/>
                </a:lnTo>
                <a:lnTo>
                  <a:pt x="2911043" y="1754898"/>
                </a:lnTo>
                <a:lnTo>
                  <a:pt x="2953931" y="1737944"/>
                </a:lnTo>
                <a:lnTo>
                  <a:pt x="2985084" y="1699983"/>
                </a:lnTo>
                <a:lnTo>
                  <a:pt x="2993542" y="94869"/>
                </a:lnTo>
                <a:lnTo>
                  <a:pt x="2992285" y="79413"/>
                </a:lnTo>
                <a:lnTo>
                  <a:pt x="2972981" y="35890"/>
                </a:lnTo>
                <a:lnTo>
                  <a:pt x="2933534" y="6629"/>
                </a:lnTo>
                <a:lnTo>
                  <a:pt x="9486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 txBox="1"/>
          <p:nvPr/>
        </p:nvSpPr>
        <p:spPr>
          <a:xfrm>
            <a:off x="4613187" y="2818647"/>
            <a:ext cx="2372995" cy="80137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5730" marR="15875" indent="-113664">
              <a:lnSpc>
                <a:spcPct val="101899"/>
              </a:lnSpc>
              <a:spcBef>
                <a:spcPts val="95"/>
              </a:spcBef>
              <a:buChar char="•"/>
              <a:tabLst>
                <a:tab pos="127635" algn="l"/>
              </a:tabLst>
            </a:pPr>
            <a:r>
              <a:rPr dirty="0" sz="1050">
                <a:latin typeface="Arial"/>
                <a:cs typeface="Arial"/>
              </a:rPr>
              <a:t>Monitor,</a:t>
            </a:r>
            <a:r>
              <a:rPr dirty="0" sz="1050" spc="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govern</a:t>
            </a:r>
            <a:r>
              <a:rPr dirty="0" sz="1050" spc="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and</a:t>
            </a:r>
            <a:r>
              <a:rPr dirty="0" sz="1050" spc="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optimise</a:t>
            </a:r>
            <a:r>
              <a:rPr dirty="0" sz="1050" spc="5">
                <a:latin typeface="Arial"/>
                <a:cs typeface="Arial"/>
              </a:rPr>
              <a:t> </a:t>
            </a:r>
            <a:r>
              <a:rPr dirty="0" sz="1050" spc="-10">
                <a:latin typeface="Arial"/>
                <a:cs typeface="Arial"/>
              </a:rPr>
              <a:t>backup </a:t>
            </a:r>
            <a:r>
              <a:rPr dirty="0" sz="1050" spc="-10">
                <a:latin typeface="Arial"/>
                <a:cs typeface="Arial"/>
              </a:rPr>
              <a:t>	</a:t>
            </a:r>
            <a:r>
              <a:rPr dirty="0" sz="1050">
                <a:latin typeface="Arial"/>
                <a:cs typeface="Arial"/>
              </a:rPr>
              <a:t>posture</a:t>
            </a:r>
            <a:r>
              <a:rPr dirty="0" sz="1050" spc="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in</a:t>
            </a:r>
            <a:r>
              <a:rPr dirty="0" sz="1050" spc="1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one</a:t>
            </a:r>
            <a:r>
              <a:rPr dirty="0" sz="1050" spc="5">
                <a:latin typeface="Arial"/>
                <a:cs typeface="Arial"/>
              </a:rPr>
              <a:t> </a:t>
            </a:r>
            <a:r>
              <a:rPr dirty="0" sz="1050" spc="-10">
                <a:latin typeface="Arial"/>
                <a:cs typeface="Arial"/>
              </a:rPr>
              <a:t>console.</a:t>
            </a:r>
            <a:endParaRPr sz="1050">
              <a:latin typeface="Arial"/>
              <a:cs typeface="Arial"/>
            </a:endParaRPr>
          </a:p>
          <a:p>
            <a:pPr marL="125730" marR="5080" indent="-113664">
              <a:lnSpc>
                <a:spcPct val="101899"/>
              </a:lnSpc>
              <a:spcBef>
                <a:spcPts val="969"/>
              </a:spcBef>
              <a:buChar char="•"/>
              <a:tabLst>
                <a:tab pos="127635" algn="l"/>
              </a:tabLst>
            </a:pPr>
            <a:r>
              <a:rPr dirty="0" sz="1050">
                <a:latin typeface="Arial"/>
                <a:cs typeface="Arial"/>
              </a:rPr>
              <a:t>Use</a:t>
            </a:r>
            <a:r>
              <a:rPr dirty="0" sz="1050" spc="2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Backup</a:t>
            </a:r>
            <a:r>
              <a:rPr dirty="0" sz="1050" spc="2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Center</a:t>
            </a:r>
            <a:r>
              <a:rPr dirty="0" sz="1050" spc="2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+</a:t>
            </a:r>
            <a:r>
              <a:rPr dirty="0" sz="1050" spc="-4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Azure</a:t>
            </a:r>
            <a:r>
              <a:rPr dirty="0" sz="1050" spc="2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Policy</a:t>
            </a:r>
            <a:r>
              <a:rPr dirty="0" sz="1050" spc="20">
                <a:latin typeface="Arial"/>
                <a:cs typeface="Arial"/>
              </a:rPr>
              <a:t> </a:t>
            </a:r>
            <a:r>
              <a:rPr dirty="0" sz="1050" spc="-25">
                <a:latin typeface="Arial"/>
                <a:cs typeface="Arial"/>
              </a:rPr>
              <a:t>to </a:t>
            </a:r>
            <a:r>
              <a:rPr dirty="0" sz="1050" spc="-25">
                <a:latin typeface="Arial"/>
                <a:cs typeface="Arial"/>
              </a:rPr>
              <a:t>	</a:t>
            </a:r>
            <a:r>
              <a:rPr dirty="0" sz="1050">
                <a:latin typeface="Arial"/>
                <a:cs typeface="Arial"/>
              </a:rPr>
              <a:t>enforce</a:t>
            </a:r>
            <a:r>
              <a:rPr dirty="0" sz="1050" spc="1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protection</a:t>
            </a:r>
            <a:r>
              <a:rPr dirty="0" sz="1050" spc="1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by</a:t>
            </a:r>
            <a:r>
              <a:rPr dirty="0" sz="1050" spc="10">
                <a:latin typeface="Arial"/>
                <a:cs typeface="Arial"/>
              </a:rPr>
              <a:t> </a:t>
            </a:r>
            <a:r>
              <a:rPr dirty="0" sz="1050" spc="-10">
                <a:latin typeface="Arial"/>
                <a:cs typeface="Arial"/>
              </a:rPr>
              <a:t>default.</a:t>
            </a:r>
            <a:endParaRPr sz="1050">
              <a:latin typeface="Arial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4613187" y="3717942"/>
            <a:ext cx="2399665" cy="35179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5730" marR="5080" indent="-113664">
              <a:lnSpc>
                <a:spcPct val="101899"/>
              </a:lnSpc>
              <a:spcBef>
                <a:spcPts val="95"/>
              </a:spcBef>
              <a:buChar char="•"/>
              <a:tabLst>
                <a:tab pos="127635" algn="l"/>
              </a:tabLst>
            </a:pPr>
            <a:r>
              <a:rPr dirty="0" sz="1050">
                <a:latin typeface="Arial"/>
                <a:cs typeface="Arial"/>
              </a:rPr>
              <a:t>Audit</a:t>
            </a:r>
            <a:r>
              <a:rPr dirty="0" sz="1050" spc="1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and</a:t>
            </a:r>
            <a:r>
              <a:rPr dirty="0" sz="1050" spc="1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analyse</a:t>
            </a:r>
            <a:r>
              <a:rPr dirty="0" sz="1050" spc="1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with</a:t>
            </a:r>
            <a:r>
              <a:rPr dirty="0" sz="1050" spc="15">
                <a:latin typeface="Arial"/>
                <a:cs typeface="Arial"/>
              </a:rPr>
              <a:t> </a:t>
            </a:r>
            <a:r>
              <a:rPr dirty="0" sz="1050" spc="-10">
                <a:latin typeface="Arial"/>
                <a:cs typeface="Arial"/>
              </a:rPr>
              <a:t>Backup </a:t>
            </a:r>
            <a:r>
              <a:rPr dirty="0" sz="1050" spc="-10">
                <a:latin typeface="Arial"/>
                <a:cs typeface="Arial"/>
              </a:rPr>
              <a:t>	</a:t>
            </a:r>
            <a:r>
              <a:rPr dirty="0" sz="1050">
                <a:latin typeface="Arial"/>
                <a:cs typeface="Arial"/>
              </a:rPr>
              <a:t>Reporting</a:t>
            </a:r>
            <a:r>
              <a:rPr dirty="0" sz="1050" spc="2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for</a:t>
            </a:r>
            <a:r>
              <a:rPr dirty="0" sz="1050" spc="30">
                <a:latin typeface="Arial"/>
                <a:cs typeface="Arial"/>
              </a:rPr>
              <a:t> </a:t>
            </a:r>
            <a:r>
              <a:rPr dirty="0" sz="1050" spc="-10">
                <a:latin typeface="Arial"/>
                <a:cs typeface="Arial"/>
              </a:rPr>
              <a:t>data-</a:t>
            </a:r>
            <a:r>
              <a:rPr dirty="0" sz="1050">
                <a:latin typeface="Arial"/>
                <a:cs typeface="Arial"/>
              </a:rPr>
              <a:t>driven</a:t>
            </a:r>
            <a:r>
              <a:rPr dirty="0" sz="1050" spc="30">
                <a:latin typeface="Arial"/>
                <a:cs typeface="Arial"/>
              </a:rPr>
              <a:t> </a:t>
            </a:r>
            <a:r>
              <a:rPr dirty="0" sz="1050" spc="-10">
                <a:latin typeface="Arial"/>
                <a:cs typeface="Arial"/>
              </a:rPr>
              <a:t>decisioning.</a:t>
            </a:r>
            <a:endParaRPr sz="1050">
              <a:latin typeface="Arial"/>
              <a:cs typeface="Arial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4226231" y="2271100"/>
            <a:ext cx="2782570" cy="375920"/>
          </a:xfrm>
          <a:custGeom>
            <a:avLst/>
            <a:gdLst/>
            <a:ahLst/>
            <a:cxnLst/>
            <a:rect l="l" t="t" r="r" b="b"/>
            <a:pathLst>
              <a:path w="2782570" h="375919">
                <a:moveTo>
                  <a:pt x="2600655" y="76"/>
                </a:moveTo>
                <a:lnTo>
                  <a:pt x="187794" y="0"/>
                </a:lnTo>
                <a:lnTo>
                  <a:pt x="136220" y="7188"/>
                </a:lnTo>
                <a:lnTo>
                  <a:pt x="86017" y="29946"/>
                </a:lnTo>
                <a:lnTo>
                  <a:pt x="44576" y="66281"/>
                </a:lnTo>
                <a:lnTo>
                  <a:pt x="15468" y="113093"/>
                </a:lnTo>
                <a:lnTo>
                  <a:pt x="1206" y="166331"/>
                </a:lnTo>
                <a:lnTo>
                  <a:pt x="0" y="184721"/>
                </a:lnTo>
                <a:lnTo>
                  <a:pt x="609" y="203136"/>
                </a:lnTo>
                <a:lnTo>
                  <a:pt x="13119" y="256819"/>
                </a:lnTo>
                <a:lnTo>
                  <a:pt x="40678" y="304546"/>
                </a:lnTo>
                <a:lnTo>
                  <a:pt x="80911" y="342226"/>
                </a:lnTo>
                <a:lnTo>
                  <a:pt x="130340" y="366610"/>
                </a:lnTo>
                <a:lnTo>
                  <a:pt x="181648" y="375513"/>
                </a:lnTo>
                <a:lnTo>
                  <a:pt x="2597581" y="375589"/>
                </a:lnTo>
                <a:lnTo>
                  <a:pt x="2615984" y="374383"/>
                </a:lnTo>
                <a:lnTo>
                  <a:pt x="2663532" y="362470"/>
                </a:lnTo>
                <a:lnTo>
                  <a:pt x="2711272" y="334911"/>
                </a:lnTo>
                <a:lnTo>
                  <a:pt x="2748953" y="294678"/>
                </a:lnTo>
                <a:lnTo>
                  <a:pt x="2772359" y="248170"/>
                </a:lnTo>
                <a:lnTo>
                  <a:pt x="2781922" y="200075"/>
                </a:lnTo>
                <a:lnTo>
                  <a:pt x="2782227" y="181648"/>
                </a:lnTo>
                <a:lnTo>
                  <a:pt x="2780728" y="163283"/>
                </a:lnTo>
                <a:lnTo>
                  <a:pt x="2765590" y="110274"/>
                </a:lnTo>
                <a:lnTo>
                  <a:pt x="2741625" y="71031"/>
                </a:lnTo>
                <a:lnTo>
                  <a:pt x="2701404" y="33350"/>
                </a:lnTo>
                <a:lnTo>
                  <a:pt x="2663532" y="13119"/>
                </a:lnTo>
                <a:lnTo>
                  <a:pt x="2615984" y="1206"/>
                </a:lnTo>
                <a:lnTo>
                  <a:pt x="2600655" y="7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 txBox="1"/>
          <p:nvPr/>
        </p:nvSpPr>
        <p:spPr>
          <a:xfrm>
            <a:off x="4432928" y="2352500"/>
            <a:ext cx="2374265" cy="20383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150" b="1">
                <a:solidFill>
                  <a:srgbClr val="FFFFFF"/>
                </a:solidFill>
                <a:latin typeface="Arial"/>
                <a:cs typeface="Arial"/>
              </a:rPr>
              <a:t>Centralised</a:t>
            </a:r>
            <a:r>
              <a:rPr dirty="0" sz="1150" spc="5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50" b="1">
                <a:solidFill>
                  <a:srgbClr val="FFFFFF"/>
                </a:solidFill>
                <a:latin typeface="Arial"/>
                <a:cs typeface="Arial"/>
              </a:rPr>
              <a:t>management</a:t>
            </a:r>
            <a:r>
              <a:rPr dirty="0" sz="1150" spc="5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50" b="1">
                <a:solidFill>
                  <a:srgbClr val="FFFFFF"/>
                </a:solidFill>
                <a:latin typeface="Arial"/>
                <a:cs typeface="Arial"/>
              </a:rPr>
              <a:t>at</a:t>
            </a:r>
            <a:r>
              <a:rPr dirty="0" sz="1150" spc="5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50" spc="-10" b="1">
                <a:solidFill>
                  <a:srgbClr val="FFFFFF"/>
                </a:solidFill>
                <a:latin typeface="Arial"/>
                <a:cs typeface="Arial"/>
              </a:rPr>
              <a:t>scale</a:t>
            </a:r>
            <a:endParaRPr sz="1150">
              <a:latin typeface="Arial"/>
              <a:cs typeface="Arial"/>
            </a:endParaRPr>
          </a:p>
        </p:txBody>
      </p:sp>
      <p:grpSp>
        <p:nvGrpSpPr>
          <p:cNvPr id="42" name="object 42"/>
          <p:cNvGrpSpPr/>
          <p:nvPr/>
        </p:nvGrpSpPr>
        <p:grpSpPr>
          <a:xfrm>
            <a:off x="4290491" y="6709880"/>
            <a:ext cx="3091815" cy="2517140"/>
            <a:chOff x="4290491" y="6709880"/>
            <a:chExt cx="3091815" cy="2517140"/>
          </a:xfrm>
        </p:grpSpPr>
        <p:pic>
          <p:nvPicPr>
            <p:cNvPr id="43" name="object 4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672645" y="6709880"/>
              <a:ext cx="1709363" cy="1455127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749939" y="7200633"/>
              <a:ext cx="2064765" cy="2026094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290491" y="7958658"/>
              <a:ext cx="1304594" cy="1150721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WHITEPAPER 1 - Azure Backup</dc:title>
  <dcterms:created xsi:type="dcterms:W3CDTF">2025-11-18T01:35:12Z</dcterms:created>
  <dcterms:modified xsi:type="dcterms:W3CDTF">2025-11-18T01:35:12Z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2025-11-18T00:00:00Z</vt:filetime>
  </property>
  <property fmtid="{D5CDD505-2E9C-101B-9397-08002B2CF9AE}" pid="3" name="CreationClient">
    <vt:lpwstr>authoring</vt:lpwstr>
  </property>
  <property fmtid="{D5CDD505-2E9C-101B-9397-08002B2CF9AE}" pid="4" name="Creator">
    <vt:lpwstr>Adobe Express</vt:lpwstr>
  </property>
  <property fmtid="{D5CDD505-2E9C-101B-9397-08002B2CF9AE}" pid="5" name="LastSaved">
    <vt:filetime>2025-11-18T00:00:00Z</vt:filetime>
  </property>
  <property fmtid="{D5CDD505-2E9C-101B-9397-08002B2CF9AE}" pid="6" name="Producer">
    <vt:lpwstr>Adobe Express</vt:lpwstr>
  </property>
</Properties>
</file>